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76"/>
  </p:notesMasterIdLst>
  <p:sldIdLst>
    <p:sldId id="766" r:id="rId2"/>
    <p:sldId id="645" r:id="rId3"/>
    <p:sldId id="770" r:id="rId4"/>
    <p:sldId id="771" r:id="rId5"/>
    <p:sldId id="752" r:id="rId6"/>
    <p:sldId id="772" r:id="rId7"/>
    <p:sldId id="775" r:id="rId8"/>
    <p:sldId id="776" r:id="rId9"/>
    <p:sldId id="777" r:id="rId10"/>
    <p:sldId id="778" r:id="rId11"/>
    <p:sldId id="779" r:id="rId12"/>
    <p:sldId id="780" r:id="rId13"/>
    <p:sldId id="781" r:id="rId14"/>
    <p:sldId id="782" r:id="rId15"/>
    <p:sldId id="783" r:id="rId16"/>
    <p:sldId id="856" r:id="rId17"/>
    <p:sldId id="857" r:id="rId18"/>
    <p:sldId id="858" r:id="rId19"/>
    <p:sldId id="859" r:id="rId20"/>
    <p:sldId id="860" r:id="rId21"/>
    <p:sldId id="861" r:id="rId22"/>
    <p:sldId id="790" r:id="rId23"/>
    <p:sldId id="791" r:id="rId24"/>
    <p:sldId id="792" r:id="rId25"/>
    <p:sldId id="862" r:id="rId26"/>
    <p:sldId id="793" r:id="rId27"/>
    <p:sldId id="794" r:id="rId28"/>
    <p:sldId id="795" r:id="rId29"/>
    <p:sldId id="796" r:id="rId30"/>
    <p:sldId id="797" r:id="rId31"/>
    <p:sldId id="798" r:id="rId32"/>
    <p:sldId id="799" r:id="rId33"/>
    <p:sldId id="800" r:id="rId34"/>
    <p:sldId id="802" r:id="rId35"/>
    <p:sldId id="803" r:id="rId36"/>
    <p:sldId id="863" r:id="rId37"/>
    <p:sldId id="804" r:id="rId38"/>
    <p:sldId id="805" r:id="rId39"/>
    <p:sldId id="806" r:id="rId40"/>
    <p:sldId id="807" r:id="rId41"/>
    <p:sldId id="808" r:id="rId42"/>
    <p:sldId id="809" r:id="rId43"/>
    <p:sldId id="810" r:id="rId44"/>
    <p:sldId id="812" r:id="rId45"/>
    <p:sldId id="813" r:id="rId46"/>
    <p:sldId id="814" r:id="rId47"/>
    <p:sldId id="815" r:id="rId48"/>
    <p:sldId id="816" r:id="rId49"/>
    <p:sldId id="817" r:id="rId50"/>
    <p:sldId id="818" r:id="rId51"/>
    <p:sldId id="819" r:id="rId52"/>
    <p:sldId id="820" r:id="rId53"/>
    <p:sldId id="821" r:id="rId54"/>
    <p:sldId id="822" r:id="rId55"/>
    <p:sldId id="823" r:id="rId56"/>
    <p:sldId id="824" r:id="rId57"/>
    <p:sldId id="825" r:id="rId58"/>
    <p:sldId id="865" r:id="rId59"/>
    <p:sldId id="868" r:id="rId60"/>
    <p:sldId id="869" r:id="rId61"/>
    <p:sldId id="870" r:id="rId62"/>
    <p:sldId id="872" r:id="rId63"/>
    <p:sldId id="874" r:id="rId64"/>
    <p:sldId id="875" r:id="rId65"/>
    <p:sldId id="876" r:id="rId66"/>
    <p:sldId id="877" r:id="rId67"/>
    <p:sldId id="864" r:id="rId68"/>
    <p:sldId id="828" r:id="rId69"/>
    <p:sldId id="866" r:id="rId70"/>
    <p:sldId id="829" r:id="rId71"/>
    <p:sldId id="878" r:id="rId72"/>
    <p:sldId id="867" r:id="rId73"/>
    <p:sldId id="830" r:id="rId74"/>
    <p:sldId id="879" r:id="rId7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FDAA"/>
    <a:srgbClr val="4F80BD"/>
    <a:srgbClr val="E3FDBE"/>
    <a:srgbClr val="DCFDAB"/>
    <a:srgbClr val="FFAAA9"/>
    <a:srgbClr val="FFE1E1"/>
    <a:srgbClr val="ECE5F7"/>
    <a:srgbClr val="E1D6F2"/>
    <a:srgbClr val="DCFDAD"/>
    <a:srgbClr val="D4C5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07" autoAdjust="0"/>
    <p:restoredTop sz="96272" autoAdjust="0"/>
  </p:normalViewPr>
  <p:slideViewPr>
    <p:cSldViewPr snapToGrid="0">
      <p:cViewPr varScale="1">
        <p:scale>
          <a:sx n="64" d="100"/>
          <a:sy n="64" d="100"/>
        </p:scale>
        <p:origin x="1494" y="38"/>
      </p:cViewPr>
      <p:guideLst>
        <p:guide orient="horz" pos="2084"/>
        <p:guide pos="2880"/>
      </p:guideLst>
    </p:cSldViewPr>
  </p:slideViewPr>
  <p:notesTextViewPr>
    <p:cViewPr>
      <p:scale>
        <a:sx n="1" d="1"/>
        <a:sy n="1" d="1"/>
      </p:scale>
      <p:origin x="0" y="0"/>
    </p:cViewPr>
  </p:notesTextViewPr>
  <p:sorterViewPr>
    <p:cViewPr varScale="1">
      <p:scale>
        <a:sx n="100" d="100"/>
        <a:sy n="100" d="100"/>
      </p:scale>
      <p:origin x="0" y="-1245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37CF0-5B85-4F82-8895-487FD940EFF8}" type="datetimeFigureOut">
              <a:rPr lang="zh-CN" altLang="en-US" smtClean="0"/>
              <a:t>2023/5/13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161C67-365B-455B-8333-B2F385616053}" type="slidenum">
              <a:rPr lang="zh-CN" altLang="en-US" smtClean="0"/>
              <a:t>‹#›</a:t>
            </a:fld>
            <a:endParaRPr lang="zh-CN" altLang="en-US"/>
          </a:p>
        </p:txBody>
      </p:sp>
    </p:spTree>
    <p:extLst>
      <p:ext uri="{BB962C8B-B14F-4D97-AF65-F5344CB8AC3E}">
        <p14:creationId xmlns:p14="http://schemas.microsoft.com/office/powerpoint/2010/main" val="3826505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2</a:t>
            </a:fld>
            <a:endParaRPr lang="en-US" altLang="zh-CN" sz="120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25</a:t>
            </a:fld>
            <a:endParaRPr lang="en-US" altLang="zh-CN" sz="1200">
              <a:latin typeface="Arial" panose="020B0604020202020204" pitchFamily="34" charset="0"/>
            </a:endParaRPr>
          </a:p>
        </p:txBody>
      </p:sp>
    </p:spTree>
    <p:extLst>
      <p:ext uri="{BB962C8B-B14F-4D97-AF65-F5344CB8AC3E}">
        <p14:creationId xmlns:p14="http://schemas.microsoft.com/office/powerpoint/2010/main" val="748935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58</a:t>
            </a:fld>
            <a:endParaRPr lang="en-US" altLang="zh-CN" sz="1200">
              <a:latin typeface="Arial" panose="020B0604020202020204" pitchFamily="34" charset="0"/>
            </a:endParaRPr>
          </a:p>
        </p:txBody>
      </p:sp>
    </p:spTree>
    <p:extLst>
      <p:ext uri="{BB962C8B-B14F-4D97-AF65-F5344CB8AC3E}">
        <p14:creationId xmlns:p14="http://schemas.microsoft.com/office/powerpoint/2010/main" val="16946557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67</a:t>
            </a:fld>
            <a:endParaRPr lang="en-US" altLang="zh-CN" sz="1200">
              <a:latin typeface="Arial" panose="020B0604020202020204" pitchFamily="34" charset="0"/>
            </a:endParaRPr>
          </a:p>
        </p:txBody>
      </p:sp>
    </p:spTree>
    <p:extLst>
      <p:ext uri="{BB962C8B-B14F-4D97-AF65-F5344CB8AC3E}">
        <p14:creationId xmlns:p14="http://schemas.microsoft.com/office/powerpoint/2010/main" val="42817715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2578" y="1057014"/>
            <a:ext cx="7772400" cy="1535184"/>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159778" y="402987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95AFABB-F632-4F91-92AF-0E2D2EA81731}" type="datetime1">
              <a:rPr lang="zh-CN" altLang="en-US" smtClean="0"/>
              <a:t>2023/5/13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F906368-F392-4465-AD91-AE646936C52B}" type="datetime1">
              <a:rPr lang="zh-CN" altLang="en-US" smtClean="0"/>
              <a:t>2023/5/13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13AE443-EA00-4061-899C-73E3EB4E23B9}" type="datetime1">
              <a:rPr lang="zh-CN" altLang="en-US" smtClean="0"/>
              <a:t>2023/5/13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a:prstGeom prst="rect">
            <a:avLst/>
          </a:prstGeom>
        </p:spPr>
        <p:txBody>
          <a:bodyPr/>
          <a:lstStyle/>
          <a:p>
            <a:r>
              <a:rPr lang="zh-CN" altLang="en-US"/>
              <a:t>单击此处编辑母版标题样式</a:t>
            </a:r>
          </a:p>
        </p:txBody>
      </p:sp>
      <p:sp>
        <p:nvSpPr>
          <p:cNvPr id="3" name="Rectangle 2">
            <a:extLst>
              <a:ext uri="{FF2B5EF4-FFF2-40B4-BE49-F238E27FC236}">
                <a16:creationId xmlns:a16="http://schemas.microsoft.com/office/drawing/2014/main" id="{272A2613-5BCB-3A4E-85A0-87ECABA2EAEC}"/>
              </a:ext>
            </a:extLst>
          </p:cNvPr>
          <p:cNvSpPr>
            <a:spLocks noGrp="1" noChangeArrowheads="1"/>
          </p:cNvSpPr>
          <p:nvPr>
            <p:ph type="sldNum" sz="quarter" idx="10"/>
          </p:nvPr>
        </p:nvSpPr>
        <p:spPr>
          <a:ln/>
        </p:spPr>
        <p:txBody>
          <a:bodyPr/>
          <a:lstStyle>
            <a:lvl1pPr>
              <a:defRPr/>
            </a:lvl1pPr>
          </a:lstStyle>
          <a:p>
            <a:pPr>
              <a:defRPr/>
            </a:pPr>
            <a:fld id="{564B43B8-EC4A-5743-9CA4-764B42BFAC9D}" type="slidenum">
              <a:rPr lang="zh-CN" altLang="en-US"/>
              <a:pPr>
                <a:defRPr/>
              </a:pPr>
              <a:t>‹#›</a:t>
            </a:fld>
            <a:endParaRPr lang="en-US" altLang="zh-CN" sz="1350" dirty="0"/>
          </a:p>
        </p:txBody>
      </p:sp>
    </p:spTree>
    <p:extLst>
      <p:ext uri="{BB962C8B-B14F-4D97-AF65-F5344CB8AC3E}">
        <p14:creationId xmlns:p14="http://schemas.microsoft.com/office/powerpoint/2010/main" val="775397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E03C160-1CF6-4197-853C-5DD8144FA9BE}" type="datetime1">
              <a:rPr lang="zh-CN" altLang="en-US" smtClean="0"/>
              <a:t>2023/5/13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9389" y="1057014"/>
            <a:ext cx="7772400" cy="1533600"/>
          </a:xfrm>
        </p:spPr>
        <p:txBody>
          <a:bodyPr anchor="b"/>
          <a:lstStyle>
            <a:lvl1pPr>
              <a:defRPr sz="4800"/>
            </a:lvl1pPr>
          </a:lstStyle>
          <a:p>
            <a:r>
              <a:rPr lang="zh-CN" altLang="en-US"/>
              <a:t>单击此处编辑母版标题样式</a:t>
            </a:r>
            <a:endParaRPr lang="en-US" dirty="0"/>
          </a:p>
        </p:txBody>
      </p:sp>
      <p:sp>
        <p:nvSpPr>
          <p:cNvPr id="3" name="Text Placeholder 2"/>
          <p:cNvSpPr>
            <a:spLocks noGrp="1"/>
          </p:cNvSpPr>
          <p:nvPr>
            <p:ph type="body" idx="1"/>
          </p:nvPr>
        </p:nvSpPr>
        <p:spPr>
          <a:xfrm>
            <a:off x="1164978" y="4027400"/>
            <a:ext cx="6858000" cy="1656000"/>
          </a:xfrm>
        </p:spPr>
        <p:txBody>
          <a:bodyPr/>
          <a:lstStyle>
            <a:lvl1pPr marL="0" indent="0" algn="ctr">
              <a:buNone/>
              <a:defRPr sz="2400">
                <a:solidFill>
                  <a:srgbClr val="00206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42E54B1-0884-4633-8327-893DAA1E511F}" type="datetime1">
              <a:rPr lang="zh-CN" altLang="en-US" smtClean="0"/>
              <a:t>2023/5/13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A1650BB-E4E8-4483-82DA-D58DEBC4998C}" type="datetime1">
              <a:rPr lang="zh-CN" altLang="en-US" smtClean="0"/>
              <a:t>2023/5/13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6604BCF-E610-4FCE-ADC3-9F4D58E19C5C}" type="datetime1">
              <a:rPr lang="zh-CN" altLang="en-US" smtClean="0"/>
              <a:t>2023/5/13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CBA7D6D-E156-4C2B-9FF2-B27706CE389A}" type="datetime1">
              <a:rPr lang="zh-CN" altLang="en-US" smtClean="0"/>
              <a:t>2023/5/13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C0FCEF-073A-4FC7-8BAD-A662F97179A2}" type="datetime1">
              <a:rPr lang="zh-CN" altLang="en-US" smtClean="0"/>
              <a:t>2023/5/13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5B6709-067F-4154-9C9A-D56718F28438}" type="datetime1">
              <a:rPr lang="zh-CN" altLang="en-US" smtClean="0"/>
              <a:t>2023/5/13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D8D4C65-E77B-45F2-BD81-CFF9643C0CCF}" type="datetime1">
              <a:rPr lang="zh-CN" altLang="en-US" smtClean="0"/>
              <a:t>2023/5/13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4399"/>
            <a:ext cx="9144000" cy="817721"/>
          </a:xfrm>
          <a:prstGeom prst="rect">
            <a:avLst/>
          </a:prstGeom>
        </p:spPr>
        <p:txBody>
          <a:bodyPr vert="horz" lIns="91440" tIns="14400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34223" y="906011"/>
            <a:ext cx="8883941" cy="5637402"/>
          </a:xfrm>
          <a:prstGeom prst="rect">
            <a:avLst/>
          </a:prstGeom>
        </p:spPr>
        <p:txBody>
          <a:bodyPr vert="horz" lIns="91440" tIns="45720" rIns="91440" bIns="45720" rtlCol="0">
            <a:no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525" y="6660859"/>
            <a:ext cx="2057400" cy="197140"/>
          </a:xfrm>
          <a:prstGeom prst="rect">
            <a:avLst/>
          </a:prstGeom>
        </p:spPr>
        <p:txBody>
          <a:bodyPr vert="horz" lIns="91440" tIns="36000" rIns="91440" bIns="45720" rtlCol="0" anchor="ctr"/>
          <a:lstStyle>
            <a:lvl1pPr algn="l">
              <a:defRPr sz="1200" b="1">
                <a:solidFill>
                  <a:srgbClr val="002060"/>
                </a:solidFill>
              </a:defRPr>
            </a:lvl1pPr>
          </a:lstStyle>
          <a:p>
            <a:fld id="{7181A378-AD84-4E06-B1B5-6D5F5ACB78AE}" type="datetime1">
              <a:rPr lang="zh-CN" altLang="en-US" smtClean="0"/>
              <a:t>2023/5/13</a:t>
            </a:fld>
            <a:endParaRPr lang="zh-CN" altLang="en-US"/>
          </a:p>
        </p:txBody>
      </p:sp>
      <p:sp>
        <p:nvSpPr>
          <p:cNvPr id="5" name="Footer Placeholder 4"/>
          <p:cNvSpPr>
            <a:spLocks noGrp="1"/>
          </p:cNvSpPr>
          <p:nvPr>
            <p:ph type="ftr" sz="quarter" idx="3"/>
          </p:nvPr>
        </p:nvSpPr>
        <p:spPr>
          <a:xfrm>
            <a:off x="2273417" y="6660859"/>
            <a:ext cx="4597165" cy="197140"/>
          </a:xfrm>
          <a:prstGeom prst="rect">
            <a:avLst/>
          </a:prstGeom>
        </p:spPr>
        <p:txBody>
          <a:bodyPr vert="horz" lIns="91440" tIns="36000" rIns="91440" bIns="45720" rtlCol="0" anchor="ctr"/>
          <a:lstStyle>
            <a:lvl1pPr algn="ctr">
              <a:defRPr sz="1200" b="0">
                <a:solidFill>
                  <a:srgbClr val="002060"/>
                </a:solidFill>
              </a:defRPr>
            </a:lvl1pPr>
          </a:lstStyle>
          <a:p>
            <a:endParaRPr lang="zh-CN" altLang="en-US"/>
          </a:p>
        </p:txBody>
      </p:sp>
      <p:sp>
        <p:nvSpPr>
          <p:cNvPr id="6" name="Slide Number Placeholder 5"/>
          <p:cNvSpPr>
            <a:spLocks noGrp="1"/>
          </p:cNvSpPr>
          <p:nvPr>
            <p:ph type="sldNum" sz="quarter" idx="4"/>
          </p:nvPr>
        </p:nvSpPr>
        <p:spPr>
          <a:xfrm>
            <a:off x="7086600" y="6660859"/>
            <a:ext cx="2057400" cy="197140"/>
          </a:xfrm>
          <a:prstGeom prst="rect">
            <a:avLst/>
          </a:prstGeom>
        </p:spPr>
        <p:txBody>
          <a:bodyPr vert="horz" lIns="91440" tIns="36000" rIns="91440" bIns="45720" rtlCol="0" anchor="ctr"/>
          <a:lstStyle>
            <a:lvl1pPr algn="r">
              <a:defRPr sz="1200" b="1">
                <a:solidFill>
                  <a:srgbClr val="002060"/>
                </a:solidFill>
              </a:defRPr>
            </a:lvl1pPr>
          </a:lstStyle>
          <a:p>
            <a:fld id="{5AD84F5B-1672-4D3F-9FEC-5DF89A7B791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hf hdr="0" ftr="0" dt="0"/>
  <p:txStyles>
    <p:title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p:titleStyle>
    <p:bodyStyle>
      <a:lvl1pPr marL="360680" indent="-360680"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680"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9205" indent="-268605"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605"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o.zju.edu.cn/classroom/class/zju_ai_2022" TargetMode="External"/><Relationship Id="rId2" Type="http://schemas.openxmlformats.org/officeDocument/2006/relationships/hyperlink" Target="https://www.icourse163.org/course/ZJU-1003377027" TargetMode="External"/><Relationship Id="rId1" Type="http://schemas.openxmlformats.org/officeDocument/2006/relationships/slideLayout" Target="../slideLayouts/slideLayout1.xml"/><Relationship Id="rId4" Type="http://schemas.openxmlformats.org/officeDocument/2006/relationships/hyperlink" Target="https://www.ximalaya.com/album/56494803"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1.xml.rels><?xml version="1.0" encoding="UTF-8" standalone="yes"?>
<Relationships xmlns="http://schemas.openxmlformats.org/package/2006/relationships"><Relationship Id="rId8" Type="http://schemas.openxmlformats.org/officeDocument/2006/relationships/image" Target="../media/image440.png"/><Relationship Id="rId13" Type="http://schemas.openxmlformats.org/officeDocument/2006/relationships/image" Target="../media/image320.png"/><Relationship Id="rId3" Type="http://schemas.openxmlformats.org/officeDocument/2006/relationships/image" Target="../media/image24.png"/><Relationship Id="rId7" Type="http://schemas.openxmlformats.org/officeDocument/2006/relationships/image" Target="../media/image430.png"/><Relationship Id="rId2" Type="http://schemas.openxmlformats.org/officeDocument/2006/relationships/image" Target="../media/image23.png"/><Relationship Id="rId16" Type="http://schemas.openxmlformats.org/officeDocument/2006/relationships/image" Target="../media/image350.png"/><Relationship Id="rId1" Type="http://schemas.openxmlformats.org/officeDocument/2006/relationships/slideLayout" Target="../slideLayouts/slideLayout2.xml"/><Relationship Id="rId6" Type="http://schemas.openxmlformats.org/officeDocument/2006/relationships/image" Target="../media/image420.png"/><Relationship Id="rId5" Type="http://schemas.openxmlformats.org/officeDocument/2006/relationships/image" Target="../media/image380.png"/><Relationship Id="rId4" Type="http://schemas.openxmlformats.org/officeDocument/2006/relationships/image" Target="../media/image370.png"/><Relationship Id="rId9" Type="http://schemas.openxmlformats.org/officeDocument/2006/relationships/image" Target="../media/image450.png"/><Relationship Id="rId14" Type="http://schemas.openxmlformats.org/officeDocument/2006/relationships/image" Target="../media/image330.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13" Type="http://schemas.openxmlformats.org/officeDocument/2006/relationships/image" Target="../media/image32.png"/><Relationship Id="rId3" Type="http://schemas.openxmlformats.org/officeDocument/2006/relationships/image" Target="../media/image28.png"/><Relationship Id="rId34" Type="http://schemas.openxmlformats.org/officeDocument/2006/relationships/image" Target="../media/image720.png"/><Relationship Id="rId33" Type="http://schemas.openxmlformats.org/officeDocument/2006/relationships/image" Target="../media/image711.png"/><Relationship Id="rId2" Type="http://schemas.openxmlformats.org/officeDocument/2006/relationships/image" Target="../media/image27.png"/><Relationship Id="rId29" Type="http://schemas.openxmlformats.org/officeDocument/2006/relationships/image" Target="../media/image540.png"/><Relationship Id="rId16" Type="http://schemas.openxmlformats.org/officeDocument/2006/relationships/image" Target="../media/image35.png"/><Relationship Id="rId1" Type="http://schemas.openxmlformats.org/officeDocument/2006/relationships/slideLayout" Target="../slideLayouts/slideLayout2.xml"/><Relationship Id="rId32" Type="http://schemas.openxmlformats.org/officeDocument/2006/relationships/image" Target="../media/image570.png"/><Relationship Id="rId31" Type="http://schemas.openxmlformats.org/officeDocument/2006/relationships/image" Target="../media/image560.png"/><Relationship Id="rId4" Type="http://schemas.openxmlformats.org/officeDocument/2006/relationships/image" Target="../media/image29.png"/><Relationship Id="rId30" Type="http://schemas.openxmlformats.org/officeDocument/2006/relationships/image" Target="../media/image550.png"/><Relationship Id="rId14" Type="http://schemas.openxmlformats.org/officeDocument/2006/relationships/image" Target="../media/image33.png"/><Relationship Id="rId35"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0.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13.png"/></Relationships>
</file>

<file path=ppt/slides/_rels/slide1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90.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160.png"/><Relationship Id="rId3" Type="http://schemas.openxmlformats.org/officeDocument/2006/relationships/image" Target="../media/image77.png"/><Relationship Id="rId7" Type="http://schemas.openxmlformats.org/officeDocument/2006/relationships/image" Target="../media/image135.png"/><Relationship Id="rId12" Type="http://schemas.openxmlformats.org/officeDocument/2006/relationships/image" Target="../media/image820.png"/><Relationship Id="rId2" Type="http://schemas.openxmlformats.org/officeDocument/2006/relationships/image" Target="../media/image76.png"/><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134.png"/><Relationship Id="rId11" Type="http://schemas.openxmlformats.org/officeDocument/2006/relationships/image" Target="../media/image139.png"/><Relationship Id="rId15" Type="http://schemas.openxmlformats.org/officeDocument/2006/relationships/image" Target="../media/image96.png"/><Relationship Id="rId5" Type="http://schemas.openxmlformats.org/officeDocument/2006/relationships/image" Target="../media/image133.png"/><Relationship Id="rId10" Type="http://schemas.openxmlformats.org/officeDocument/2006/relationships/image" Target="../media/image138.png"/><Relationship Id="rId14" Type="http://schemas.openxmlformats.org/officeDocument/2006/relationships/image" Target="../media/image95.png"/><Relationship Id="rId4" Type="http://schemas.openxmlformats.org/officeDocument/2006/relationships/image" Target="../media/image132.png"/><Relationship Id="rId9" Type="http://schemas.openxmlformats.org/officeDocument/2006/relationships/image" Target="../media/image77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5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19.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143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56.png"/><Relationship Id="rId4" Type="http://schemas.openxmlformats.org/officeDocument/2006/relationships/image" Target="../media/image1500.png"/></Relationships>
</file>

<file path=ppt/slides/_rels/slide37.xml.rels><?xml version="1.0" encoding="UTF-8" standalone="yes"?>
<Relationships xmlns="http://schemas.openxmlformats.org/package/2006/relationships"><Relationship Id="rId13" Type="http://schemas.openxmlformats.org/officeDocument/2006/relationships/image" Target="../media/image32.png"/><Relationship Id="rId18" Type="http://schemas.openxmlformats.org/officeDocument/2006/relationships/image" Target="../media/image69.png"/><Relationship Id="rId3" Type="http://schemas.openxmlformats.org/officeDocument/2006/relationships/image" Target="../media/image157.png"/><Relationship Id="rId7" Type="http://schemas.openxmlformats.org/officeDocument/2006/relationships/image" Target="../media/image161.png"/><Relationship Id="rId17" Type="http://schemas.openxmlformats.org/officeDocument/2006/relationships/image" Target="../media/image68.png"/><Relationship Id="rId2" Type="http://schemas.openxmlformats.org/officeDocument/2006/relationships/image" Target="../media/image156.png"/><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 Id="rId1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00.png"/><Relationship Id="rId7" Type="http://schemas.openxmlformats.org/officeDocument/2006/relationships/image" Target="../media/image172.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1660.png"/><Relationship Id="rId4" Type="http://schemas.openxmlformats.org/officeDocument/2006/relationships/image" Target="../media/image1430.png"/></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83.png"/><Relationship Id="rId4" Type="http://schemas.openxmlformats.org/officeDocument/2006/relationships/image" Target="../media/image146.png"/></Relationships>
</file>

<file path=ppt/slides/_rels/slide45.xml.rels><?xml version="1.0" encoding="UTF-8" standalone="yes"?>
<Relationships xmlns="http://schemas.openxmlformats.org/package/2006/relationships"><Relationship Id="rId8" Type="http://schemas.openxmlformats.org/officeDocument/2006/relationships/image" Target="../media/image1691.png"/><Relationship Id="rId13" Type="http://schemas.openxmlformats.org/officeDocument/2006/relationships/image" Target="../media/image86.png"/><Relationship Id="rId18" Type="http://schemas.openxmlformats.org/officeDocument/2006/relationships/image" Target="../media/image192.png"/><Relationship Id="rId26" Type="http://schemas.openxmlformats.org/officeDocument/2006/relationships/image" Target="../media/image88.png"/><Relationship Id="rId3" Type="http://schemas.openxmlformats.org/officeDocument/2006/relationships/image" Target="../media/image1421.png"/><Relationship Id="rId21" Type="http://schemas.openxmlformats.org/officeDocument/2006/relationships/image" Target="../media/image33.png"/><Relationship Id="rId7" Type="http://schemas.openxmlformats.org/officeDocument/2006/relationships/image" Target="../media/image1680.png"/><Relationship Id="rId12" Type="http://schemas.openxmlformats.org/officeDocument/2006/relationships/image" Target="../media/image85.png"/><Relationship Id="rId25" Type="http://schemas.openxmlformats.org/officeDocument/2006/relationships/image" Target="../media/image87.png"/><Relationship Id="rId17" Type="http://schemas.openxmlformats.org/officeDocument/2006/relationships/image" Target="../media/image191.png"/><Relationship Id="rId16" Type="http://schemas.openxmlformats.org/officeDocument/2006/relationships/image" Target="../media/image190.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640.png"/><Relationship Id="rId11" Type="http://schemas.openxmlformats.org/officeDocument/2006/relationships/image" Target="../media/image1721.png"/><Relationship Id="rId24" Type="http://schemas.openxmlformats.org/officeDocument/2006/relationships/image" Target="../media/image1761.png"/><Relationship Id="rId5" Type="http://schemas.openxmlformats.org/officeDocument/2006/relationships/image" Target="../media/image1420.png"/><Relationship Id="rId15" Type="http://schemas.openxmlformats.org/officeDocument/2006/relationships/image" Target="../media/image189.png"/><Relationship Id="rId10" Type="http://schemas.openxmlformats.org/officeDocument/2006/relationships/image" Target="../media/image1710.png"/><Relationship Id="rId19" Type="http://schemas.openxmlformats.org/officeDocument/2006/relationships/image" Target="../media/image193.png"/><Relationship Id="rId4" Type="http://schemas.openxmlformats.org/officeDocument/2006/relationships/image" Target="../media/image1410.png"/><Relationship Id="rId9" Type="http://schemas.openxmlformats.org/officeDocument/2006/relationships/image" Target="../media/image1701.png"/><Relationship Id="rId14" Type="http://schemas.openxmlformats.org/officeDocument/2006/relationships/image" Target="../media/image188.png"/><Relationship Id="rId22" Type="http://schemas.openxmlformats.org/officeDocument/2006/relationships/image" Target="../media/image35.png"/></Relationships>
</file>

<file path=ppt/slides/_rels/slide46.xml.rels><?xml version="1.0" encoding="UTF-8" standalone="yes"?>
<Relationships xmlns="http://schemas.openxmlformats.org/package/2006/relationships"><Relationship Id="rId8" Type="http://schemas.openxmlformats.org/officeDocument/2006/relationships/image" Target="../media/image196.png"/><Relationship Id="rId18" Type="http://schemas.openxmlformats.org/officeDocument/2006/relationships/image" Target="../media/image192.png"/><Relationship Id="rId3" Type="http://schemas.openxmlformats.org/officeDocument/2006/relationships/image" Target="../media/image1780.png"/><Relationship Id="rId21" Type="http://schemas.openxmlformats.org/officeDocument/2006/relationships/image" Target="../media/image33.png"/><Relationship Id="rId7" Type="http://schemas.openxmlformats.org/officeDocument/2006/relationships/image" Target="../media/image182.png"/><Relationship Id="rId12" Type="http://schemas.openxmlformats.org/officeDocument/2006/relationships/image" Target="../media/image154.png"/><Relationship Id="rId17" Type="http://schemas.openxmlformats.org/officeDocument/2006/relationships/image" Target="../media/image191.png"/><Relationship Id="rId25" Type="http://schemas.openxmlformats.org/officeDocument/2006/relationships/image" Target="../media/image88.png"/><Relationship Id="rId2" Type="http://schemas.openxmlformats.org/officeDocument/2006/relationships/image" Target="../media/image1460.png"/><Relationship Id="rId16" Type="http://schemas.openxmlformats.org/officeDocument/2006/relationships/image" Target="../media/image190.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81.png"/><Relationship Id="rId24" Type="http://schemas.openxmlformats.org/officeDocument/2006/relationships/image" Target="../media/image87.png"/><Relationship Id="rId5" Type="http://schemas.openxmlformats.org/officeDocument/2006/relationships/image" Target="../media/image180.png"/><Relationship Id="rId23" Type="http://schemas.openxmlformats.org/officeDocument/2006/relationships/image" Target="../media/image155.png"/><Relationship Id="rId15" Type="http://schemas.openxmlformats.org/officeDocument/2006/relationships/image" Target="../media/image189.png"/><Relationship Id="rId10" Type="http://schemas.openxmlformats.org/officeDocument/2006/relationships/image" Target="../media/image185.png"/><Relationship Id="rId19" Type="http://schemas.openxmlformats.org/officeDocument/2006/relationships/image" Target="../media/image193.png"/><Relationship Id="rId4" Type="http://schemas.openxmlformats.org/officeDocument/2006/relationships/image" Target="../media/image1790.png"/><Relationship Id="rId9" Type="http://schemas.openxmlformats.org/officeDocument/2006/relationships/image" Target="../media/image184.png"/><Relationship Id="rId14" Type="http://schemas.openxmlformats.org/officeDocument/2006/relationships/image" Target="../media/image188.png"/><Relationship Id="rId22" Type="http://schemas.openxmlformats.org/officeDocument/2006/relationships/image" Target="../media/image35.png"/></Relationships>
</file>

<file path=ppt/slides/_rels/slide47.xml.rels><?xml version="1.0" encoding="UTF-8" standalone="yes"?>
<Relationships xmlns="http://schemas.openxmlformats.org/package/2006/relationships"><Relationship Id="rId8" Type="http://schemas.openxmlformats.org/officeDocument/2006/relationships/image" Target="../media/image187.png"/><Relationship Id="rId18" Type="http://schemas.openxmlformats.org/officeDocument/2006/relationships/image" Target="../media/image192.png"/><Relationship Id="rId3" Type="http://schemas.openxmlformats.org/officeDocument/2006/relationships/image" Target="../media/image1780.png"/><Relationship Id="rId21" Type="http://schemas.openxmlformats.org/officeDocument/2006/relationships/image" Target="../media/image33.png"/><Relationship Id="rId7" Type="http://schemas.openxmlformats.org/officeDocument/2006/relationships/image" Target="../media/image182.png"/><Relationship Id="rId12" Type="http://schemas.openxmlformats.org/officeDocument/2006/relationships/image" Target="../media/image165.png"/><Relationship Id="rId17" Type="http://schemas.openxmlformats.org/officeDocument/2006/relationships/image" Target="../media/image191.png"/><Relationship Id="rId25" Type="http://schemas.openxmlformats.org/officeDocument/2006/relationships/image" Target="../media/image88.png"/><Relationship Id="rId2" Type="http://schemas.openxmlformats.org/officeDocument/2006/relationships/image" Target="../media/image1770.png"/><Relationship Id="rId16" Type="http://schemas.openxmlformats.org/officeDocument/2006/relationships/image" Target="../media/image190.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81.png"/><Relationship Id="rId24" Type="http://schemas.openxmlformats.org/officeDocument/2006/relationships/image" Target="../media/image87.png"/><Relationship Id="rId5" Type="http://schemas.openxmlformats.org/officeDocument/2006/relationships/image" Target="../media/image199.png"/><Relationship Id="rId23" Type="http://schemas.openxmlformats.org/officeDocument/2006/relationships/image" Target="../media/image169.png"/><Relationship Id="rId15" Type="http://schemas.openxmlformats.org/officeDocument/2006/relationships/image" Target="../media/image189.png"/><Relationship Id="rId10" Type="http://schemas.openxmlformats.org/officeDocument/2006/relationships/image" Target="../media/image185.png"/><Relationship Id="rId19" Type="http://schemas.openxmlformats.org/officeDocument/2006/relationships/image" Target="../media/image193.png"/><Relationship Id="rId4" Type="http://schemas.openxmlformats.org/officeDocument/2006/relationships/image" Target="../media/image1790.png"/><Relationship Id="rId9" Type="http://schemas.openxmlformats.org/officeDocument/2006/relationships/image" Target="../media/image184.png"/><Relationship Id="rId14" Type="http://schemas.openxmlformats.org/officeDocument/2006/relationships/image" Target="../media/image188.png"/><Relationship Id="rId22" Type="http://schemas.openxmlformats.org/officeDocument/2006/relationships/image" Target="../media/image35.png"/></Relationships>
</file>

<file path=ppt/slides/_rels/slide48.xml.rels><?xml version="1.0" encoding="UTF-8" standalone="yes"?>
<Relationships xmlns="http://schemas.openxmlformats.org/package/2006/relationships"><Relationship Id="rId8" Type="http://schemas.openxmlformats.org/officeDocument/2006/relationships/image" Target="../media/image200.png"/><Relationship Id="rId18" Type="http://schemas.openxmlformats.org/officeDocument/2006/relationships/image" Target="../media/image192.png"/><Relationship Id="rId26" Type="http://schemas.openxmlformats.org/officeDocument/2006/relationships/image" Target="../media/image88.png"/><Relationship Id="rId3" Type="http://schemas.openxmlformats.org/officeDocument/2006/relationships/image" Target="../media/image1780.png"/><Relationship Id="rId21" Type="http://schemas.openxmlformats.org/officeDocument/2006/relationships/image" Target="../media/image33.png"/><Relationship Id="rId7" Type="http://schemas.openxmlformats.org/officeDocument/2006/relationships/image" Target="../media/image182.png"/><Relationship Id="rId12" Type="http://schemas.openxmlformats.org/officeDocument/2006/relationships/image" Target="../media/image173.png"/><Relationship Id="rId25" Type="http://schemas.openxmlformats.org/officeDocument/2006/relationships/image" Target="../media/image87.png"/><Relationship Id="rId17" Type="http://schemas.openxmlformats.org/officeDocument/2006/relationships/image" Target="../media/image191.png"/><Relationship Id="rId2" Type="http://schemas.openxmlformats.org/officeDocument/2006/relationships/image" Target="../media/image201.png"/><Relationship Id="rId16" Type="http://schemas.openxmlformats.org/officeDocument/2006/relationships/image" Target="../media/image190.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81.png"/><Relationship Id="rId24" Type="http://schemas.openxmlformats.org/officeDocument/2006/relationships/image" Target="../media/image174.png"/><Relationship Id="rId5" Type="http://schemas.openxmlformats.org/officeDocument/2006/relationships/image" Target="../media/image198.png"/><Relationship Id="rId23" Type="http://schemas.openxmlformats.org/officeDocument/2006/relationships/image" Target="../media/image169.png"/><Relationship Id="rId15" Type="http://schemas.openxmlformats.org/officeDocument/2006/relationships/image" Target="../media/image189.png"/><Relationship Id="rId10" Type="http://schemas.openxmlformats.org/officeDocument/2006/relationships/image" Target="../media/image185.png"/><Relationship Id="rId19" Type="http://schemas.openxmlformats.org/officeDocument/2006/relationships/image" Target="../media/image193.png"/><Relationship Id="rId4" Type="http://schemas.openxmlformats.org/officeDocument/2006/relationships/image" Target="../media/image1790.png"/><Relationship Id="rId9" Type="http://schemas.openxmlformats.org/officeDocument/2006/relationships/image" Target="../media/image184.png"/><Relationship Id="rId14" Type="http://schemas.openxmlformats.org/officeDocument/2006/relationships/image" Target="../media/image188.png"/><Relationship Id="rId22" Type="http://schemas.openxmlformats.org/officeDocument/2006/relationships/image" Target="../media/image35.png"/></Relationships>
</file>

<file path=ppt/slides/_rels/slide49.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32.png"/><Relationship Id="rId3" Type="http://schemas.openxmlformats.org/officeDocument/2006/relationships/image" Target="../media/image1010.png"/><Relationship Id="rId7" Type="http://schemas.openxmlformats.org/officeDocument/2006/relationships/image" Target="../media/image18.png"/><Relationship Id="rId17" Type="http://schemas.openxmlformats.org/officeDocument/2006/relationships/image" Target="../media/image6.png"/><Relationship Id="rId2" Type="http://schemas.openxmlformats.org/officeDocument/2006/relationships/image" Target="../media/image5.png"/><Relationship Id="rId16"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1310.png"/><Relationship Id="rId5" Type="http://schemas.openxmlformats.org/officeDocument/2006/relationships/image" Target="../media/image1210.png"/><Relationship Id="rId4" Type="http://schemas.openxmlformats.org/officeDocument/2006/relationships/image" Target="../media/image1110.png"/><Relationship Id="rId14" Type="http://schemas.openxmlformats.org/officeDocument/2006/relationships/image" Target="../media/image33.png"/></Relationships>
</file>

<file path=ppt/slides/_rels/slide50.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93.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86.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246.png"/></Relationships>
</file>

<file path=ppt/slides/_rels/slide53.xml.rels><?xml version="1.0" encoding="UTF-8" standalone="yes"?>
<Relationships xmlns="http://schemas.openxmlformats.org/package/2006/relationships"><Relationship Id="rId8" Type="http://schemas.openxmlformats.org/officeDocument/2006/relationships/image" Target="../media/image2430.png"/><Relationship Id="rId13" Type="http://schemas.openxmlformats.org/officeDocument/2006/relationships/image" Target="../media/image2480.png"/><Relationship Id="rId7" Type="http://schemas.openxmlformats.org/officeDocument/2006/relationships/image" Target="../media/image2420.png"/><Relationship Id="rId12" Type="http://schemas.openxmlformats.org/officeDocument/2006/relationships/image" Target="../media/image2470.png"/><Relationship Id="rId2" Type="http://schemas.openxmlformats.org/officeDocument/2006/relationships/image" Target="../media/image186.png"/><Relationship Id="rId1" Type="http://schemas.openxmlformats.org/officeDocument/2006/relationships/slideLayout" Target="../slideLayouts/slideLayout2.xml"/><Relationship Id="rId6" Type="http://schemas.openxmlformats.org/officeDocument/2006/relationships/image" Target="../media/image2411.png"/><Relationship Id="rId11" Type="http://schemas.openxmlformats.org/officeDocument/2006/relationships/image" Target="../media/image2460.png"/><Relationship Id="rId5" Type="http://schemas.openxmlformats.org/officeDocument/2006/relationships/image" Target="../media/image98.png"/><Relationship Id="rId15" Type="http://schemas.openxmlformats.org/officeDocument/2006/relationships/image" Target="../media/image94.png"/><Relationship Id="rId10" Type="http://schemas.openxmlformats.org/officeDocument/2006/relationships/image" Target="../media/image2450.png"/><Relationship Id="rId4" Type="http://schemas.openxmlformats.org/officeDocument/2006/relationships/image" Target="../media/image246.png"/><Relationship Id="rId9" Type="http://schemas.openxmlformats.org/officeDocument/2006/relationships/image" Target="../media/image2440.png"/><Relationship Id="rId14" Type="http://schemas.openxmlformats.org/officeDocument/2006/relationships/image" Target="../media/image2490.png"/></Relationships>
</file>

<file path=ppt/slides/_rels/slide5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 Id="rId5" Type="http://schemas.openxmlformats.org/officeDocument/2006/relationships/image" Target="../media/image79.jpg"/><Relationship Id="rId4" Type="http://schemas.openxmlformats.org/officeDocument/2006/relationships/image" Target="../media/image240.png"/></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780.png"/></Relationships>
</file>

<file path=ppt/slides/_rels/slide57.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8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1.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891.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5.png"/><Relationship Id="rId4" Type="http://schemas.openxmlformats.org/officeDocument/2006/relationships/image" Target="../media/image102.png"/></Relationships>
</file>

<file path=ppt/slides/_rels/slide6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5.png"/></Relationships>
</file>

<file path=ppt/slides/_rels/slide6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70.xml.rels><?xml version="1.0" encoding="UTF-8" standalone="yes"?>
<Relationships xmlns="http://schemas.openxmlformats.org/package/2006/relationships"><Relationship Id="rId3" Type="http://schemas.openxmlformats.org/officeDocument/2006/relationships/image" Target="../media/image123.jp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7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5.jp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53712" y="2369184"/>
            <a:ext cx="8713694" cy="2138947"/>
          </a:xfrm>
        </p:spPr>
        <p:txBody>
          <a:bodyPr anchor="ctr">
            <a:normAutofit fontScale="90000"/>
          </a:bodyPr>
          <a:lstStyle/>
          <a:p>
            <a:pPr>
              <a:lnSpc>
                <a:spcPct val="150000"/>
              </a:lnSpc>
            </a:pPr>
            <a: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t>强化学习</a:t>
            </a:r>
            <a:b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br>
            <a:br>
              <a:rPr lang="en-US" altLang="zh-CN" sz="3600" b="1" dirty="0"/>
            </a:br>
            <a:r>
              <a:rPr lang="zh-CN" altLang="en-US" sz="3600" b="1" dirty="0"/>
              <a:t>教学课程组</a:t>
            </a:r>
            <a:br>
              <a:rPr lang="en-US" altLang="zh-CN" sz="3100" dirty="0">
                <a:solidFill>
                  <a:schemeClr val="tx1"/>
                </a:solidFill>
                <a:latin typeface="+mn-ea"/>
                <a:ea typeface="+mn-ea"/>
                <a:cs typeface="微软雅黑" panose="020B0503020204020204" pitchFamily="34" charset="-122"/>
              </a:rPr>
            </a:br>
            <a:br>
              <a:rPr lang="en-US" altLang="zh-CN" sz="3100" dirty="0">
                <a:solidFill>
                  <a:schemeClr val="tx1"/>
                </a:solidFill>
                <a:latin typeface="+mn-ea"/>
                <a:ea typeface="+mn-ea"/>
              </a:rPr>
            </a:br>
            <a:r>
              <a:rPr lang="zh-CN" altLang="en-US" sz="3100" dirty="0">
                <a:solidFill>
                  <a:schemeClr val="tx1"/>
                </a:solidFill>
                <a:latin typeface="+mn-ea"/>
                <a:ea typeface="+mn-ea"/>
              </a:rPr>
              <a:t> </a:t>
            </a:r>
            <a:br>
              <a:rPr lang="en-US" altLang="zh-CN" sz="3100" dirty="0">
                <a:solidFill>
                  <a:schemeClr val="tx1"/>
                </a:solidFill>
              </a:rPr>
            </a:br>
            <a:endParaRPr lang="zh-CN" altLang="en-US" sz="3100" dirty="0">
              <a:solidFill>
                <a:schemeClr val="tx1"/>
              </a:solidFill>
            </a:endParaRPr>
          </a:p>
        </p:txBody>
      </p:sp>
      <p:sp>
        <p:nvSpPr>
          <p:cNvPr id="3" name="副标题 2"/>
          <p:cNvSpPr>
            <a:spLocks noGrp="1"/>
          </p:cNvSpPr>
          <p:nvPr>
            <p:ph type="subTitle" idx="1"/>
          </p:nvPr>
        </p:nvSpPr>
        <p:spPr>
          <a:xfrm>
            <a:off x="1192586" y="4060811"/>
            <a:ext cx="6858000" cy="950912"/>
          </a:xfrm>
        </p:spPr>
        <p:txBody>
          <a:bodyPr/>
          <a:lstStyle/>
          <a:p>
            <a:r>
              <a:rPr lang="en-US" altLang="zh-CN" dirty="0">
                <a:ea typeface="微软雅黑" panose="020B0503020204020204" pitchFamily="34" charset="-122"/>
                <a:cs typeface="微软雅黑" panose="020B0503020204020204" pitchFamily="34" charset="-122"/>
              </a:rPr>
              <a:t>2023</a:t>
            </a:r>
            <a:r>
              <a:rPr lang="zh-CN" altLang="en-US" dirty="0">
                <a:ea typeface="微软雅黑" panose="020B0503020204020204" pitchFamily="34" charset="-122"/>
                <a:cs typeface="微软雅黑" panose="020B0503020204020204" pitchFamily="34" charset="-122"/>
              </a:rPr>
              <a:t>年</a:t>
            </a:r>
          </a:p>
        </p:txBody>
      </p:sp>
      <p:sp>
        <p:nvSpPr>
          <p:cNvPr id="6" name="矩形 5">
            <a:extLst>
              <a:ext uri="{FF2B5EF4-FFF2-40B4-BE49-F238E27FC236}">
                <a16:creationId xmlns:a16="http://schemas.microsoft.com/office/drawing/2014/main" id="{F42BF8DD-C414-4338-9C98-FC3064E9D839}"/>
              </a:ext>
            </a:extLst>
          </p:cNvPr>
          <p:cNvSpPr/>
          <p:nvPr/>
        </p:nvSpPr>
        <p:spPr>
          <a:xfrm>
            <a:off x="4621586" y="283814"/>
            <a:ext cx="4031873" cy="400110"/>
          </a:xfrm>
          <a:prstGeom prst="rect">
            <a:avLst/>
          </a:prstGeom>
        </p:spPr>
        <p:txBody>
          <a:bodyPr wrap="none">
            <a:spAutoFit/>
          </a:bodyPr>
          <a:lstStyle/>
          <a:p>
            <a:r>
              <a:rPr lang="en-US" altLang="zh-CN" sz="2000"/>
              <a:t>2023《</a:t>
            </a:r>
            <a:r>
              <a:rPr lang="zh-CN" altLang="en-US" sz="2000" dirty="0"/>
              <a:t>人工智能基础</a:t>
            </a:r>
            <a:r>
              <a:rPr lang="en-US" altLang="zh-CN" sz="2000" dirty="0"/>
              <a:t>》</a:t>
            </a:r>
            <a:r>
              <a:rPr lang="zh-CN" altLang="en-US" sz="2000" dirty="0"/>
              <a:t>本科生课程</a:t>
            </a:r>
          </a:p>
        </p:txBody>
      </p:sp>
      <p:sp>
        <p:nvSpPr>
          <p:cNvPr id="7" name="矩形 6">
            <a:extLst>
              <a:ext uri="{FF2B5EF4-FFF2-40B4-BE49-F238E27FC236}">
                <a16:creationId xmlns:a16="http://schemas.microsoft.com/office/drawing/2014/main" id="{FF7D82BE-C08C-40F2-82F2-83CDF6485251}"/>
              </a:ext>
            </a:extLst>
          </p:cNvPr>
          <p:cNvSpPr/>
          <p:nvPr/>
        </p:nvSpPr>
        <p:spPr>
          <a:xfrm>
            <a:off x="440675" y="5192742"/>
            <a:ext cx="8339768" cy="1077218"/>
          </a:xfrm>
          <a:prstGeom prst="rect">
            <a:avLst/>
          </a:prstGeom>
        </p:spPr>
        <p:txBody>
          <a:bodyPr wrap="square">
            <a:spAutoFit/>
          </a:bodyPr>
          <a:lstStyle/>
          <a:p>
            <a:pPr marL="285750" indent="-285750">
              <a:buFont typeface="Wingdings" panose="05000000000000000000" pitchFamily="2" charset="2"/>
              <a:buChar char="l"/>
            </a:pPr>
            <a:r>
              <a:rPr lang="zh-CN" altLang="en-US" sz="1600" dirty="0"/>
              <a:t>参考教材：                             吴飞，</a:t>
            </a:r>
            <a:r>
              <a:rPr lang="en-US" altLang="zh-CN" sz="1600" dirty="0"/>
              <a:t>《</a:t>
            </a:r>
            <a:r>
              <a:rPr lang="zh-CN" altLang="en-US" sz="1600" dirty="0"/>
              <a:t>人工智能导论：模型与算法</a:t>
            </a:r>
            <a:r>
              <a:rPr lang="en-US" altLang="zh-CN" sz="1600" dirty="0"/>
              <a:t>》</a:t>
            </a:r>
            <a:r>
              <a:rPr lang="zh-CN" altLang="en-US" sz="1600" dirty="0"/>
              <a:t>，高等教育出版社 </a:t>
            </a:r>
            <a:endParaRPr lang="en-US" altLang="zh-CN" sz="1600" dirty="0"/>
          </a:p>
          <a:p>
            <a:pPr marL="285750" indent="-285750">
              <a:buFont typeface="Wingdings" panose="05000000000000000000" pitchFamily="2" charset="2"/>
              <a:buChar char="l"/>
            </a:pPr>
            <a:r>
              <a:rPr lang="zh-CN" altLang="en-US" sz="1600" dirty="0"/>
              <a:t>在线课程</a:t>
            </a:r>
            <a:r>
              <a:rPr lang="en-US" altLang="zh-CN" sz="1600" dirty="0"/>
              <a:t>(MOOC) </a:t>
            </a:r>
            <a:r>
              <a:rPr lang="zh-CN" altLang="en-US" sz="1600" dirty="0"/>
              <a:t>：              </a:t>
            </a:r>
            <a:r>
              <a:rPr lang="en-US" altLang="zh-CN" sz="1600" dirty="0">
                <a:hlinkClick r:id="rId2"/>
              </a:rPr>
              <a:t>https://www.icourse163.org/course/ZJU-1003377027</a:t>
            </a:r>
            <a:endParaRPr lang="en-US" altLang="zh-CN" sz="1600" dirty="0"/>
          </a:p>
          <a:p>
            <a:pPr marL="285750" indent="-285750">
              <a:buFont typeface="Wingdings" panose="05000000000000000000" pitchFamily="2" charset="2"/>
              <a:buChar char="l"/>
            </a:pPr>
            <a:r>
              <a:rPr lang="zh-CN" altLang="en-US" sz="1600" dirty="0"/>
              <a:t>在线实训平台（智海</a:t>
            </a:r>
            <a:r>
              <a:rPr lang="en-US" altLang="zh-CN" sz="1600" dirty="0"/>
              <a:t>-Mo</a:t>
            </a:r>
            <a:r>
              <a:rPr lang="zh-CN" altLang="en-US" sz="1600" dirty="0"/>
              <a:t>）：</a:t>
            </a:r>
            <a:r>
              <a:rPr lang="en-US" altLang="zh-CN" sz="1600" dirty="0">
                <a:hlinkClick r:id="rId3"/>
              </a:rPr>
              <a:t>https://mo.zju.edu.cn/classroom/class/zju_ai_2022</a:t>
            </a:r>
            <a:r>
              <a:rPr lang="en-US" altLang="zh-CN" sz="1600" dirty="0"/>
              <a:t> </a:t>
            </a:r>
          </a:p>
          <a:p>
            <a:pPr marL="285750" indent="-285750">
              <a:buFont typeface="Wingdings" panose="05000000000000000000" pitchFamily="2" charset="2"/>
              <a:buChar char="l"/>
            </a:pPr>
            <a:r>
              <a:rPr lang="zh-CN" altLang="en-US" sz="1600" dirty="0"/>
              <a:t>系列科普读物</a:t>
            </a:r>
            <a:r>
              <a:rPr lang="en-US" altLang="zh-CN" sz="1600" dirty="0"/>
              <a:t>《</a:t>
            </a:r>
            <a:r>
              <a:rPr lang="zh-CN" altLang="en-US" sz="1600" dirty="0"/>
              <a:t>走进人工智能</a:t>
            </a:r>
            <a:r>
              <a:rPr lang="en-US" altLang="zh-CN" sz="1600" dirty="0"/>
              <a:t>》  </a:t>
            </a:r>
            <a:r>
              <a:rPr lang="en-US" altLang="zh-CN" sz="1600" dirty="0">
                <a:hlinkClick r:id="rId4"/>
              </a:rPr>
              <a:t>https://www.ximalaya.com/album/56494803</a:t>
            </a:r>
            <a:r>
              <a:rPr lang="en-US" altLang="zh-CN" sz="1600" dirty="0"/>
              <a:t>  </a:t>
            </a:r>
          </a:p>
        </p:txBody>
      </p:sp>
    </p:spTree>
    <p:extLst>
      <p:ext uri="{BB962C8B-B14F-4D97-AF65-F5344CB8AC3E}">
        <p14:creationId xmlns:p14="http://schemas.microsoft.com/office/powerpoint/2010/main" val="3531157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76D0282-2D4E-4059-8116-644E16DE0118}"/>
                  </a:ext>
                </a:extLst>
              </p:cNvPr>
              <p:cNvSpPr/>
              <p:nvPr/>
            </p:nvSpPr>
            <p:spPr>
              <a:xfrm>
                <a:off x="612804" y="1039851"/>
                <a:ext cx="8152303" cy="2681953"/>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在强化学习问题中，智能主体与环境交互过程中可自主决定所采取的动作，不同</a:t>
                </a:r>
                <a:r>
                  <a:rPr lang="zh-CN" altLang="en-US" sz="24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动作</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会对环境产生不同影响，为此：</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定义智能主体能够采取的动作集合为</a:t>
                </a:r>
                <a14:m>
                  <m:oMath xmlns:m="http://schemas.openxmlformats.org/officeDocument/2006/math">
                    <m:r>
                      <a:rPr lang="en-US" altLang="zh-CN" b="1" i="1" smtClean="0">
                        <a:latin typeface="Cambria Math" panose="02040503050406030204" pitchFamily="18" charset="0"/>
                        <a:ea typeface="黑体" panose="02010609060101010101" pitchFamily="49" charset="-122"/>
                      </a:rPr>
                      <m:t>𝑨</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由于不同的动作对环境造成的影响不同，因此状态转移概率定义为</a:t>
                </a:r>
                <a14:m>
                  <m:oMath xmlns:m="http://schemas.openxmlformats.org/officeDocument/2006/math">
                    <m:r>
                      <a:rPr lang="en-US" altLang="zh-CN" b="1" i="1" smtClean="0">
                        <a:latin typeface="Cambria Math" panose="02040503050406030204" pitchFamily="18" charset="0"/>
                        <a:ea typeface="黑体" panose="02010609060101010101" pitchFamily="49" charset="-122"/>
                      </a:rPr>
                      <m:t>𝑷𝒓</m:t>
                    </m:r>
                    <m:d>
                      <m:dPr>
                        <m:ctrlPr>
                          <a:rPr lang="en-US" altLang="zh-CN" b="1" i="1" smtClean="0">
                            <a:latin typeface="Cambria Math" panose="02040503050406030204" pitchFamily="18" charset="0"/>
                            <a:ea typeface="黑体" panose="02010609060101010101" pitchFamily="49" charset="-122"/>
                          </a:rPr>
                        </m:ctrlPr>
                      </m:dPr>
                      <m:e>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𝑺</m:t>
                            </m:r>
                          </m:e>
                          <m:sub>
                            <m:r>
                              <a:rPr lang="en-US" altLang="zh-CN" b="1" i="1" smtClean="0">
                                <a:latin typeface="Cambria Math" panose="02040503050406030204" pitchFamily="18" charset="0"/>
                                <a:ea typeface="黑体" panose="02010609060101010101" pitchFamily="49" charset="-122"/>
                              </a:rPr>
                              <m:t>𝒕</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𝟏</m:t>
                            </m:r>
                          </m:sub>
                        </m:sSub>
                      </m:e>
                      <m:e>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𝑺</m:t>
                            </m:r>
                          </m:e>
                          <m:sub>
                            <m:r>
                              <a:rPr lang="en-US" altLang="zh-CN" b="1" i="1" smtClean="0">
                                <a:latin typeface="Cambria Math" panose="02040503050406030204" pitchFamily="18" charset="0"/>
                                <a:ea typeface="黑体" panose="02010609060101010101" pitchFamily="49" charset="-122"/>
                              </a:rPr>
                              <m:t>𝒕</m:t>
                            </m:r>
                          </m:sub>
                        </m:sSub>
                        <m:r>
                          <a:rPr lang="en-US" altLang="zh-CN" b="1" i="1" smtClean="0">
                            <a:latin typeface="Cambria Math" panose="02040503050406030204" pitchFamily="18" charset="0"/>
                            <a:ea typeface="黑体" panose="02010609060101010101" pitchFamily="49" charset="-122"/>
                          </a:rPr>
                          <m:t>,</m:t>
                        </m:r>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𝒂</m:t>
                            </m:r>
                          </m:e>
                          <m:sub>
                            <m:r>
                              <a:rPr lang="en-US" altLang="zh-CN" b="1" i="1" smtClean="0">
                                <a:latin typeface="Cambria Math" panose="02040503050406030204" pitchFamily="18" charset="0"/>
                                <a:ea typeface="黑体" panose="02010609060101010101" pitchFamily="49" charset="-122"/>
                              </a:rPr>
                              <m:t>𝒕</m:t>
                            </m:r>
                          </m:sub>
                        </m:sSub>
                      </m:e>
                    </m:d>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𝒂</m:t>
                        </m:r>
                      </m:e>
                      <m:sub>
                        <m:r>
                          <a:rPr lang="en-US" altLang="zh-CN" b="1" i="1" smtClean="0">
                            <a:latin typeface="Cambria Math" panose="02040503050406030204" pitchFamily="18" charset="0"/>
                            <a:ea typeface="黑体" panose="02010609060101010101" pitchFamily="49" charset="-122"/>
                          </a:rPr>
                          <m:t>𝒕</m:t>
                        </m:r>
                      </m:sub>
                    </m:sSub>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𝑨</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为第</a:t>
                </a:r>
                <a14:m>
                  <m:oMath xmlns:m="http://schemas.openxmlformats.org/officeDocument/2006/math">
                    <m:r>
                      <a:rPr lang="en-US" altLang="zh-CN" b="1" i="1" smtClean="0">
                        <a:latin typeface="Cambria Math" panose="02040503050406030204" pitchFamily="18" charset="0"/>
                        <a:ea typeface="黑体" panose="02010609060101010101" pitchFamily="49" charset="-122"/>
                      </a:rPr>
                      <m:t>𝒕</m:t>
                    </m:r>
                    <m:r>
                      <a:rPr lang="zh-CN" altLang="en-US" b="1" i="1" smtClean="0">
                        <a:latin typeface="Cambria Math" panose="02040503050406030204" pitchFamily="18" charset="0"/>
                        <a:ea typeface="黑体" panose="02010609060101010101" pitchFamily="49" charset="-122"/>
                      </a:rPr>
                      <m:t>步</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采取的动作</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奖励可能受动作的影响，因此修改奖励函数为</a:t>
                </a:r>
                <a14:m>
                  <m:oMath xmlns:m="http://schemas.openxmlformats.org/officeDocument/2006/math">
                    <m:r>
                      <a:rPr lang="en-US" altLang="zh-CN" b="1" i="1" smtClean="0">
                        <a:latin typeface="Cambria Math" panose="02040503050406030204" pitchFamily="18" charset="0"/>
                        <a:ea typeface="黑体" panose="02010609060101010101" pitchFamily="49" charset="-122"/>
                      </a:rPr>
                      <m:t>𝑹</m:t>
                    </m:r>
                    <m:r>
                      <a:rPr lang="en-US" altLang="zh-CN" b="1" i="1" smtClean="0">
                        <a:latin typeface="Cambria Math" panose="02040503050406030204" pitchFamily="18" charset="0"/>
                        <a:ea typeface="黑体" panose="02010609060101010101" pitchFamily="49" charset="-122"/>
                      </a:rPr>
                      <m:t>(</m:t>
                    </m:r>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𝑺</m:t>
                        </m:r>
                      </m:e>
                      <m:sub>
                        <m:r>
                          <a:rPr lang="en-US" altLang="zh-CN" b="1" i="1" smtClean="0">
                            <a:latin typeface="Cambria Math" panose="02040503050406030204" pitchFamily="18" charset="0"/>
                            <a:ea typeface="黑体" panose="02010609060101010101" pitchFamily="49" charset="-122"/>
                          </a:rPr>
                          <m:t>𝒕</m:t>
                        </m:r>
                      </m:sub>
                    </m:sSub>
                    <m:r>
                      <a:rPr lang="en-US" altLang="zh-CN" b="1" i="1" smtClean="0">
                        <a:latin typeface="Cambria Math" panose="02040503050406030204" pitchFamily="18" charset="0"/>
                        <a:ea typeface="黑体" panose="02010609060101010101" pitchFamily="49" charset="-122"/>
                      </a:rPr>
                      <m:t>,</m:t>
                    </m:r>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𝒂</m:t>
                        </m:r>
                      </m:e>
                      <m:sub>
                        <m:r>
                          <a:rPr lang="en-US" altLang="zh-CN" b="1" i="1" smtClean="0">
                            <a:latin typeface="Cambria Math" panose="02040503050406030204" pitchFamily="18" charset="0"/>
                            <a:ea typeface="黑体" panose="02010609060101010101" pitchFamily="49" charset="-122"/>
                          </a:rPr>
                          <m:t>𝒕</m:t>
                        </m:r>
                      </m:sub>
                    </m:sSub>
                    <m:r>
                      <a:rPr lang="en-US" altLang="zh-CN" b="1" i="1" smtClean="0">
                        <a:latin typeface="Cambria Math" panose="02040503050406030204" pitchFamily="18" charset="0"/>
                        <a:ea typeface="黑体" panose="02010609060101010101" pitchFamily="49" charset="-122"/>
                      </a:rPr>
                      <m:t>,</m:t>
                    </m:r>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𝑺</m:t>
                        </m:r>
                      </m:e>
                      <m:sub>
                        <m:r>
                          <a:rPr lang="en-US" altLang="zh-CN" b="1" i="1" smtClean="0">
                            <a:latin typeface="Cambria Math" panose="02040503050406030204" pitchFamily="18" charset="0"/>
                            <a:ea typeface="黑体" panose="02010609060101010101" pitchFamily="49" charset="-122"/>
                          </a:rPr>
                          <m:t>𝒕</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𝟏</m:t>
                        </m:r>
                      </m:sub>
                    </m:sSub>
                    <m:r>
                      <a:rPr lang="en-US" altLang="zh-CN" b="1" i="1" smtClean="0">
                        <a:latin typeface="Cambria Math" panose="02040503050406030204" pitchFamily="18" charset="0"/>
                        <a:ea typeface="黑体" panose="02010609060101010101" pitchFamily="49" charset="-122"/>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C76D0282-2D4E-4059-8116-644E16DE0118}"/>
                  </a:ext>
                </a:extLst>
              </p:cNvPr>
              <p:cNvSpPr>
                <a:spLocks noRot="1" noChangeAspect="1" noMove="1" noResize="1" noEditPoints="1" noAdjustHandles="1" noChangeArrowheads="1" noChangeShapeType="1" noTextEdit="1"/>
              </p:cNvSpPr>
              <p:nvPr/>
            </p:nvSpPr>
            <p:spPr>
              <a:xfrm>
                <a:off x="612804" y="1039851"/>
                <a:ext cx="8152303" cy="2681953"/>
              </a:xfrm>
              <a:prstGeom prst="rect">
                <a:avLst/>
              </a:prstGeom>
              <a:blipFill>
                <a:blip r:embed="rId2"/>
                <a:stretch>
                  <a:fillRect l="-673" b="-29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2C1B8B98-A7A6-46A3-A610-AB4C1DF5C2E2}"/>
                  </a:ext>
                </a:extLst>
              </p:cNvPr>
              <p:cNvSpPr/>
              <p:nvPr/>
            </p:nvSpPr>
            <p:spPr>
              <a:xfrm>
                <a:off x="78237" y="4128229"/>
                <a:ext cx="5788543" cy="1712456"/>
              </a:xfrm>
              <a:prstGeom prst="rect">
                <a:avLst/>
              </a:prstGeom>
              <a:ln w="10033">
                <a:solidFill>
                  <a:schemeClr val="accent3"/>
                </a:solidFill>
              </a:ln>
            </p:spPr>
            <p:txBody>
              <a:bodyPr wrap="square">
                <a:spAutoFit/>
              </a:bodyPr>
              <a:lstStyle/>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动作集合</a:t>
                </a:r>
                <a14:m>
                  <m:oMath xmlns:m="http://schemas.openxmlformats.org/officeDocument/2006/math">
                    <m:r>
                      <a:rPr lang="en-US" altLang="zh-CN" b="1" i="1" smtClean="0">
                        <a:latin typeface="Cambria Math" panose="02040503050406030204" pitchFamily="18" charset="0"/>
                        <a:ea typeface="黑体" panose="02010609060101010101" pitchFamily="49" charset="-122"/>
                      </a:rPr>
                      <m:t>𝑨</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可以是有限的，也可以是无限的</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状态转移可是确定（</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deterministic</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）的，也可以是随机概率性（</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stochastic</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）的。</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确定状态转移相当于发生从</a:t>
                </a:r>
                <a14:m>
                  <m:oMath xmlns:m="http://schemas.openxmlformats.org/officeDocument/2006/math">
                    <m:sSub>
                      <m:sSubPr>
                        <m:ctrlPr>
                          <a:rPr lang="en-US" altLang="zh-CN" b="1" i="1">
                            <a:latin typeface="Cambria Math" panose="02040503050406030204" pitchFamily="18" charset="0"/>
                            <a:ea typeface="黑体" panose="02010609060101010101" pitchFamily="49" charset="-122"/>
                          </a:rPr>
                        </m:ctrlPr>
                      </m:sSubPr>
                      <m:e>
                        <m:r>
                          <a:rPr lang="en-US" altLang="zh-CN" b="1" i="1">
                            <a:latin typeface="Cambria Math" panose="02040503050406030204" pitchFamily="18" charset="0"/>
                            <a:ea typeface="黑体" panose="02010609060101010101" pitchFamily="49" charset="-122"/>
                          </a:rPr>
                          <m:t>𝑺</m:t>
                        </m:r>
                      </m:e>
                      <m:sub>
                        <m:r>
                          <a:rPr lang="en-US" altLang="zh-CN" b="1" i="1">
                            <a:latin typeface="Cambria Math" panose="02040503050406030204" pitchFamily="18" charset="0"/>
                            <a:ea typeface="黑体" panose="02010609060101010101" pitchFamily="49" charset="-122"/>
                          </a:rPr>
                          <m:t>𝒕</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到</a:t>
                </a:r>
                <a14:m>
                  <m:oMath xmlns:m="http://schemas.openxmlformats.org/officeDocument/2006/math">
                    <m:sSub>
                      <m:sSubPr>
                        <m:ctrlPr>
                          <a:rPr lang="en-US" altLang="zh-CN" b="1" i="1">
                            <a:latin typeface="Cambria Math" panose="02040503050406030204" pitchFamily="18" charset="0"/>
                            <a:ea typeface="黑体" panose="02010609060101010101" pitchFamily="49" charset="-122"/>
                          </a:rPr>
                        </m:ctrlPr>
                      </m:sSubPr>
                      <m:e>
                        <m:r>
                          <a:rPr lang="en-US" altLang="zh-CN" b="1" i="1">
                            <a:latin typeface="Cambria Math" panose="02040503050406030204" pitchFamily="18" charset="0"/>
                            <a:ea typeface="黑体" panose="02010609060101010101" pitchFamily="49" charset="-122"/>
                          </a:rPr>
                          <m:t>𝑺</m:t>
                        </m:r>
                      </m:e>
                      <m:sub>
                        <m:r>
                          <a:rPr lang="en-US" altLang="zh-CN" b="1" i="1">
                            <a:latin typeface="Cambria Math" panose="02040503050406030204" pitchFamily="18" charset="0"/>
                            <a:ea typeface="黑体" panose="02010609060101010101" pitchFamily="49" charset="-122"/>
                          </a:rPr>
                          <m:t>𝒕</m:t>
                        </m:r>
                        <m:r>
                          <a:rPr lang="en-US" altLang="zh-CN" b="1" i="1">
                            <a:latin typeface="Cambria Math" panose="02040503050406030204" pitchFamily="18" charset="0"/>
                            <a:ea typeface="黑体" panose="02010609060101010101" pitchFamily="49" charset="-122"/>
                          </a:rPr>
                          <m:t>+</m:t>
                        </m:r>
                        <m:r>
                          <a:rPr lang="en-US" altLang="zh-CN" b="1" i="1">
                            <a:latin typeface="Cambria Math" panose="02040503050406030204" pitchFamily="18" charset="0"/>
                            <a:ea typeface="黑体" panose="02010609060101010101" pitchFamily="49" charset="-122"/>
                          </a:rPr>
                          <m:t>𝟏</m:t>
                        </m:r>
                      </m:sub>
                    </m:sSub>
                    <m:r>
                      <a:rPr lang="zh-CN" altLang="en-US" b="1" i="1" smtClean="0">
                        <a:latin typeface="Cambria Math"/>
                        <a:ea typeface="黑体" panose="02010609060101010101" pitchFamily="49" charset="-122"/>
                      </a:rPr>
                      <m:t>的</m:t>
                    </m:r>
                    <m:r>
                      <a:rPr lang="zh-CN" altLang="en-US" b="1" i="1">
                        <a:latin typeface="Cambria Math"/>
                        <a:ea typeface="黑体" panose="02010609060101010101" pitchFamily="49" charset="-122"/>
                      </a:rPr>
                      <m:t>转移</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概率为</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1</a:t>
                </a:r>
              </a:p>
            </p:txBody>
          </p:sp>
        </mc:Choice>
        <mc:Fallback xmlns="">
          <p:sp>
            <p:nvSpPr>
              <p:cNvPr id="81" name="矩形 80">
                <a:extLst>
                  <a:ext uri="{FF2B5EF4-FFF2-40B4-BE49-F238E27FC236}">
                    <a16:creationId xmlns:a16="http://schemas.microsoft.com/office/drawing/2014/main" id="{2C1B8B98-A7A6-46A3-A610-AB4C1DF5C2E2}"/>
                  </a:ext>
                </a:extLst>
              </p:cNvPr>
              <p:cNvSpPr>
                <a:spLocks noRot="1" noChangeAspect="1" noMove="1" noResize="1" noEditPoints="1" noAdjustHandles="1" noChangeArrowheads="1" noChangeShapeType="1" noTextEdit="1"/>
              </p:cNvSpPr>
              <p:nvPr/>
            </p:nvSpPr>
            <p:spPr>
              <a:xfrm>
                <a:off x="78237" y="4128229"/>
                <a:ext cx="5788543" cy="1712456"/>
              </a:xfrm>
              <a:prstGeom prst="rect">
                <a:avLst/>
              </a:prstGeom>
              <a:blipFill>
                <a:blip r:embed="rId3"/>
                <a:stretch>
                  <a:fillRect l="-631" b="-4594"/>
                </a:stretch>
              </a:blipFill>
              <a:ln w="10033">
                <a:solidFill>
                  <a:schemeClr val="accent3"/>
                </a:solidFill>
              </a:ln>
            </p:spPr>
            <p:txBody>
              <a:bodyPr/>
              <a:lstStyle/>
              <a:p>
                <a:r>
                  <a:rPr lang="zh-CN" altLang="en-US">
                    <a:noFill/>
                  </a:rPr>
                  <a:t> </a:t>
                </a:r>
              </a:p>
            </p:txBody>
          </p:sp>
        </mc:Fallback>
      </mc:AlternateContent>
      <p:sp>
        <p:nvSpPr>
          <p:cNvPr id="28" name="标题 2">
            <a:extLst>
              <a:ext uri="{FF2B5EF4-FFF2-40B4-BE49-F238E27FC236}">
                <a16:creationId xmlns:a16="http://schemas.microsoft.com/office/drawing/2014/main" id="{A7663114-BA1E-4D33-B77E-13B4B0533AAA}"/>
              </a:ext>
            </a:extLst>
          </p:cNvPr>
          <p:cNvSpPr>
            <a:spLocks noGrp="1"/>
          </p:cNvSpPr>
          <p:nvPr>
            <p:ph type="title"/>
          </p:nvPr>
        </p:nvSpPr>
        <p:spPr>
          <a:xfrm>
            <a:off x="198304" y="196832"/>
            <a:ext cx="8791460" cy="657727"/>
          </a:xfrm>
        </p:spPr>
        <p:txBody>
          <a:bodyPr/>
          <a:lstStyle/>
          <a:p>
            <a:r>
              <a:rPr lang="zh-CN" altLang="en-US" sz="2400" kern="0" dirty="0">
                <a:solidFill>
                  <a:srgbClr val="0070C0"/>
                </a:solidFill>
                <a:latin typeface="Times New Roman" pitchFamily="18" charset="0"/>
                <a:cs typeface="Times New Roman" pitchFamily="18" charset="0"/>
              </a:rPr>
              <a:t>马尔可夫决策过程（</a:t>
            </a:r>
            <a:r>
              <a:rPr lang="en-US" altLang="zh-CN" sz="2400" kern="0" dirty="0">
                <a:solidFill>
                  <a:srgbClr val="0070C0"/>
                </a:solidFill>
                <a:latin typeface="Times New Roman" pitchFamily="18" charset="0"/>
                <a:cs typeface="Times New Roman" pitchFamily="18" charset="0"/>
              </a:rPr>
              <a:t>Markov Decision Process</a:t>
            </a:r>
            <a:r>
              <a:rPr lang="zh-CN" altLang="en-US" sz="2400" kern="0" dirty="0">
                <a:solidFill>
                  <a:srgbClr val="0070C0"/>
                </a:solidFill>
                <a:latin typeface="Times New Roman" pitchFamily="18" charset="0"/>
                <a:cs typeface="Times New Roman" pitchFamily="18" charset="0"/>
              </a:rPr>
              <a:t>）：引入动作</a:t>
            </a:r>
          </a:p>
        </p:txBody>
      </p:sp>
      <p:pic>
        <p:nvPicPr>
          <p:cNvPr id="4" name="图片 3">
            <a:extLst>
              <a:ext uri="{FF2B5EF4-FFF2-40B4-BE49-F238E27FC236}">
                <a16:creationId xmlns:a16="http://schemas.microsoft.com/office/drawing/2014/main" id="{63E7A02C-F00A-4912-B1B5-36E72E40D3C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66260" y="4984457"/>
            <a:ext cx="2923504" cy="549028"/>
          </a:xfrm>
          <a:prstGeom prst="rect">
            <a:avLst/>
          </a:prstGeom>
        </p:spPr>
      </p:pic>
      <p:sp>
        <p:nvSpPr>
          <p:cNvPr id="29" name="文本框 28">
            <a:extLst>
              <a:ext uri="{FF2B5EF4-FFF2-40B4-BE49-F238E27FC236}">
                <a16:creationId xmlns:a16="http://schemas.microsoft.com/office/drawing/2014/main" id="{0554623D-93F9-43DC-B062-441088F699B6}"/>
              </a:ext>
            </a:extLst>
          </p:cNvPr>
          <p:cNvSpPr txBox="1"/>
          <p:nvPr/>
        </p:nvSpPr>
        <p:spPr>
          <a:xfrm>
            <a:off x="5959034" y="4487699"/>
            <a:ext cx="3030730"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7.6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智能体与环境的交互过程</a:t>
            </a:r>
          </a:p>
        </p:txBody>
      </p:sp>
    </p:spTree>
    <p:extLst>
      <p:ext uri="{BB962C8B-B14F-4D97-AF65-F5344CB8AC3E}">
        <p14:creationId xmlns:p14="http://schemas.microsoft.com/office/powerpoint/2010/main" val="5586756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381256A6-962A-48F7-9C93-03CDFCAB9BDB}"/>
                  </a:ext>
                </a:extLst>
              </p:cNvPr>
              <p:cNvSpPr/>
              <p:nvPr/>
            </p:nvSpPr>
            <p:spPr>
              <a:xfrm>
                <a:off x="268103" y="984379"/>
                <a:ext cx="6406373" cy="4267450"/>
              </a:xfrm>
              <a:prstGeom prst="rect">
                <a:avLst/>
              </a:prstGeom>
            </p:spPr>
            <p:txBody>
              <a:bodyPr wrap="square">
                <a:spAutoFit/>
              </a:bodyPr>
              <a:lstStyle/>
              <a:p>
                <a:pPr>
                  <a:lnSpc>
                    <a:spcPct val="150000"/>
                  </a:lnSpc>
                </a:pP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使用离散马尔可夫过程描述机器人移动问题</a:t>
                </a:r>
                <a:endParaRPr lang="en-US" altLang="zh-CN" sz="2000"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随机变量序列</a:t>
                </a:r>
                <a14:m>
                  <m:oMath xmlns:m="http://schemas.openxmlformats.org/officeDocument/2006/math">
                    <m:sSub>
                      <m:sSubPr>
                        <m:ctrlPr>
                          <a:rPr lang="en-US" altLang="zh-CN" sz="2000" b="1" i="1">
                            <a:solidFill>
                              <a:srgbClr val="FF0000"/>
                            </a:solidFill>
                            <a:latin typeface="Cambria Math" panose="02040503050406030204" pitchFamily="18" charset="0"/>
                            <a:ea typeface="黑体" panose="02010609060101010101" pitchFamily="49" charset="-122"/>
                          </a:rPr>
                        </m:ctrlPr>
                      </m:sSubPr>
                      <m:e>
                        <m:d>
                          <m:dPr>
                            <m:begChr m:val="{"/>
                            <m:endChr m:val="}"/>
                            <m:ctrlPr>
                              <a:rPr lang="en-US" altLang="zh-CN" sz="2000" b="1" i="1">
                                <a:solidFill>
                                  <a:srgbClr val="FF0000"/>
                                </a:solidFill>
                                <a:latin typeface="Cambria Math" panose="02040503050406030204" pitchFamily="18" charset="0"/>
                                <a:ea typeface="黑体" panose="02010609060101010101" pitchFamily="49" charset="-122"/>
                              </a:rPr>
                            </m:ctrlPr>
                          </m:dPr>
                          <m:e>
                            <m:sSub>
                              <m:sSubPr>
                                <m:ctrlPr>
                                  <a:rPr lang="en-US" altLang="zh-CN" sz="2000" b="1" i="1">
                                    <a:solidFill>
                                      <a:srgbClr val="FF0000"/>
                                    </a:solidFill>
                                    <a:latin typeface="Cambria Math" panose="02040503050406030204" pitchFamily="18" charset="0"/>
                                    <a:ea typeface="黑体" panose="02010609060101010101" pitchFamily="49" charset="-122"/>
                                  </a:rPr>
                                </m:ctrlPr>
                              </m:sSubPr>
                              <m:e>
                                <m:r>
                                  <a:rPr lang="en-US" altLang="zh-CN" sz="2000" b="1" i="1" smtClean="0">
                                    <a:solidFill>
                                      <a:srgbClr val="FF0000"/>
                                    </a:solidFill>
                                    <a:latin typeface="Cambria Math"/>
                                    <a:ea typeface="黑体" panose="02010609060101010101" pitchFamily="49" charset="-122"/>
                                  </a:rPr>
                                  <m:t>𝐒</m:t>
                                </m:r>
                              </m:e>
                              <m:sub>
                                <m:r>
                                  <a:rPr lang="en-US" altLang="zh-CN" sz="2000" b="1" i="1" smtClean="0">
                                    <a:solidFill>
                                      <a:srgbClr val="FF0000"/>
                                    </a:solidFill>
                                    <a:latin typeface="Cambria Math"/>
                                    <a:ea typeface="黑体" panose="02010609060101010101" pitchFamily="49" charset="-122"/>
                                  </a:rPr>
                                  <m:t>𝐭</m:t>
                                </m:r>
                              </m:sub>
                            </m:sSub>
                          </m:e>
                        </m:d>
                      </m:e>
                      <m:sub>
                        <m:r>
                          <a:rPr lang="en-US" altLang="zh-CN" sz="2000" b="1" i="1" smtClean="0">
                            <a:solidFill>
                              <a:srgbClr val="FF0000"/>
                            </a:solidFill>
                            <a:latin typeface="Cambria Math"/>
                            <a:ea typeface="黑体" panose="02010609060101010101" pitchFamily="49" charset="-122"/>
                          </a:rPr>
                          <m:t>𝐭</m:t>
                        </m:r>
                        <m:r>
                          <a:rPr lang="en-US" altLang="zh-CN" sz="2000" b="1">
                            <a:solidFill>
                              <a:srgbClr val="FF0000"/>
                            </a:solidFill>
                            <a:latin typeface="Cambria Math"/>
                            <a:ea typeface="黑体" panose="02010609060101010101" pitchFamily="49" charset="-122"/>
                          </a:rPr>
                          <m:t>=</m:t>
                        </m:r>
                        <m:r>
                          <a:rPr lang="en-US" altLang="zh-CN" sz="2000" b="1" i="1">
                            <a:solidFill>
                              <a:srgbClr val="FF0000"/>
                            </a:solidFill>
                            <a:latin typeface="Cambria Math"/>
                            <a:ea typeface="黑体" panose="02010609060101010101" pitchFamily="49" charset="-122"/>
                          </a:rPr>
                          <m:t>𝟎</m:t>
                        </m:r>
                        <m:r>
                          <a:rPr lang="en-US" altLang="zh-CN" sz="2000" b="1">
                            <a:solidFill>
                              <a:srgbClr val="FF0000"/>
                            </a:solidFill>
                            <a:latin typeface="Cambria Math"/>
                            <a:ea typeface="黑体" panose="02010609060101010101" pitchFamily="49" charset="-122"/>
                          </a:rPr>
                          <m:t>,</m:t>
                        </m:r>
                        <m:r>
                          <a:rPr lang="en-US" altLang="zh-CN" sz="2000" b="1" i="1">
                            <a:solidFill>
                              <a:srgbClr val="FF0000"/>
                            </a:solidFill>
                            <a:latin typeface="Cambria Math"/>
                            <a:ea typeface="黑体" panose="02010609060101010101" pitchFamily="49" charset="-122"/>
                          </a:rPr>
                          <m:t>𝟏</m:t>
                        </m:r>
                        <m:r>
                          <a:rPr lang="en-US" altLang="zh-CN" sz="2000" b="1">
                            <a:solidFill>
                              <a:srgbClr val="FF0000"/>
                            </a:solidFill>
                            <a:latin typeface="Cambria Math"/>
                            <a:ea typeface="黑体" panose="02010609060101010101" pitchFamily="49" charset="-122"/>
                          </a:rPr>
                          <m:t>,</m:t>
                        </m:r>
                        <m:r>
                          <a:rPr lang="en-US" altLang="zh-CN" sz="2000" b="1" i="1">
                            <a:solidFill>
                              <a:srgbClr val="FF0000"/>
                            </a:solidFill>
                            <a:latin typeface="Cambria Math"/>
                            <a:ea typeface="黑体" panose="02010609060101010101" pitchFamily="49" charset="-122"/>
                          </a:rPr>
                          <m:t>𝟐</m:t>
                        </m:r>
                        <m:r>
                          <a:rPr lang="en-US" altLang="zh-CN" sz="2000" b="1">
                            <a:solidFill>
                              <a:srgbClr val="FF0000"/>
                            </a:solidFill>
                            <a:latin typeface="Cambria Math"/>
                            <a:ea typeface="黑体" panose="02010609060101010101" pitchFamily="49" charset="-122"/>
                          </a:rPr>
                          <m:t>,⋯</m:t>
                        </m:r>
                      </m:sub>
                    </m:sSub>
                  </m:oMath>
                </a14:m>
                <a:r>
                  <a:rPr lang="zh-CN" altLang="en-US"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en-US" altLang="zh-CN" sz="2000" b="1" i="1" dirty="0">
                            <a:latin typeface="Cambria Math" panose="02040503050406030204" pitchFamily="18" charset="0"/>
                            <a:ea typeface="黑体" panose="02010609060101010101" pitchFamily="49" charset="-122"/>
                          </a:rPr>
                        </m:ctrlPr>
                      </m:sSubPr>
                      <m:e>
                        <m:r>
                          <a:rPr lang="en-US" altLang="zh-CN" sz="2000" b="1" i="1" dirty="0" smtClean="0">
                            <a:latin typeface="Cambria Math" panose="02040503050406030204" pitchFamily="18" charset="0"/>
                            <a:ea typeface="黑体" panose="02010609060101010101" pitchFamily="49" charset="-122"/>
                          </a:rPr>
                          <m:t>𝑺</m:t>
                        </m:r>
                      </m:e>
                      <m:sub>
                        <m:r>
                          <a:rPr lang="en-US" altLang="zh-CN" sz="2000" b="1" i="1" dirty="0" smtClean="0">
                            <a:latin typeface="Cambria Math" panose="02040503050406030204" pitchFamily="18" charset="0"/>
                            <a:ea typeface="黑体" panose="02010609060101010101" pitchFamily="49" charset="-122"/>
                          </a:rPr>
                          <m:t>𝒕</m:t>
                        </m:r>
                      </m:sub>
                    </m:sSub>
                  </m:oMath>
                </a14:m>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表示机器人第</a:t>
                </a:r>
                <a14:m>
                  <m:oMath xmlns:m="http://schemas.openxmlformats.org/officeDocument/2006/math">
                    <m:r>
                      <a:rPr lang="en-US" altLang="zh-CN" sz="2000" b="1" i="1" smtClean="0">
                        <a:latin typeface="Cambria Math" panose="02040503050406030204" pitchFamily="18" charset="0"/>
                        <a:ea typeface="黑体" panose="02010609060101010101" pitchFamily="49" charset="-122"/>
                      </a:rPr>
                      <m:t>𝒕</m:t>
                    </m:r>
                  </m:oMath>
                </a14:m>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步所在位置（即状态），每个随机变量</a:t>
                </a:r>
                <a14:m>
                  <m:oMath xmlns:m="http://schemas.openxmlformats.org/officeDocument/2006/math">
                    <m:sSub>
                      <m:sSubPr>
                        <m:ctrlPr>
                          <a:rPr lang="en-US" altLang="zh-CN" sz="2000" b="1" i="1">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𝑺</m:t>
                        </m:r>
                      </m:e>
                      <m:sub>
                        <m:r>
                          <a:rPr lang="en-US" altLang="zh-CN" sz="2000" b="1" i="1" smtClean="0">
                            <a:latin typeface="Cambria Math" panose="02040503050406030204" pitchFamily="18" charset="0"/>
                            <a:ea typeface="黑体" panose="02010609060101010101" pitchFamily="49" charset="-122"/>
                          </a:rPr>
                          <m:t>𝒕</m:t>
                        </m:r>
                      </m:sub>
                    </m:sSub>
                  </m:oMath>
                </a14:m>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的取值范围为</a:t>
                </a:r>
                <a14:m>
                  <m:oMath xmlns:m="http://schemas.openxmlformats.org/officeDocument/2006/math">
                    <m:r>
                      <a:rPr lang="en-US" altLang="zh-CN" sz="2000" b="1" i="1" smtClean="0">
                        <a:latin typeface="Cambria Math" panose="02040503050406030204" pitchFamily="18" charset="0"/>
                        <a:ea typeface="黑体" panose="02010609060101010101" pitchFamily="49" charset="-122"/>
                      </a:rPr>
                      <m:t>𝑺</m:t>
                    </m:r>
                    <m:r>
                      <a:rPr lang="en-US" altLang="zh-CN" sz="2000" b="1" i="1" smtClean="0">
                        <a:latin typeface="Cambria Math" panose="02040503050406030204" pitchFamily="18" charset="0"/>
                        <a:ea typeface="黑体" panose="02010609060101010101" pitchFamily="49" charset="-122"/>
                      </a:rPr>
                      <m:t>=</m:t>
                    </m:r>
                    <m:d>
                      <m:dPr>
                        <m:begChr m:val="{"/>
                        <m:endChr m:val="}"/>
                        <m:ctrlPr>
                          <a:rPr lang="en-US" altLang="zh-CN" sz="2000" b="1" i="1">
                            <a:latin typeface="Cambria Math" panose="02040503050406030204" pitchFamily="18" charset="0"/>
                            <a:ea typeface="黑体" panose="02010609060101010101" pitchFamily="49" charset="-122"/>
                          </a:rPr>
                        </m:ctrlPr>
                      </m:dPr>
                      <m:e>
                        <m:sSub>
                          <m:sSubPr>
                            <m:ctrlPr>
                              <a:rPr lang="en-US" altLang="zh-CN" sz="2000" b="1" i="1">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𝒔</m:t>
                            </m:r>
                          </m:e>
                          <m:sub>
                            <m:r>
                              <a:rPr lang="en-US" altLang="zh-CN" sz="2000" b="1" i="1" smtClean="0">
                                <a:latin typeface="Cambria Math" panose="02040503050406030204" pitchFamily="18" charset="0"/>
                                <a:ea typeface="黑体" panose="02010609060101010101" pitchFamily="49" charset="-122"/>
                              </a:rPr>
                              <m:t>𝟏</m:t>
                            </m:r>
                          </m:sub>
                        </m:sSub>
                        <m:r>
                          <a:rPr lang="en-US" altLang="zh-CN" sz="2000" b="1" i="1" smtClean="0">
                            <a:latin typeface="Cambria Math" panose="02040503050406030204" pitchFamily="18" charset="0"/>
                            <a:ea typeface="黑体" panose="02010609060101010101" pitchFamily="49" charset="-122"/>
                          </a:rPr>
                          <m:t>,</m:t>
                        </m:r>
                        <m:sSub>
                          <m:sSubPr>
                            <m:ctrlPr>
                              <a:rPr lang="en-US" altLang="zh-CN" sz="2000" b="1" i="1">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𝒔</m:t>
                            </m:r>
                          </m:e>
                          <m:sub>
                            <m:r>
                              <a:rPr lang="en-US" altLang="zh-CN" sz="2000" b="1" i="1" smtClean="0">
                                <a:latin typeface="Cambria Math" panose="02040503050406030204" pitchFamily="18" charset="0"/>
                                <a:ea typeface="黑体" panose="02010609060101010101" pitchFamily="49" charset="-122"/>
                              </a:rPr>
                              <m:t>𝟐</m:t>
                            </m:r>
                          </m:sub>
                        </m:sSub>
                        <m:r>
                          <a:rPr lang="en-US" altLang="zh-CN" sz="2000" b="1" i="1" smtClean="0">
                            <a:latin typeface="Cambria Math" panose="02040503050406030204" pitchFamily="18" charset="0"/>
                            <a:ea typeface="黑体" panose="02010609060101010101" pitchFamily="49" charset="-122"/>
                          </a:rPr>
                          <m:t>,⋯, </m:t>
                        </m:r>
                        <m:sSub>
                          <m:sSubPr>
                            <m:ctrlPr>
                              <a:rPr lang="en-US" altLang="zh-CN" sz="2000" b="1" i="1">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𝒔</m:t>
                            </m:r>
                          </m:e>
                          <m:sub>
                            <m:r>
                              <a:rPr lang="en-US" altLang="zh-CN" sz="2000" b="1" i="1" smtClean="0">
                                <a:latin typeface="Cambria Math" panose="02040503050406030204" pitchFamily="18" charset="0"/>
                                <a:ea typeface="黑体" panose="02010609060101010101" pitchFamily="49" charset="-122"/>
                              </a:rPr>
                              <m:t>𝟗</m:t>
                            </m:r>
                          </m:sub>
                        </m:sSub>
                        <m:r>
                          <a:rPr lang="en-US" altLang="zh-CN" sz="2000" b="1" i="1" smtClean="0">
                            <a:latin typeface="Cambria Math" panose="02040503050406030204" pitchFamily="18" charset="0"/>
                            <a:ea typeface="黑体" panose="02010609060101010101" pitchFamily="49" charset="-122"/>
                          </a:rPr>
                          <m:t>,</m:t>
                        </m:r>
                        <m:sSub>
                          <m:sSubPr>
                            <m:ctrlPr>
                              <a:rPr lang="en-US" altLang="zh-CN" sz="2000" b="1" i="1" smtClean="0">
                                <a:latin typeface="Cambria Math" panose="02040503050406030204" pitchFamily="18" charset="0"/>
                                <a:ea typeface="黑体" panose="02010609060101010101" pitchFamily="49" charset="-122"/>
                              </a:rPr>
                            </m:ctrlPr>
                          </m:sSubPr>
                          <m:e>
                            <m:r>
                              <a:rPr lang="en-US" altLang="zh-CN" sz="2000" b="1" i="1" smtClean="0">
                                <a:latin typeface="Cambria Math" panose="02040503050406030204" pitchFamily="18" charset="0"/>
                                <a:ea typeface="黑体" panose="02010609060101010101" pitchFamily="49" charset="-122"/>
                              </a:rPr>
                              <m:t>𝒔</m:t>
                            </m:r>
                          </m:e>
                          <m:sub>
                            <m:r>
                              <a:rPr lang="en-US" altLang="zh-CN" sz="2000" b="1" i="1" smtClean="0">
                                <a:latin typeface="Cambria Math" panose="02040503050406030204" pitchFamily="18" charset="0"/>
                                <a:ea typeface="黑体" panose="02010609060101010101" pitchFamily="49" charset="-122"/>
                              </a:rPr>
                              <m:t>𝒅</m:t>
                            </m:r>
                          </m:sub>
                        </m:sSub>
                      </m:e>
                    </m:d>
                  </m:oMath>
                </a14:m>
                <a:endParaRPr lang="en-US" altLang="zh-CN" sz="2000"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动作集合：</a:t>
                </a:r>
                <a14:m>
                  <m:oMath xmlns:m="http://schemas.openxmlformats.org/officeDocument/2006/math">
                    <m:r>
                      <a:rPr lang="en-US" altLang="zh-CN" sz="2000" b="1" i="1" smtClean="0">
                        <a:latin typeface="Cambria Math"/>
                        <a:ea typeface="黑体" panose="02010609060101010101" pitchFamily="49" charset="-122"/>
                      </a:rPr>
                      <m:t>𝐀</m:t>
                    </m:r>
                    <m:r>
                      <a:rPr lang="en-US" altLang="zh-CN" sz="2000" b="1">
                        <a:latin typeface="Cambria Math"/>
                        <a:ea typeface="黑体" panose="02010609060101010101" pitchFamily="49" charset="-122"/>
                      </a:rPr>
                      <m:t>={</m:t>
                    </m:r>
                    <m:r>
                      <a:rPr lang="zh-CN" altLang="en-US" sz="2000" b="1" smtClean="0">
                        <a:latin typeface="Cambria Math"/>
                        <a:ea typeface="黑体" panose="02010609060101010101" pitchFamily="49" charset="-122"/>
                      </a:rPr>
                      <m:t>上</m:t>
                    </m:r>
                    <m:r>
                      <m:rPr>
                        <m:nor/>
                      </m:rP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m:t>，右</m:t>
                    </m:r>
                    <m:r>
                      <a:rPr lang="en-US" altLang="zh-CN" sz="2000" b="1" dirty="0" smtClean="0">
                        <a:latin typeface="Cambria Math"/>
                        <a:ea typeface="黑体" panose="02010609060101010101" pitchFamily="49" charset="-122"/>
                      </a:rPr>
                      <m:t>}</m:t>
                    </m:r>
                  </m:oMath>
                </a14:m>
                <a:endParaRPr lang="en-US" altLang="zh-CN" sz="2000"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状态转移概率</a:t>
                </a:r>
                <a14:m>
                  <m:oMath xmlns:m="http://schemas.openxmlformats.org/officeDocument/2006/math">
                    <m:r>
                      <a:rPr lang="en-US" altLang="zh-CN" sz="2000" b="1" i="1" smtClean="0">
                        <a:solidFill>
                          <a:srgbClr val="FF0000"/>
                        </a:solidFill>
                        <a:latin typeface="Cambria Math" panose="02040503050406030204" pitchFamily="18" charset="0"/>
                        <a:ea typeface="黑体" panose="02010609060101010101" pitchFamily="49" charset="-122"/>
                      </a:rPr>
                      <m:t>𝑷𝒓</m:t>
                    </m:r>
                    <m:r>
                      <a:rPr lang="en-US" altLang="zh-CN" sz="2000" b="1" i="1" smtClean="0">
                        <a:solidFill>
                          <a:srgbClr val="FF0000"/>
                        </a:solidFill>
                        <a:latin typeface="Cambria Math" panose="02040503050406030204" pitchFamily="18" charset="0"/>
                        <a:ea typeface="黑体" panose="02010609060101010101" pitchFamily="49" charset="-122"/>
                      </a:rPr>
                      <m:t>(</m:t>
                    </m:r>
                    <m:sSub>
                      <m:sSubPr>
                        <m:ctrlPr>
                          <a:rPr lang="en-US" altLang="zh-CN" sz="2000" b="1" i="1">
                            <a:solidFill>
                              <a:srgbClr val="FF0000"/>
                            </a:solidFill>
                            <a:latin typeface="Cambria Math" panose="02040503050406030204" pitchFamily="18" charset="0"/>
                            <a:ea typeface="黑体" panose="02010609060101010101" pitchFamily="49" charset="-122"/>
                          </a:rPr>
                        </m:ctrlPr>
                      </m:sSubPr>
                      <m:e>
                        <m:r>
                          <a:rPr lang="en-US" altLang="zh-CN" sz="2000" b="1" i="1" smtClean="0">
                            <a:solidFill>
                              <a:srgbClr val="FF0000"/>
                            </a:solidFill>
                            <a:latin typeface="Cambria Math" panose="02040503050406030204" pitchFamily="18" charset="0"/>
                            <a:ea typeface="黑体" panose="02010609060101010101" pitchFamily="49" charset="-122"/>
                          </a:rPr>
                          <m:t>𝑺</m:t>
                        </m:r>
                      </m:e>
                      <m:sub>
                        <m:r>
                          <a:rPr lang="en-US" altLang="zh-CN" sz="2000" b="1" i="1" smtClean="0">
                            <a:solidFill>
                              <a:srgbClr val="FF0000"/>
                            </a:solidFill>
                            <a:latin typeface="Cambria Math" panose="02040503050406030204" pitchFamily="18" charset="0"/>
                            <a:ea typeface="黑体" panose="02010609060101010101" pitchFamily="49" charset="-122"/>
                          </a:rPr>
                          <m:t>𝒕</m:t>
                        </m:r>
                        <m:r>
                          <a:rPr lang="en-US" altLang="zh-CN" sz="2000" b="1" i="1" smtClean="0">
                            <a:solidFill>
                              <a:srgbClr val="FF0000"/>
                            </a:solidFill>
                            <a:latin typeface="Cambria Math" panose="02040503050406030204" pitchFamily="18" charset="0"/>
                            <a:ea typeface="黑体" panose="02010609060101010101" pitchFamily="49" charset="-122"/>
                          </a:rPr>
                          <m:t>+</m:t>
                        </m:r>
                        <m:r>
                          <a:rPr lang="en-US" altLang="zh-CN" sz="2000" b="1" i="1" smtClean="0">
                            <a:solidFill>
                              <a:srgbClr val="FF0000"/>
                            </a:solidFill>
                            <a:latin typeface="Cambria Math" panose="02040503050406030204" pitchFamily="18" charset="0"/>
                            <a:ea typeface="黑体" panose="02010609060101010101" pitchFamily="49" charset="-122"/>
                          </a:rPr>
                          <m:t>𝟏</m:t>
                        </m:r>
                      </m:sub>
                    </m:sSub>
                    <m:r>
                      <a:rPr lang="en-US" altLang="zh-CN" sz="2000" b="1" i="1" smtClean="0">
                        <a:solidFill>
                          <a:srgbClr val="FF0000"/>
                        </a:solidFill>
                        <a:latin typeface="Cambria Math" panose="02040503050406030204" pitchFamily="18" charset="0"/>
                        <a:ea typeface="黑体" panose="02010609060101010101" pitchFamily="49" charset="-122"/>
                      </a:rPr>
                      <m:t>|</m:t>
                    </m:r>
                    <m:sSub>
                      <m:sSubPr>
                        <m:ctrlPr>
                          <a:rPr lang="en-US" altLang="zh-CN" sz="2000" b="1" i="1">
                            <a:solidFill>
                              <a:srgbClr val="FF0000"/>
                            </a:solidFill>
                            <a:latin typeface="Cambria Math" panose="02040503050406030204" pitchFamily="18" charset="0"/>
                            <a:ea typeface="黑体" panose="02010609060101010101" pitchFamily="49" charset="-122"/>
                          </a:rPr>
                        </m:ctrlPr>
                      </m:sSubPr>
                      <m:e>
                        <m:r>
                          <a:rPr lang="en-US" altLang="zh-CN" sz="2000" b="1" i="1" smtClean="0">
                            <a:solidFill>
                              <a:srgbClr val="FF0000"/>
                            </a:solidFill>
                            <a:latin typeface="Cambria Math" panose="02040503050406030204" pitchFamily="18" charset="0"/>
                            <a:ea typeface="黑体" panose="02010609060101010101" pitchFamily="49" charset="-122"/>
                          </a:rPr>
                          <m:t>𝑺</m:t>
                        </m:r>
                      </m:e>
                      <m:sub>
                        <m:r>
                          <a:rPr lang="en-US" altLang="zh-CN" sz="2000" b="1" i="1" smtClean="0">
                            <a:solidFill>
                              <a:srgbClr val="FF0000"/>
                            </a:solidFill>
                            <a:latin typeface="Cambria Math" panose="02040503050406030204" pitchFamily="18" charset="0"/>
                            <a:ea typeface="黑体" panose="02010609060101010101" pitchFamily="49" charset="-122"/>
                          </a:rPr>
                          <m:t>𝒕</m:t>
                        </m:r>
                      </m:sub>
                    </m:sSub>
                    <m:r>
                      <a:rPr lang="en-US" altLang="zh-CN" sz="2000" b="1" i="1" smtClean="0">
                        <a:solidFill>
                          <a:srgbClr val="FF0000"/>
                        </a:solidFill>
                        <a:latin typeface="Cambria Math" panose="02040503050406030204" pitchFamily="18" charset="0"/>
                        <a:ea typeface="黑体" panose="02010609060101010101" pitchFamily="49" charset="-122"/>
                      </a:rPr>
                      <m:t>,</m:t>
                    </m:r>
                    <m:sSub>
                      <m:sSubPr>
                        <m:ctrlPr>
                          <a:rPr lang="en-US" altLang="zh-CN" sz="2000" b="1" i="1" smtClean="0">
                            <a:solidFill>
                              <a:srgbClr val="FF0000"/>
                            </a:solidFill>
                            <a:latin typeface="Cambria Math" panose="02040503050406030204" pitchFamily="18" charset="0"/>
                            <a:ea typeface="黑体" panose="02010609060101010101" pitchFamily="49" charset="-122"/>
                          </a:rPr>
                        </m:ctrlPr>
                      </m:sSubPr>
                      <m:e>
                        <m:r>
                          <a:rPr lang="en-US" altLang="zh-CN" sz="2000" b="1" i="1" smtClean="0">
                            <a:solidFill>
                              <a:srgbClr val="FF0000"/>
                            </a:solidFill>
                            <a:latin typeface="Cambria Math" panose="02040503050406030204" pitchFamily="18" charset="0"/>
                            <a:ea typeface="黑体" panose="02010609060101010101" pitchFamily="49" charset="-122"/>
                          </a:rPr>
                          <m:t>𝒂</m:t>
                        </m:r>
                      </m:e>
                      <m:sub>
                        <m:r>
                          <a:rPr lang="en-US" altLang="zh-CN" sz="2000" b="1" i="1" smtClean="0">
                            <a:solidFill>
                              <a:srgbClr val="FF0000"/>
                            </a:solidFill>
                            <a:latin typeface="Cambria Math" panose="02040503050406030204" pitchFamily="18" charset="0"/>
                            <a:ea typeface="黑体" panose="02010609060101010101" pitchFamily="49" charset="-122"/>
                          </a:rPr>
                          <m:t>𝒕</m:t>
                        </m:r>
                      </m:sub>
                    </m:sSub>
                    <m:r>
                      <a:rPr lang="en-US" altLang="zh-CN" sz="2000" b="1" i="1" smtClean="0">
                        <a:solidFill>
                          <a:srgbClr val="FF0000"/>
                        </a:solidFill>
                        <a:latin typeface="Cambria Math" panose="02040503050406030204" pitchFamily="18" charset="0"/>
                        <a:ea typeface="黑体" panose="02010609060101010101" pitchFamily="49" charset="-122"/>
                      </a:rPr>
                      <m:t>)</m:t>
                    </m:r>
                  </m:oMath>
                </a14:m>
                <a:r>
                  <a:rPr lang="zh-CN" altLang="en-US"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满足马尔可夫性，其中</a:t>
                </a:r>
                <a14:m>
                  <m:oMath xmlns:m="http://schemas.openxmlformats.org/officeDocument/2006/math">
                    <m:sSub>
                      <m:sSubPr>
                        <m:ctrlPr>
                          <a:rPr lang="en-US" altLang="zh-CN" sz="2000" b="1" i="1">
                            <a:latin typeface="Cambria Math" panose="02040503050406030204" pitchFamily="18" charset="0"/>
                            <a:ea typeface="黑体" panose="02010609060101010101" pitchFamily="49" charset="-122"/>
                          </a:rPr>
                        </m:ctrlPr>
                      </m:sSubPr>
                      <m:e>
                        <m:r>
                          <a:rPr lang="en-US" altLang="zh-CN" sz="2000" b="1" i="1" smtClean="0">
                            <a:latin typeface="Cambria Math"/>
                            <a:ea typeface="黑体" panose="02010609060101010101" pitchFamily="49" charset="-122"/>
                          </a:rPr>
                          <m:t>𝐚</m:t>
                        </m:r>
                      </m:e>
                      <m:sub>
                        <m:r>
                          <a:rPr lang="en-US" altLang="zh-CN" sz="2000" b="1" i="1" smtClean="0">
                            <a:latin typeface="Cambria Math"/>
                            <a:ea typeface="黑体" panose="02010609060101010101" pitchFamily="49" charset="-122"/>
                          </a:rPr>
                          <m:t>𝐭</m:t>
                        </m:r>
                      </m:sub>
                    </m:sSub>
                    <m:r>
                      <a:rPr lang="en-US" altLang="zh-CN" sz="2000" b="1" smtClean="0">
                        <a:latin typeface="Cambria Math"/>
                        <a:ea typeface="黑体" panose="02010609060101010101" pitchFamily="49" charset="-122"/>
                      </a:rPr>
                      <m:t>∈</m:t>
                    </m:r>
                    <m:r>
                      <a:rPr lang="en-US" altLang="zh-CN" sz="2000" b="1" i="1">
                        <a:latin typeface="Cambria Math"/>
                        <a:ea typeface="黑体" panose="02010609060101010101" pitchFamily="49" charset="-122"/>
                      </a:rPr>
                      <m:t>𝐀</m:t>
                    </m:r>
                    <m:r>
                      <a:rPr lang="zh-CN" altLang="en-US" sz="2000" b="1" smtClean="0">
                        <a:latin typeface="Cambria Math"/>
                        <a:ea typeface="黑体" panose="02010609060101010101" pitchFamily="49" charset="-122"/>
                      </a:rPr>
                      <m:t>。</m:t>
                    </m:r>
                  </m:oMath>
                </a14:m>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状态转移如图所示。</a:t>
                </a:r>
                <a:endParaRPr lang="en-US" altLang="zh-CN" sz="2000"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奖励函数：</a:t>
                </a:r>
                <a14:m>
                  <m:oMath xmlns:m="http://schemas.openxmlformats.org/officeDocument/2006/math">
                    <m:r>
                      <a:rPr lang="en-US" altLang="zh-CN" sz="2000" b="1" i="1" smtClean="0">
                        <a:latin typeface="Cambria Math"/>
                        <a:ea typeface="黑体" panose="02010609060101010101" pitchFamily="49" charset="-122"/>
                      </a:rPr>
                      <m:t>𝐑</m:t>
                    </m:r>
                    <m:r>
                      <a:rPr lang="en-US" altLang="zh-CN" sz="2000" b="1">
                        <a:latin typeface="Cambria Math"/>
                        <a:ea typeface="黑体" panose="02010609060101010101" pitchFamily="49" charset="-122"/>
                      </a:rPr>
                      <m:t>(</m:t>
                    </m:r>
                    <m:sSub>
                      <m:sSubPr>
                        <m:ctrlPr>
                          <a:rPr lang="en-US" altLang="zh-CN" sz="2000" b="1" i="1">
                            <a:latin typeface="Cambria Math" panose="02040503050406030204" pitchFamily="18" charset="0"/>
                            <a:ea typeface="黑体" panose="02010609060101010101" pitchFamily="49" charset="-122"/>
                          </a:rPr>
                        </m:ctrlPr>
                      </m:sSubPr>
                      <m:e>
                        <m:r>
                          <a:rPr lang="en-US" altLang="zh-CN" sz="2000" b="1" i="1" smtClean="0">
                            <a:latin typeface="Cambria Math"/>
                            <a:ea typeface="黑体" panose="02010609060101010101" pitchFamily="49" charset="-122"/>
                          </a:rPr>
                          <m:t>𝐒</m:t>
                        </m:r>
                      </m:e>
                      <m:sub>
                        <m:r>
                          <a:rPr lang="en-US" altLang="zh-CN" sz="2000" b="1" i="1" smtClean="0">
                            <a:latin typeface="Cambria Math"/>
                            <a:ea typeface="黑体" panose="02010609060101010101" pitchFamily="49" charset="-122"/>
                          </a:rPr>
                          <m:t>𝐭</m:t>
                        </m:r>
                      </m:sub>
                    </m:sSub>
                    <m:r>
                      <a:rPr lang="en-US" altLang="zh-CN" sz="2000" b="1" smtClean="0">
                        <a:latin typeface="Cambria Math"/>
                        <a:ea typeface="黑体" panose="02010609060101010101" pitchFamily="49" charset="-122"/>
                      </a:rPr>
                      <m:t>,</m:t>
                    </m:r>
                    <m:sSub>
                      <m:sSubPr>
                        <m:ctrlPr>
                          <a:rPr lang="en-US" altLang="zh-CN" sz="2000" b="1" i="1">
                            <a:latin typeface="Cambria Math" panose="02040503050406030204" pitchFamily="18" charset="0"/>
                            <a:ea typeface="黑体" panose="02010609060101010101" pitchFamily="49" charset="-122"/>
                          </a:rPr>
                        </m:ctrlPr>
                      </m:sSubPr>
                      <m:e>
                        <m:r>
                          <a:rPr lang="en-US" altLang="zh-CN" sz="2000" b="1" i="1" smtClean="0">
                            <a:latin typeface="Cambria Math"/>
                            <a:ea typeface="黑体" panose="02010609060101010101" pitchFamily="49" charset="-122"/>
                          </a:rPr>
                          <m:t>𝐚</m:t>
                        </m:r>
                      </m:e>
                      <m:sub>
                        <m:r>
                          <a:rPr lang="en-US" altLang="zh-CN" sz="2000" b="1" i="1" smtClean="0">
                            <a:latin typeface="Cambria Math"/>
                            <a:ea typeface="黑体" panose="02010609060101010101" pitchFamily="49" charset="-122"/>
                          </a:rPr>
                          <m:t>𝐭</m:t>
                        </m:r>
                      </m:sub>
                    </m:sSub>
                    <m:r>
                      <a:rPr lang="en-US" altLang="zh-CN" sz="2000" b="1" smtClean="0">
                        <a:latin typeface="Cambria Math"/>
                        <a:ea typeface="黑体" panose="02010609060101010101" pitchFamily="49" charset="-122"/>
                      </a:rPr>
                      <m:t>,</m:t>
                    </m:r>
                    <m:sSub>
                      <m:sSubPr>
                        <m:ctrlPr>
                          <a:rPr lang="en-US" altLang="zh-CN" sz="2000" b="1" i="1">
                            <a:latin typeface="Cambria Math" panose="02040503050406030204" pitchFamily="18" charset="0"/>
                            <a:ea typeface="黑体" panose="02010609060101010101" pitchFamily="49" charset="-122"/>
                          </a:rPr>
                        </m:ctrlPr>
                      </m:sSubPr>
                      <m:e>
                        <m:r>
                          <a:rPr lang="en-US" altLang="zh-CN" sz="2000" b="1" i="1" smtClean="0">
                            <a:latin typeface="Cambria Math"/>
                            <a:ea typeface="黑体" panose="02010609060101010101" pitchFamily="49" charset="-122"/>
                          </a:rPr>
                          <m:t>𝐒</m:t>
                        </m:r>
                      </m:e>
                      <m:sub>
                        <m:r>
                          <a:rPr lang="en-US" altLang="zh-CN" sz="2000" b="1" i="1" smtClean="0">
                            <a:latin typeface="Cambria Math"/>
                            <a:ea typeface="黑体" panose="02010609060101010101" pitchFamily="49" charset="-122"/>
                          </a:rPr>
                          <m:t>𝐭</m:t>
                        </m:r>
                        <m:r>
                          <a:rPr lang="en-US" altLang="zh-CN" sz="2000" b="1">
                            <a:latin typeface="Cambria Math"/>
                            <a:ea typeface="黑体" panose="02010609060101010101" pitchFamily="49" charset="-122"/>
                          </a:rPr>
                          <m:t>+</m:t>
                        </m:r>
                        <m:r>
                          <a:rPr lang="en-US" altLang="zh-CN" sz="2000" b="1" i="1">
                            <a:latin typeface="Cambria Math"/>
                            <a:ea typeface="黑体" panose="02010609060101010101" pitchFamily="49" charset="-122"/>
                          </a:rPr>
                          <m:t>𝟏</m:t>
                        </m:r>
                      </m:sub>
                    </m:sSub>
                    <m:r>
                      <a:rPr lang="en-US" altLang="zh-CN" sz="2000" b="1" smtClean="0">
                        <a:latin typeface="Cambria Math"/>
                        <a:ea typeface="黑体" panose="02010609060101010101" pitchFamily="49" charset="-122"/>
                      </a:rPr>
                      <m:t>)</m:t>
                    </m:r>
                  </m:oMath>
                </a14:m>
                <a:endParaRPr lang="en-US" altLang="zh-CN" sz="2000"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衰退系数：</a:t>
                </a:r>
                <a14:m>
                  <m:oMath xmlns:m="http://schemas.openxmlformats.org/officeDocument/2006/math">
                    <m:r>
                      <a:rPr lang="en-US" altLang="zh-CN" sz="2000" b="1" i="1" smtClean="0">
                        <a:solidFill>
                          <a:schemeClr val="tx1"/>
                        </a:solidFill>
                        <a:latin typeface="Cambria Math" panose="02040503050406030204" pitchFamily="18" charset="0"/>
                        <a:ea typeface="黑体" panose="02010609060101010101" pitchFamily="49" charset="-122"/>
                      </a:rPr>
                      <m:t>𝜸</m:t>
                    </m:r>
                    <m:r>
                      <a:rPr lang="en-US" altLang="zh-CN" sz="2000" b="1" i="1" smtClean="0">
                        <a:solidFill>
                          <a:schemeClr val="tx1"/>
                        </a:solidFill>
                        <a:latin typeface="Cambria Math" panose="02040503050406030204" pitchFamily="18" charset="0"/>
                        <a:ea typeface="黑体" panose="02010609060101010101" pitchFamily="49" charset="-122"/>
                      </a:rPr>
                      <m:t>∈[</m:t>
                    </m:r>
                    <m:r>
                      <a:rPr lang="en-US" altLang="zh-CN" sz="2000" b="1" i="1" smtClean="0">
                        <a:solidFill>
                          <a:schemeClr val="tx1"/>
                        </a:solidFill>
                        <a:latin typeface="Cambria Math" panose="02040503050406030204" pitchFamily="18" charset="0"/>
                        <a:ea typeface="黑体" panose="02010609060101010101" pitchFamily="49" charset="-122"/>
                      </a:rPr>
                      <m:t>𝟎</m:t>
                    </m:r>
                    <m:r>
                      <a:rPr lang="en-US" altLang="zh-CN" sz="2000" b="1" i="1" smtClean="0">
                        <a:solidFill>
                          <a:schemeClr val="tx1"/>
                        </a:solidFill>
                        <a:latin typeface="Cambria Math" panose="02040503050406030204" pitchFamily="18" charset="0"/>
                        <a:ea typeface="黑体" panose="02010609060101010101" pitchFamily="49" charset="-122"/>
                      </a:rPr>
                      <m:t>, </m:t>
                    </m:r>
                    <m:r>
                      <a:rPr lang="en-US" altLang="zh-CN" sz="2000" b="1" i="1" smtClean="0">
                        <a:solidFill>
                          <a:schemeClr val="tx1"/>
                        </a:solidFill>
                        <a:latin typeface="Cambria Math" panose="02040503050406030204" pitchFamily="18" charset="0"/>
                        <a:ea typeface="黑体" panose="02010609060101010101" pitchFamily="49" charset="-122"/>
                      </a:rPr>
                      <m:t>𝟏</m:t>
                    </m:r>
                    <m:r>
                      <a:rPr lang="en-US" altLang="zh-CN" sz="2000" b="1" i="1" smtClean="0">
                        <a:solidFill>
                          <a:schemeClr val="tx1"/>
                        </a:solidFill>
                        <a:latin typeface="Cambria Math" panose="02040503050406030204" pitchFamily="18" charset="0"/>
                        <a:ea typeface="黑体" panose="02010609060101010101" pitchFamily="49" charset="-122"/>
                      </a:rPr>
                      <m:t>]</m:t>
                    </m:r>
                  </m:oMath>
                </a14:m>
                <a:endParaRPr lang="en-US" altLang="zh-CN"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7" name="矩形 26">
                <a:extLst>
                  <a:ext uri="{FF2B5EF4-FFF2-40B4-BE49-F238E27FC236}">
                    <a16:creationId xmlns:a16="http://schemas.microsoft.com/office/drawing/2014/main" id="{381256A6-962A-48F7-9C93-03CDFCAB9BDB}"/>
                  </a:ext>
                </a:extLst>
              </p:cNvPr>
              <p:cNvSpPr>
                <a:spLocks noRot="1" noChangeAspect="1" noMove="1" noResize="1" noEditPoints="1" noAdjustHandles="1" noChangeArrowheads="1" noChangeShapeType="1" noTextEdit="1"/>
              </p:cNvSpPr>
              <p:nvPr/>
            </p:nvSpPr>
            <p:spPr>
              <a:xfrm>
                <a:off x="268103" y="984379"/>
                <a:ext cx="6406373" cy="4267450"/>
              </a:xfrm>
              <a:prstGeom prst="rect">
                <a:avLst/>
              </a:prstGeom>
              <a:blipFill>
                <a:blip r:embed="rId2"/>
                <a:stretch>
                  <a:fillRect l="-1047" b="-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AD08FBD4-27D7-4204-B936-DC05710CC4F0}"/>
                  </a:ext>
                </a:extLst>
              </p:cNvPr>
              <p:cNvSpPr/>
              <p:nvPr/>
            </p:nvSpPr>
            <p:spPr>
              <a:xfrm>
                <a:off x="678170" y="5395769"/>
                <a:ext cx="5586241" cy="971676"/>
              </a:xfrm>
              <a:prstGeom prst="rect">
                <a:avLst/>
              </a:prstGeom>
            </p:spPr>
            <p:txBody>
              <a:bodyPr wrap="square">
                <a:spAutoFit/>
              </a:bodyPr>
              <a:lstStyle/>
              <a:p>
                <a:pPr algn="ctr">
                  <a:lnSpc>
                    <a:spcPct val="150000"/>
                  </a:lnSpc>
                </a:pP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综合以上信息，可通过</a:t>
                </a:r>
                <a14:m>
                  <m:oMath xmlns:m="http://schemas.openxmlformats.org/officeDocument/2006/math">
                    <m:r>
                      <a:rPr lang="en-US" altLang="zh-CN" sz="2000" b="1" i="1">
                        <a:solidFill>
                          <a:srgbClr val="FF0000"/>
                        </a:solidFill>
                        <a:latin typeface="Cambria Math" panose="02040503050406030204" pitchFamily="18" charset="0"/>
                        <a:ea typeface="黑体" panose="02010609060101010101" pitchFamily="49" charset="-122"/>
                      </a:rPr>
                      <m:t>𝑴𝑫𝑷</m:t>
                    </m:r>
                    <m:r>
                      <a:rPr lang="en-US" altLang="zh-CN" sz="2000" b="1" i="1">
                        <a:solidFill>
                          <a:srgbClr val="FF0000"/>
                        </a:solidFill>
                        <a:latin typeface="Cambria Math" panose="02040503050406030204" pitchFamily="18" charset="0"/>
                        <a:ea typeface="黑体" panose="02010609060101010101" pitchFamily="49" charset="-122"/>
                      </a:rPr>
                      <m:t>={</m:t>
                    </m:r>
                    <m:r>
                      <a:rPr lang="en-US" altLang="zh-CN" sz="2000" b="1" i="1">
                        <a:solidFill>
                          <a:srgbClr val="FF0000"/>
                        </a:solidFill>
                        <a:latin typeface="Cambria Math" panose="02040503050406030204" pitchFamily="18" charset="0"/>
                        <a:ea typeface="黑体" panose="02010609060101010101" pitchFamily="49" charset="-122"/>
                      </a:rPr>
                      <m:t>𝑺</m:t>
                    </m:r>
                    <m:r>
                      <a:rPr lang="en-US" altLang="zh-CN" sz="2000" b="1" i="1">
                        <a:solidFill>
                          <a:srgbClr val="FF0000"/>
                        </a:solidFill>
                        <a:latin typeface="Cambria Math" panose="02040503050406030204" pitchFamily="18" charset="0"/>
                        <a:ea typeface="黑体" panose="02010609060101010101" pitchFamily="49" charset="-122"/>
                      </a:rPr>
                      <m:t>,</m:t>
                    </m:r>
                    <m:r>
                      <a:rPr lang="en-US" altLang="zh-CN" sz="2000" b="1" i="1">
                        <a:solidFill>
                          <a:srgbClr val="FF0000"/>
                        </a:solidFill>
                        <a:latin typeface="Cambria Math" panose="02040503050406030204" pitchFamily="18" charset="0"/>
                        <a:ea typeface="黑体" panose="02010609060101010101" pitchFamily="49" charset="-122"/>
                      </a:rPr>
                      <m:t>𝑨</m:t>
                    </m:r>
                    <m:r>
                      <a:rPr lang="en-US" altLang="zh-CN" sz="2000" b="1" i="1">
                        <a:solidFill>
                          <a:srgbClr val="FF0000"/>
                        </a:solidFill>
                        <a:latin typeface="Cambria Math" panose="02040503050406030204" pitchFamily="18" charset="0"/>
                        <a:ea typeface="黑体" panose="02010609060101010101" pitchFamily="49" charset="-122"/>
                      </a:rPr>
                      <m:t>,</m:t>
                    </m:r>
                    <m:r>
                      <a:rPr lang="en-US" altLang="zh-CN" sz="2000" b="1" i="1">
                        <a:solidFill>
                          <a:srgbClr val="FF0000"/>
                        </a:solidFill>
                        <a:latin typeface="Cambria Math" panose="02040503050406030204" pitchFamily="18" charset="0"/>
                        <a:ea typeface="黑体" panose="02010609060101010101" pitchFamily="49" charset="-122"/>
                      </a:rPr>
                      <m:t>𝑷𝒓</m:t>
                    </m:r>
                    <m:r>
                      <a:rPr lang="en-US" altLang="zh-CN" sz="2000" b="1" i="1">
                        <a:solidFill>
                          <a:srgbClr val="FF0000"/>
                        </a:solidFill>
                        <a:latin typeface="Cambria Math" panose="02040503050406030204" pitchFamily="18" charset="0"/>
                        <a:ea typeface="黑体" panose="02010609060101010101" pitchFamily="49" charset="-122"/>
                      </a:rPr>
                      <m:t>,</m:t>
                    </m:r>
                    <m:r>
                      <a:rPr lang="en-US" altLang="zh-CN" sz="2000" b="1" i="1">
                        <a:solidFill>
                          <a:srgbClr val="FF0000"/>
                        </a:solidFill>
                        <a:latin typeface="Cambria Math" panose="02040503050406030204" pitchFamily="18" charset="0"/>
                        <a:ea typeface="黑体" panose="02010609060101010101" pitchFamily="49" charset="-122"/>
                      </a:rPr>
                      <m:t>𝑹</m:t>
                    </m:r>
                    <m:r>
                      <a:rPr lang="en-US" altLang="zh-CN" sz="2000" b="1" i="1">
                        <a:solidFill>
                          <a:srgbClr val="FF0000"/>
                        </a:solidFill>
                        <a:latin typeface="Cambria Math" panose="02040503050406030204" pitchFamily="18" charset="0"/>
                        <a:ea typeface="黑体" panose="02010609060101010101" pitchFamily="49" charset="-122"/>
                      </a:rPr>
                      <m:t>,</m:t>
                    </m:r>
                    <m:r>
                      <a:rPr lang="en-US" altLang="zh-CN" sz="2000" b="1" i="1">
                        <a:solidFill>
                          <a:srgbClr val="FF0000"/>
                        </a:solidFill>
                        <a:latin typeface="Cambria Math" panose="02040503050406030204" pitchFamily="18" charset="0"/>
                        <a:ea typeface="黑体" panose="02010609060101010101" pitchFamily="49" charset="-122"/>
                      </a:rPr>
                      <m:t>𝜸</m:t>
                    </m:r>
                    <m:r>
                      <a:rPr lang="en-US" altLang="zh-CN" sz="2000" b="1" i="1">
                        <a:solidFill>
                          <a:srgbClr val="FF0000"/>
                        </a:solidFill>
                        <a:latin typeface="Cambria Math" panose="02040503050406030204" pitchFamily="18" charset="0"/>
                        <a:ea typeface="黑体" panose="02010609060101010101" pitchFamily="49" charset="-122"/>
                      </a:rPr>
                      <m:t>}</m:t>
                    </m:r>
                  </m:oMath>
                </a14:m>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来刻画马尔科夫决策过程</a:t>
                </a:r>
                <a:endParaRPr lang="en-US" altLang="zh-CN" sz="20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8" name="矩形 27">
                <a:extLst>
                  <a:ext uri="{FF2B5EF4-FFF2-40B4-BE49-F238E27FC236}">
                    <a16:creationId xmlns:a16="http://schemas.microsoft.com/office/drawing/2014/main" id="{AD08FBD4-27D7-4204-B936-DC05710CC4F0}"/>
                  </a:ext>
                </a:extLst>
              </p:cNvPr>
              <p:cNvSpPr>
                <a:spLocks noRot="1" noChangeAspect="1" noMove="1" noResize="1" noEditPoints="1" noAdjustHandles="1" noChangeArrowheads="1" noChangeShapeType="1" noTextEdit="1"/>
              </p:cNvSpPr>
              <p:nvPr/>
            </p:nvSpPr>
            <p:spPr>
              <a:xfrm>
                <a:off x="678170" y="5395769"/>
                <a:ext cx="5586241" cy="971676"/>
              </a:xfrm>
              <a:prstGeom prst="rect">
                <a:avLst/>
              </a:prstGeom>
              <a:blipFill>
                <a:blip r:embed="rId3"/>
                <a:stretch>
                  <a:fillRect b="-10000"/>
                </a:stretch>
              </a:blipFill>
            </p:spPr>
            <p:txBody>
              <a:bodyPr/>
              <a:lstStyle/>
              <a:p>
                <a:r>
                  <a:rPr lang="zh-CN" altLang="en-US">
                    <a:noFill/>
                  </a:rPr>
                  <a:t> </a:t>
                </a:r>
              </a:p>
            </p:txBody>
          </p:sp>
        </mc:Fallback>
      </mc:AlternateContent>
      <p:sp>
        <p:nvSpPr>
          <p:cNvPr id="50" name="标题 2">
            <a:extLst>
              <a:ext uri="{FF2B5EF4-FFF2-40B4-BE49-F238E27FC236}">
                <a16:creationId xmlns:a16="http://schemas.microsoft.com/office/drawing/2014/main" id="{A7663114-BA1E-4D33-B77E-13B4B0533AAA}"/>
              </a:ext>
            </a:extLst>
          </p:cNvPr>
          <p:cNvSpPr>
            <a:spLocks noGrp="1"/>
          </p:cNvSpPr>
          <p:nvPr>
            <p:ph type="title"/>
          </p:nvPr>
        </p:nvSpPr>
        <p:spPr>
          <a:xfrm>
            <a:off x="611702" y="163782"/>
            <a:ext cx="7507706" cy="657727"/>
          </a:xfrm>
        </p:spPr>
        <p:txBody>
          <a:bodyPr/>
          <a:lstStyle/>
          <a:p>
            <a:r>
              <a:rPr lang="zh-CN" altLang="en-US" sz="2400" kern="0" dirty="0">
                <a:solidFill>
                  <a:srgbClr val="0070C0"/>
                </a:solidFill>
                <a:latin typeface="Times New Roman" pitchFamily="18" charset="0"/>
                <a:cs typeface="Times New Roman" pitchFamily="18" charset="0"/>
              </a:rPr>
              <a:t>马尔可夫决策过程（</a:t>
            </a:r>
            <a:r>
              <a:rPr lang="en-US" altLang="zh-CN" sz="2400" kern="0" dirty="0">
                <a:solidFill>
                  <a:srgbClr val="0070C0"/>
                </a:solidFill>
                <a:latin typeface="Times New Roman" pitchFamily="18" charset="0"/>
                <a:cs typeface="Times New Roman" pitchFamily="18" charset="0"/>
              </a:rPr>
              <a:t>Markov Decision Process</a:t>
            </a:r>
            <a:r>
              <a:rPr lang="zh-CN" altLang="en-US" sz="2400" kern="0" dirty="0">
                <a:solidFill>
                  <a:srgbClr val="0070C0"/>
                </a:solidFill>
                <a:latin typeface="Times New Roman" pitchFamily="18" charset="0"/>
                <a:cs typeface="Times New Roman" pitchFamily="18" charset="0"/>
              </a:rPr>
              <a:t>） </a:t>
            </a:r>
          </a:p>
        </p:txBody>
      </p:sp>
      <p:grpSp>
        <p:nvGrpSpPr>
          <p:cNvPr id="112" name="组合 111">
            <a:extLst>
              <a:ext uri="{FF2B5EF4-FFF2-40B4-BE49-F238E27FC236}">
                <a16:creationId xmlns:a16="http://schemas.microsoft.com/office/drawing/2014/main" id="{A87C1412-B5F5-43EF-B6AC-8274DBB17180}"/>
              </a:ext>
            </a:extLst>
          </p:cNvPr>
          <p:cNvGrpSpPr/>
          <p:nvPr/>
        </p:nvGrpSpPr>
        <p:grpSpPr>
          <a:xfrm>
            <a:off x="6477398" y="4109122"/>
            <a:ext cx="2285423" cy="2285413"/>
            <a:chOff x="8158160" y="4067172"/>
            <a:chExt cx="1971676" cy="1971668"/>
          </a:xfrm>
        </p:grpSpPr>
        <mc:AlternateContent xmlns:mc="http://schemas.openxmlformats.org/markup-compatibility/2006" xmlns:a14="http://schemas.microsoft.com/office/drawing/2010/main">
          <mc:Choice Requires="a14">
            <p:sp>
              <p:nvSpPr>
                <p:cNvPr id="121" name="矩形 120">
                  <a:extLst>
                    <a:ext uri="{FF2B5EF4-FFF2-40B4-BE49-F238E27FC236}">
                      <a16:creationId xmlns:a16="http://schemas.microsoft.com/office/drawing/2014/main" id="{C8434206-DACA-433F-93B4-701ED9830ED0}"/>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7</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73" name="矩形 72">
                  <a:extLst>
                    <a:ext uri="{FF2B5EF4-FFF2-40B4-BE49-F238E27FC236}">
                      <a16:creationId xmlns:a16="http://schemas.microsoft.com/office/drawing/2014/main" id="{F6A40190-A9E9-433B-B218-C6F4D005CA06}"/>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矩形 121">
                  <a:extLst>
                    <a:ext uri="{FF2B5EF4-FFF2-40B4-BE49-F238E27FC236}">
                      <a16:creationId xmlns:a16="http://schemas.microsoft.com/office/drawing/2014/main" id="{ECC95E53-E3BA-48E1-AEBD-131F12861456}"/>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8</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74" name="矩形 73">
                  <a:extLst>
                    <a:ext uri="{FF2B5EF4-FFF2-40B4-BE49-F238E27FC236}">
                      <a16:creationId xmlns:a16="http://schemas.microsoft.com/office/drawing/2014/main" id="{3F44AEEE-096E-45DA-90A1-13369BA6764E}"/>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矩形 122">
                  <a:extLst>
                    <a:ext uri="{FF2B5EF4-FFF2-40B4-BE49-F238E27FC236}">
                      <a16:creationId xmlns:a16="http://schemas.microsoft.com/office/drawing/2014/main" id="{5E80E104-A51C-4835-A2BE-94F931620DE2}"/>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9</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75" name="矩形 74">
                  <a:extLst>
                    <a:ext uri="{FF2B5EF4-FFF2-40B4-BE49-F238E27FC236}">
                      <a16:creationId xmlns:a16="http://schemas.microsoft.com/office/drawing/2014/main" id="{DDE110C1-C254-4D8C-8020-A03E0CEFC825}"/>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矩形 123">
                  <a:extLst>
                    <a:ext uri="{FF2B5EF4-FFF2-40B4-BE49-F238E27FC236}">
                      <a16:creationId xmlns:a16="http://schemas.microsoft.com/office/drawing/2014/main" id="{BA85224B-58C4-4781-A523-F297AF42D57F}"/>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76" name="矩形 75">
                  <a:extLst>
                    <a:ext uri="{FF2B5EF4-FFF2-40B4-BE49-F238E27FC236}">
                      <a16:creationId xmlns:a16="http://schemas.microsoft.com/office/drawing/2014/main" id="{FA9EB824-C704-4280-AF36-1D6D1D2D845C}"/>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矩形 124">
                  <a:extLst>
                    <a:ext uri="{FF2B5EF4-FFF2-40B4-BE49-F238E27FC236}">
                      <a16:creationId xmlns:a16="http://schemas.microsoft.com/office/drawing/2014/main" id="{DCF5F2A4-97A4-4AD9-A6E3-7A5F4C96E5B1}"/>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5</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77" name="矩形 76">
                  <a:extLst>
                    <a:ext uri="{FF2B5EF4-FFF2-40B4-BE49-F238E27FC236}">
                      <a16:creationId xmlns:a16="http://schemas.microsoft.com/office/drawing/2014/main" id="{83211863-752A-425C-B480-3C318FC64F6C}"/>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矩形 125">
                  <a:extLst>
                    <a:ext uri="{FF2B5EF4-FFF2-40B4-BE49-F238E27FC236}">
                      <a16:creationId xmlns:a16="http://schemas.microsoft.com/office/drawing/2014/main" id="{CE356FCC-94AE-4E65-9472-54095140EC91}"/>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6</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78" name="矩形 77">
                  <a:extLst>
                    <a:ext uri="{FF2B5EF4-FFF2-40B4-BE49-F238E27FC236}">
                      <a16:creationId xmlns:a16="http://schemas.microsoft.com/office/drawing/2014/main" id="{4803CC3D-6C3E-4E56-AA95-645742BC9531}"/>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矩形 126">
                  <a:extLst>
                    <a:ext uri="{FF2B5EF4-FFF2-40B4-BE49-F238E27FC236}">
                      <a16:creationId xmlns:a16="http://schemas.microsoft.com/office/drawing/2014/main" id="{145276B8-A616-4C79-A780-98B4B1B5B6D1}"/>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1</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8" name="矩形 17">
                  <a:extLst>
                    <a:ext uri="{FF2B5EF4-FFF2-40B4-BE49-F238E27FC236}">
                      <a16:creationId xmlns:a16="http://schemas.microsoft.com/office/drawing/2014/main" id="{77D9069E-2B65-46C7-8EC7-1037B575EA8A}"/>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矩形 127">
                  <a:extLst>
                    <a:ext uri="{FF2B5EF4-FFF2-40B4-BE49-F238E27FC236}">
                      <a16:creationId xmlns:a16="http://schemas.microsoft.com/office/drawing/2014/main" id="{F356794F-4294-4701-93BD-067E1877693D}"/>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9" name="矩形 18">
                  <a:extLst>
                    <a:ext uri="{FF2B5EF4-FFF2-40B4-BE49-F238E27FC236}">
                      <a16:creationId xmlns:a16="http://schemas.microsoft.com/office/drawing/2014/main" id="{89A57CBB-A279-4DDB-A314-783BACAF19C0}"/>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矩形 128">
                  <a:extLst>
                    <a:ext uri="{FF2B5EF4-FFF2-40B4-BE49-F238E27FC236}">
                      <a16:creationId xmlns:a16="http://schemas.microsoft.com/office/drawing/2014/main" id="{037C86F3-4A63-40DA-A2CF-3C0FFB7FAC54}"/>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3</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21" name="矩形 20">
                  <a:extLst>
                    <a:ext uri="{FF2B5EF4-FFF2-40B4-BE49-F238E27FC236}">
                      <a16:creationId xmlns:a16="http://schemas.microsoft.com/office/drawing/2014/main" id="{3A991A88-D1DF-4E6E-828E-B7123EAE1D2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16"/>
                  <a:stretch>
                    <a:fillRect/>
                  </a:stretch>
                </a:blipFill>
              </p:spPr>
              <p:txBody>
                <a:bodyPr/>
                <a:lstStyle/>
                <a:p>
                  <a:r>
                    <a:rPr lang="zh-CN" altLang="en-US">
                      <a:noFill/>
                    </a:rPr>
                    <a:t> </a:t>
                  </a:r>
                </a:p>
              </p:txBody>
            </p:sp>
          </mc:Fallback>
        </mc:AlternateContent>
      </p:grpSp>
      <p:sp>
        <p:nvSpPr>
          <p:cNvPr id="130" name="箭头: 下 129">
            <a:extLst>
              <a:ext uri="{FF2B5EF4-FFF2-40B4-BE49-F238E27FC236}">
                <a16:creationId xmlns:a16="http://schemas.microsoft.com/office/drawing/2014/main" id="{5435A325-0F76-4FC6-894B-702707ECCE42}"/>
              </a:ext>
            </a:extLst>
          </p:cNvPr>
          <p:cNvSpPr/>
          <p:nvPr/>
        </p:nvSpPr>
        <p:spPr>
          <a:xfrm rot="10800000">
            <a:off x="6781722" y="5441800"/>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31" name="箭头: 下 130">
            <a:extLst>
              <a:ext uri="{FF2B5EF4-FFF2-40B4-BE49-F238E27FC236}">
                <a16:creationId xmlns:a16="http://schemas.microsoft.com/office/drawing/2014/main" id="{17F8C7A9-BC19-41C8-AC73-11556FA70890}"/>
              </a:ext>
            </a:extLst>
          </p:cNvPr>
          <p:cNvSpPr/>
          <p:nvPr/>
        </p:nvSpPr>
        <p:spPr>
          <a:xfrm rot="10800000">
            <a:off x="6781667" y="3940825"/>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32" name="箭头: 下 131">
            <a:extLst>
              <a:ext uri="{FF2B5EF4-FFF2-40B4-BE49-F238E27FC236}">
                <a16:creationId xmlns:a16="http://schemas.microsoft.com/office/drawing/2014/main" id="{669E5472-D28F-48BA-BBD0-AFE545C67120}"/>
              </a:ext>
            </a:extLst>
          </p:cNvPr>
          <p:cNvSpPr/>
          <p:nvPr/>
        </p:nvSpPr>
        <p:spPr>
          <a:xfrm rot="10800000">
            <a:off x="6781667" y="4677996"/>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33" name="箭头: 下 132">
            <a:extLst>
              <a:ext uri="{FF2B5EF4-FFF2-40B4-BE49-F238E27FC236}">
                <a16:creationId xmlns:a16="http://schemas.microsoft.com/office/drawing/2014/main" id="{E7BBD740-90A7-4734-8E4D-89BADD5A7831}"/>
              </a:ext>
            </a:extLst>
          </p:cNvPr>
          <p:cNvSpPr/>
          <p:nvPr/>
        </p:nvSpPr>
        <p:spPr>
          <a:xfrm rot="10800000">
            <a:off x="7542623" y="3961689"/>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34" name="箭头: 下 133">
            <a:extLst>
              <a:ext uri="{FF2B5EF4-FFF2-40B4-BE49-F238E27FC236}">
                <a16:creationId xmlns:a16="http://schemas.microsoft.com/office/drawing/2014/main" id="{0EF6DA05-A4A4-40CC-AC39-99921C0A05C3}"/>
              </a:ext>
            </a:extLst>
          </p:cNvPr>
          <p:cNvSpPr/>
          <p:nvPr/>
        </p:nvSpPr>
        <p:spPr>
          <a:xfrm rot="10800000">
            <a:off x="7542623" y="4672230"/>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35" name="箭头: 下 134">
            <a:extLst>
              <a:ext uri="{FF2B5EF4-FFF2-40B4-BE49-F238E27FC236}">
                <a16:creationId xmlns:a16="http://schemas.microsoft.com/office/drawing/2014/main" id="{12BD202E-7305-419D-9DBA-05638380DC63}"/>
              </a:ext>
            </a:extLst>
          </p:cNvPr>
          <p:cNvSpPr/>
          <p:nvPr/>
        </p:nvSpPr>
        <p:spPr>
          <a:xfrm rot="10800000">
            <a:off x="7542623" y="5441801"/>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36" name="箭头: 下 135">
            <a:extLst>
              <a:ext uri="{FF2B5EF4-FFF2-40B4-BE49-F238E27FC236}">
                <a16:creationId xmlns:a16="http://schemas.microsoft.com/office/drawing/2014/main" id="{16D6C582-8297-4B38-AB1D-AEC9B573D5EE}"/>
              </a:ext>
            </a:extLst>
          </p:cNvPr>
          <p:cNvSpPr/>
          <p:nvPr/>
        </p:nvSpPr>
        <p:spPr>
          <a:xfrm rot="10800000">
            <a:off x="8317444" y="5443863"/>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37" name="箭头: 下 136">
            <a:extLst>
              <a:ext uri="{FF2B5EF4-FFF2-40B4-BE49-F238E27FC236}">
                <a16:creationId xmlns:a16="http://schemas.microsoft.com/office/drawing/2014/main" id="{72B61ECA-3C91-41E9-92EB-98BED1CC2FA6}"/>
              </a:ext>
            </a:extLst>
          </p:cNvPr>
          <p:cNvSpPr/>
          <p:nvPr/>
        </p:nvSpPr>
        <p:spPr>
          <a:xfrm rot="10800000">
            <a:off x="8301189" y="4680057"/>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38" name="箭头: 下 137">
            <a:extLst>
              <a:ext uri="{FF2B5EF4-FFF2-40B4-BE49-F238E27FC236}">
                <a16:creationId xmlns:a16="http://schemas.microsoft.com/office/drawing/2014/main" id="{DB62C02F-4E7C-4B0A-A84B-08ADC41776DC}"/>
              </a:ext>
            </a:extLst>
          </p:cNvPr>
          <p:cNvSpPr/>
          <p:nvPr/>
        </p:nvSpPr>
        <p:spPr>
          <a:xfrm rot="16200000">
            <a:off x="7163496" y="5826214"/>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39" name="箭头: 下 138">
            <a:extLst>
              <a:ext uri="{FF2B5EF4-FFF2-40B4-BE49-F238E27FC236}">
                <a16:creationId xmlns:a16="http://schemas.microsoft.com/office/drawing/2014/main" id="{70D5CD32-AF7E-46C5-972D-728FC00123CF}"/>
              </a:ext>
            </a:extLst>
          </p:cNvPr>
          <p:cNvSpPr/>
          <p:nvPr/>
        </p:nvSpPr>
        <p:spPr>
          <a:xfrm rot="16200000">
            <a:off x="8655381" y="5827307"/>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40" name="箭头: 下 139">
            <a:extLst>
              <a:ext uri="{FF2B5EF4-FFF2-40B4-BE49-F238E27FC236}">
                <a16:creationId xmlns:a16="http://schemas.microsoft.com/office/drawing/2014/main" id="{3FE5BF70-AF0C-41D4-A47C-7A62CD4BA9D0}"/>
              </a:ext>
            </a:extLst>
          </p:cNvPr>
          <p:cNvSpPr/>
          <p:nvPr/>
        </p:nvSpPr>
        <p:spPr>
          <a:xfrm rot="16200000">
            <a:off x="7891520" y="5832685"/>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41" name="箭头: 下 140">
            <a:extLst>
              <a:ext uri="{FF2B5EF4-FFF2-40B4-BE49-F238E27FC236}">
                <a16:creationId xmlns:a16="http://schemas.microsoft.com/office/drawing/2014/main" id="{0EDF05C0-D4B6-4768-987A-564BBC17C5CB}"/>
              </a:ext>
            </a:extLst>
          </p:cNvPr>
          <p:cNvSpPr/>
          <p:nvPr/>
        </p:nvSpPr>
        <p:spPr>
          <a:xfrm rot="16200000">
            <a:off x="7163496" y="5055880"/>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42" name="箭头: 下 141">
            <a:extLst>
              <a:ext uri="{FF2B5EF4-FFF2-40B4-BE49-F238E27FC236}">
                <a16:creationId xmlns:a16="http://schemas.microsoft.com/office/drawing/2014/main" id="{4533F758-9077-43E7-ADCD-5776EAC2F701}"/>
              </a:ext>
            </a:extLst>
          </p:cNvPr>
          <p:cNvSpPr/>
          <p:nvPr/>
        </p:nvSpPr>
        <p:spPr>
          <a:xfrm rot="16200000">
            <a:off x="7910611" y="5055878"/>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43" name="箭头: 下 142">
            <a:extLst>
              <a:ext uri="{FF2B5EF4-FFF2-40B4-BE49-F238E27FC236}">
                <a16:creationId xmlns:a16="http://schemas.microsoft.com/office/drawing/2014/main" id="{AA005D04-5275-44D3-83DF-5DD5D467399C}"/>
              </a:ext>
            </a:extLst>
          </p:cNvPr>
          <p:cNvSpPr/>
          <p:nvPr/>
        </p:nvSpPr>
        <p:spPr>
          <a:xfrm rot="16200000">
            <a:off x="8655382" y="5058599"/>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44" name="箭头: 下 143">
            <a:extLst>
              <a:ext uri="{FF2B5EF4-FFF2-40B4-BE49-F238E27FC236}">
                <a16:creationId xmlns:a16="http://schemas.microsoft.com/office/drawing/2014/main" id="{7D8E9E23-E679-4B91-BD11-BC0B7F63C9D0}"/>
              </a:ext>
            </a:extLst>
          </p:cNvPr>
          <p:cNvSpPr/>
          <p:nvPr/>
        </p:nvSpPr>
        <p:spPr>
          <a:xfrm rot="16200000">
            <a:off x="7128075" y="4293331"/>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45" name="箭头: 下 144">
            <a:extLst>
              <a:ext uri="{FF2B5EF4-FFF2-40B4-BE49-F238E27FC236}">
                <a16:creationId xmlns:a16="http://schemas.microsoft.com/office/drawing/2014/main" id="{BB24E027-0CDA-42DD-9319-6CD5BCD2EE5F}"/>
              </a:ext>
            </a:extLst>
          </p:cNvPr>
          <p:cNvSpPr/>
          <p:nvPr/>
        </p:nvSpPr>
        <p:spPr>
          <a:xfrm rot="16200000">
            <a:off x="7905211" y="4281997"/>
            <a:ext cx="154975" cy="449937"/>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146" name="文本框 145">
            <a:extLst>
              <a:ext uri="{FF2B5EF4-FFF2-40B4-BE49-F238E27FC236}">
                <a16:creationId xmlns:a16="http://schemas.microsoft.com/office/drawing/2014/main" id="{432D9052-7582-4768-A071-01D82BF4FD9C}"/>
              </a:ext>
            </a:extLst>
          </p:cNvPr>
          <p:cNvSpPr txBox="1"/>
          <p:nvPr/>
        </p:nvSpPr>
        <p:spPr>
          <a:xfrm>
            <a:off x="6445097" y="5406594"/>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上</a:t>
            </a:r>
          </a:p>
        </p:txBody>
      </p:sp>
      <p:sp>
        <p:nvSpPr>
          <p:cNvPr id="147" name="文本框 146">
            <a:extLst>
              <a:ext uri="{FF2B5EF4-FFF2-40B4-BE49-F238E27FC236}">
                <a16:creationId xmlns:a16="http://schemas.microsoft.com/office/drawing/2014/main" id="{9A429FF7-2B72-4732-AF58-38C22D6B7AF1}"/>
              </a:ext>
            </a:extLst>
          </p:cNvPr>
          <p:cNvSpPr txBox="1"/>
          <p:nvPr/>
        </p:nvSpPr>
        <p:spPr>
          <a:xfrm>
            <a:off x="6445097" y="4663399"/>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上</a:t>
            </a:r>
          </a:p>
        </p:txBody>
      </p:sp>
      <p:sp>
        <p:nvSpPr>
          <p:cNvPr id="148" name="文本框 147">
            <a:extLst>
              <a:ext uri="{FF2B5EF4-FFF2-40B4-BE49-F238E27FC236}">
                <a16:creationId xmlns:a16="http://schemas.microsoft.com/office/drawing/2014/main" id="{6573CCA1-F81F-4475-90F8-81671E0474A2}"/>
              </a:ext>
            </a:extLst>
          </p:cNvPr>
          <p:cNvSpPr txBox="1"/>
          <p:nvPr/>
        </p:nvSpPr>
        <p:spPr>
          <a:xfrm>
            <a:off x="6458562" y="3945184"/>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上</a:t>
            </a:r>
          </a:p>
        </p:txBody>
      </p:sp>
      <p:sp>
        <p:nvSpPr>
          <p:cNvPr id="149" name="文本框 148">
            <a:extLst>
              <a:ext uri="{FF2B5EF4-FFF2-40B4-BE49-F238E27FC236}">
                <a16:creationId xmlns:a16="http://schemas.microsoft.com/office/drawing/2014/main" id="{09B70891-E337-480C-958F-3272292EED24}"/>
              </a:ext>
            </a:extLst>
          </p:cNvPr>
          <p:cNvSpPr txBox="1"/>
          <p:nvPr/>
        </p:nvSpPr>
        <p:spPr>
          <a:xfrm>
            <a:off x="7196702" y="5402848"/>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上</a:t>
            </a:r>
          </a:p>
        </p:txBody>
      </p:sp>
      <p:sp>
        <p:nvSpPr>
          <p:cNvPr id="150" name="文本框 149">
            <a:extLst>
              <a:ext uri="{FF2B5EF4-FFF2-40B4-BE49-F238E27FC236}">
                <a16:creationId xmlns:a16="http://schemas.microsoft.com/office/drawing/2014/main" id="{87FF92EB-AF71-41B1-A12D-B5DB0A4D8620}"/>
              </a:ext>
            </a:extLst>
          </p:cNvPr>
          <p:cNvSpPr txBox="1"/>
          <p:nvPr/>
        </p:nvSpPr>
        <p:spPr>
          <a:xfrm>
            <a:off x="7196702" y="4659654"/>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上</a:t>
            </a:r>
          </a:p>
        </p:txBody>
      </p:sp>
      <p:sp>
        <p:nvSpPr>
          <p:cNvPr id="151" name="文本框 150">
            <a:extLst>
              <a:ext uri="{FF2B5EF4-FFF2-40B4-BE49-F238E27FC236}">
                <a16:creationId xmlns:a16="http://schemas.microsoft.com/office/drawing/2014/main" id="{3235C0AE-0C8F-473A-8E86-31B4F1BFB313}"/>
              </a:ext>
            </a:extLst>
          </p:cNvPr>
          <p:cNvSpPr txBox="1"/>
          <p:nvPr/>
        </p:nvSpPr>
        <p:spPr>
          <a:xfrm>
            <a:off x="7210166" y="3941439"/>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上</a:t>
            </a:r>
          </a:p>
        </p:txBody>
      </p:sp>
      <p:sp>
        <p:nvSpPr>
          <p:cNvPr id="152" name="文本框 151">
            <a:extLst>
              <a:ext uri="{FF2B5EF4-FFF2-40B4-BE49-F238E27FC236}">
                <a16:creationId xmlns:a16="http://schemas.microsoft.com/office/drawing/2014/main" id="{6C267E3E-4BBE-40F6-8BEC-804ED2A39D1B}"/>
              </a:ext>
            </a:extLst>
          </p:cNvPr>
          <p:cNvSpPr txBox="1"/>
          <p:nvPr/>
        </p:nvSpPr>
        <p:spPr>
          <a:xfrm>
            <a:off x="7958649" y="5402848"/>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上</a:t>
            </a:r>
          </a:p>
        </p:txBody>
      </p:sp>
      <p:sp>
        <p:nvSpPr>
          <p:cNvPr id="153" name="文本框 152">
            <a:extLst>
              <a:ext uri="{FF2B5EF4-FFF2-40B4-BE49-F238E27FC236}">
                <a16:creationId xmlns:a16="http://schemas.microsoft.com/office/drawing/2014/main" id="{E1F8E855-986B-47D7-88AB-18ED75432E23}"/>
              </a:ext>
            </a:extLst>
          </p:cNvPr>
          <p:cNvSpPr txBox="1"/>
          <p:nvPr/>
        </p:nvSpPr>
        <p:spPr>
          <a:xfrm>
            <a:off x="7958649" y="4659653"/>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上</a:t>
            </a:r>
          </a:p>
        </p:txBody>
      </p:sp>
      <p:sp>
        <p:nvSpPr>
          <p:cNvPr id="154" name="文本框 153">
            <a:extLst>
              <a:ext uri="{FF2B5EF4-FFF2-40B4-BE49-F238E27FC236}">
                <a16:creationId xmlns:a16="http://schemas.microsoft.com/office/drawing/2014/main" id="{C9812789-3C55-4939-90F8-1C774A5C2060}"/>
              </a:ext>
            </a:extLst>
          </p:cNvPr>
          <p:cNvSpPr txBox="1"/>
          <p:nvPr/>
        </p:nvSpPr>
        <p:spPr>
          <a:xfrm>
            <a:off x="6895245" y="5690296"/>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右</a:t>
            </a:r>
          </a:p>
        </p:txBody>
      </p:sp>
      <p:sp>
        <p:nvSpPr>
          <p:cNvPr id="155" name="文本框 154">
            <a:extLst>
              <a:ext uri="{FF2B5EF4-FFF2-40B4-BE49-F238E27FC236}">
                <a16:creationId xmlns:a16="http://schemas.microsoft.com/office/drawing/2014/main" id="{71AAF5EC-DE15-4948-8DD5-4313D952DCB3}"/>
              </a:ext>
            </a:extLst>
          </p:cNvPr>
          <p:cNvSpPr txBox="1"/>
          <p:nvPr/>
        </p:nvSpPr>
        <p:spPr>
          <a:xfrm>
            <a:off x="7671963" y="5702106"/>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右</a:t>
            </a:r>
          </a:p>
        </p:txBody>
      </p:sp>
      <p:sp>
        <p:nvSpPr>
          <p:cNvPr id="156" name="文本框 155">
            <a:extLst>
              <a:ext uri="{FF2B5EF4-FFF2-40B4-BE49-F238E27FC236}">
                <a16:creationId xmlns:a16="http://schemas.microsoft.com/office/drawing/2014/main" id="{BBA54DA5-6C27-4B48-85B3-2BC85AEF96CB}"/>
              </a:ext>
            </a:extLst>
          </p:cNvPr>
          <p:cNvSpPr txBox="1"/>
          <p:nvPr/>
        </p:nvSpPr>
        <p:spPr>
          <a:xfrm>
            <a:off x="8379617" y="5702106"/>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右</a:t>
            </a:r>
          </a:p>
        </p:txBody>
      </p:sp>
      <p:sp>
        <p:nvSpPr>
          <p:cNvPr id="157" name="文本框 156">
            <a:extLst>
              <a:ext uri="{FF2B5EF4-FFF2-40B4-BE49-F238E27FC236}">
                <a16:creationId xmlns:a16="http://schemas.microsoft.com/office/drawing/2014/main" id="{D9E12ACC-2839-48B8-AA52-169D9F271AC1}"/>
              </a:ext>
            </a:extLst>
          </p:cNvPr>
          <p:cNvSpPr txBox="1"/>
          <p:nvPr/>
        </p:nvSpPr>
        <p:spPr>
          <a:xfrm>
            <a:off x="6885134" y="4914286"/>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右</a:t>
            </a:r>
          </a:p>
        </p:txBody>
      </p:sp>
      <p:sp>
        <p:nvSpPr>
          <p:cNvPr id="158" name="文本框 157">
            <a:extLst>
              <a:ext uri="{FF2B5EF4-FFF2-40B4-BE49-F238E27FC236}">
                <a16:creationId xmlns:a16="http://schemas.microsoft.com/office/drawing/2014/main" id="{306F250B-C602-4E77-BD56-B7970CC1DA89}"/>
              </a:ext>
            </a:extLst>
          </p:cNvPr>
          <p:cNvSpPr txBox="1"/>
          <p:nvPr/>
        </p:nvSpPr>
        <p:spPr>
          <a:xfrm>
            <a:off x="7661852" y="4926096"/>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右</a:t>
            </a:r>
          </a:p>
        </p:txBody>
      </p:sp>
      <p:sp>
        <p:nvSpPr>
          <p:cNvPr id="159" name="文本框 158">
            <a:extLst>
              <a:ext uri="{FF2B5EF4-FFF2-40B4-BE49-F238E27FC236}">
                <a16:creationId xmlns:a16="http://schemas.microsoft.com/office/drawing/2014/main" id="{64F1F9BF-0FBE-4BEF-8837-F864A6294EA3}"/>
              </a:ext>
            </a:extLst>
          </p:cNvPr>
          <p:cNvSpPr txBox="1"/>
          <p:nvPr/>
        </p:nvSpPr>
        <p:spPr>
          <a:xfrm>
            <a:off x="8369506" y="4926096"/>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右</a:t>
            </a:r>
          </a:p>
        </p:txBody>
      </p:sp>
      <p:sp>
        <p:nvSpPr>
          <p:cNvPr id="160" name="文本框 159">
            <a:extLst>
              <a:ext uri="{FF2B5EF4-FFF2-40B4-BE49-F238E27FC236}">
                <a16:creationId xmlns:a16="http://schemas.microsoft.com/office/drawing/2014/main" id="{B6AF6EA9-C854-4FBD-80FC-F6C666200393}"/>
              </a:ext>
            </a:extLst>
          </p:cNvPr>
          <p:cNvSpPr txBox="1"/>
          <p:nvPr/>
        </p:nvSpPr>
        <p:spPr>
          <a:xfrm>
            <a:off x="6876080" y="4162469"/>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右</a:t>
            </a:r>
          </a:p>
        </p:txBody>
      </p:sp>
      <p:sp>
        <p:nvSpPr>
          <p:cNvPr id="161" name="文本框 160">
            <a:extLst>
              <a:ext uri="{FF2B5EF4-FFF2-40B4-BE49-F238E27FC236}">
                <a16:creationId xmlns:a16="http://schemas.microsoft.com/office/drawing/2014/main" id="{AB7746C7-4781-46CE-82DF-3EC83EDCC49E}"/>
              </a:ext>
            </a:extLst>
          </p:cNvPr>
          <p:cNvSpPr txBox="1"/>
          <p:nvPr/>
        </p:nvSpPr>
        <p:spPr>
          <a:xfrm>
            <a:off x="7661852" y="4154528"/>
            <a:ext cx="415498" cy="369332"/>
          </a:xfrm>
          <a:prstGeom prst="rect">
            <a:avLst/>
          </a:prstGeom>
          <a:noFill/>
        </p:spPr>
        <p:txBody>
          <a:bodyPr wrap="none" rtlCol="0">
            <a:spAutoFit/>
          </a:bodyPr>
          <a:lstStyle/>
          <a:p>
            <a:r>
              <a:rPr lang="zh-CN" altLang="en-US" dirty="0">
                <a:solidFill>
                  <a:srgbClr val="FF0000"/>
                </a:solidFill>
                <a:latin typeface="Times New Roman" panose="02020603050405020304" pitchFamily="18" charset="0"/>
                <a:ea typeface="黑体" pitchFamily="49" charset="-122"/>
                <a:cs typeface="Times New Roman" panose="02020603050405020304" pitchFamily="18" charset="0"/>
              </a:rPr>
              <a:t>右</a:t>
            </a:r>
          </a:p>
        </p:txBody>
      </p:sp>
    </p:spTree>
    <p:extLst>
      <p:ext uri="{BB962C8B-B14F-4D97-AF65-F5344CB8AC3E}">
        <p14:creationId xmlns:p14="http://schemas.microsoft.com/office/powerpoint/2010/main" val="420646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381256A6-962A-48F7-9C93-03CDFCAB9BDB}"/>
                  </a:ext>
                </a:extLst>
              </p:cNvPr>
              <p:cNvSpPr/>
              <p:nvPr/>
            </p:nvSpPr>
            <p:spPr>
              <a:xfrm>
                <a:off x="540865" y="952508"/>
                <a:ext cx="8250595" cy="2031325"/>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马尔可夫决策过程</a:t>
                </a:r>
                <a14:m>
                  <m:oMath xmlns:m="http://schemas.openxmlformats.org/officeDocument/2006/math">
                    <m:r>
                      <a:rPr lang="en-US" altLang="zh-CN" b="1" i="1">
                        <a:latin typeface="Cambria Math" panose="02040503050406030204" pitchFamily="18" charset="0"/>
                        <a:ea typeface="黑体" panose="02010609060101010101" pitchFamily="49" charset="-122"/>
                      </a:rPr>
                      <m:t>𝑴𝑫𝑷</m:t>
                    </m:r>
                    <m:r>
                      <a:rPr lang="en-US" altLang="zh-CN" b="1" i="1">
                        <a:latin typeface="Cambria Math" panose="02040503050406030204" pitchFamily="18" charset="0"/>
                        <a:ea typeface="黑体" panose="02010609060101010101" pitchFamily="49" charset="-122"/>
                      </a:rPr>
                      <m:t>={</m:t>
                    </m:r>
                    <m:r>
                      <a:rPr lang="en-US" altLang="zh-CN" b="1" i="1">
                        <a:latin typeface="Cambria Math" panose="02040503050406030204" pitchFamily="18" charset="0"/>
                        <a:ea typeface="黑体" panose="02010609060101010101" pitchFamily="49" charset="-122"/>
                      </a:rPr>
                      <m:t>𝑺</m:t>
                    </m:r>
                    <m:r>
                      <a:rPr lang="en-US" altLang="zh-CN" b="1" i="1">
                        <a:latin typeface="Cambria Math" panose="02040503050406030204" pitchFamily="18" charset="0"/>
                        <a:ea typeface="黑体" panose="02010609060101010101" pitchFamily="49" charset="-122"/>
                      </a:rPr>
                      <m:t>,</m:t>
                    </m:r>
                    <m:r>
                      <a:rPr lang="en-US" altLang="zh-CN" b="1" i="1" smtClean="0">
                        <a:solidFill>
                          <a:schemeClr val="tx1"/>
                        </a:solidFill>
                        <a:latin typeface="Cambria Math" panose="02040503050406030204" pitchFamily="18" charset="0"/>
                        <a:ea typeface="黑体" panose="02010609060101010101" pitchFamily="49" charset="-122"/>
                      </a:rPr>
                      <m:t>𝑨</m:t>
                    </m:r>
                    <m:r>
                      <a:rPr lang="en-US" altLang="zh-CN" b="1" i="1" smtClean="0">
                        <a:solidFill>
                          <a:schemeClr val="tx1"/>
                        </a:solidFill>
                        <a:latin typeface="Cambria Math" panose="02040503050406030204" pitchFamily="18" charset="0"/>
                        <a:ea typeface="黑体" panose="02010609060101010101" pitchFamily="49" charset="-122"/>
                      </a:rPr>
                      <m:t>,</m:t>
                    </m:r>
                    <m:r>
                      <a:rPr lang="en-US" altLang="zh-CN" b="1" i="1" smtClean="0">
                        <a:solidFill>
                          <a:schemeClr val="tx1"/>
                        </a:solidFill>
                        <a:latin typeface="Cambria Math" panose="02040503050406030204" pitchFamily="18" charset="0"/>
                        <a:ea typeface="黑体" panose="02010609060101010101" pitchFamily="49" charset="-122"/>
                      </a:rPr>
                      <m:t>𝑷𝒓</m:t>
                    </m:r>
                    <m:r>
                      <a:rPr lang="en-US" altLang="zh-CN" b="1" i="1">
                        <a:latin typeface="Cambria Math" panose="02040503050406030204" pitchFamily="18" charset="0"/>
                        <a:ea typeface="黑体" panose="02010609060101010101" pitchFamily="49" charset="-122"/>
                      </a:rPr>
                      <m:t>,</m:t>
                    </m:r>
                    <m:r>
                      <a:rPr lang="en-US" altLang="zh-CN" b="1" i="1">
                        <a:latin typeface="Cambria Math" panose="02040503050406030204" pitchFamily="18" charset="0"/>
                        <a:ea typeface="黑体" panose="02010609060101010101" pitchFamily="49" charset="-122"/>
                      </a:rPr>
                      <m:t>𝑹</m:t>
                    </m:r>
                    <m:r>
                      <a:rPr lang="en-US" altLang="zh-CN" b="1" i="1">
                        <a:latin typeface="Cambria Math" panose="02040503050406030204" pitchFamily="18" charset="0"/>
                        <a:ea typeface="黑体" panose="02010609060101010101" pitchFamily="49" charset="-122"/>
                      </a:rPr>
                      <m:t>,</m:t>
                    </m:r>
                    <m:r>
                      <a:rPr lang="en-US" altLang="zh-CN" b="1" i="1">
                        <a:latin typeface="Cambria Math" panose="02040503050406030204" pitchFamily="18" charset="0"/>
                        <a:ea typeface="黑体" panose="02010609060101010101" pitchFamily="49" charset="-122"/>
                      </a:rPr>
                      <m:t>𝜸</m:t>
                    </m:r>
                    <m:r>
                      <a:rPr lang="en-US" altLang="zh-CN" b="1" i="1">
                        <a:latin typeface="Cambria Math" panose="02040503050406030204" pitchFamily="18" charset="0"/>
                        <a:ea typeface="黑体" panose="02010609060101010101" pitchFamily="49" charset="-122"/>
                      </a:rPr>
                      <m:t>}</m:t>
                    </m:r>
                  </m:oMath>
                </a14:m>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是刻画强化学习中环境的标准形式</a:t>
                </a:r>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马尔可夫决策过程可用如下序列来表示：</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endParaRPr lang="en-US" altLang="zh-CN" sz="24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endParaRPr lang="en-US" altLang="zh-CN" sz="24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7" name="矩形 26">
                <a:extLst>
                  <a:ext uri="{FF2B5EF4-FFF2-40B4-BE49-F238E27FC236}">
                    <a16:creationId xmlns:a16="http://schemas.microsoft.com/office/drawing/2014/main" id="{381256A6-962A-48F7-9C93-03CDFCAB9BDB}"/>
                  </a:ext>
                </a:extLst>
              </p:cNvPr>
              <p:cNvSpPr>
                <a:spLocks noRot="1" noChangeAspect="1" noMove="1" noResize="1" noEditPoints="1" noAdjustHandles="1" noChangeArrowheads="1" noChangeShapeType="1" noTextEdit="1"/>
              </p:cNvSpPr>
              <p:nvPr/>
            </p:nvSpPr>
            <p:spPr>
              <a:xfrm>
                <a:off x="540865" y="952508"/>
                <a:ext cx="8250595" cy="2031325"/>
              </a:xfrm>
              <a:prstGeom prst="rect">
                <a:avLst/>
              </a:prstGeom>
              <a:blipFill>
                <a:blip r:embed="rId2"/>
                <a:stretch>
                  <a:fillRect l="-5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1" name="矩形 180">
                <a:extLst>
                  <a:ext uri="{FF2B5EF4-FFF2-40B4-BE49-F238E27FC236}">
                    <a16:creationId xmlns:a16="http://schemas.microsoft.com/office/drawing/2014/main" id="{444D3D00-5558-43B7-9647-B0870BF9E0D6}"/>
                  </a:ext>
                </a:extLst>
              </p:cNvPr>
              <p:cNvSpPr/>
              <p:nvPr/>
            </p:nvSpPr>
            <p:spPr>
              <a:xfrm>
                <a:off x="670380" y="3150450"/>
                <a:ext cx="7675130" cy="1717073"/>
              </a:xfrm>
              <a:prstGeom prst="rect">
                <a:avLst/>
              </a:prstGeom>
            </p:spPr>
            <p:txBody>
              <a:bodyPr wrap="square">
                <a:spAutoFit/>
              </a:bodyPr>
              <a:lstStyle/>
              <a:p>
                <a:pPr>
                  <a:lnSpc>
                    <a:spcPct val="150000"/>
                  </a:lnSpc>
                </a:pPr>
                <a:r>
                  <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马尔科夫过程中产生的</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状态</a:t>
                </a:r>
                <a:r>
                  <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序列称为轨迹</a:t>
                </a:r>
                <a:r>
                  <a:rPr lang="en-US" altLang="zh-CN"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(trajectory)</a:t>
                </a:r>
                <a:r>
                  <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，可如下表示</a:t>
                </a:r>
                <a:endParaRPr lang="en-US" altLang="zh-CN"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sz="2000" b="1" i="1" smtClean="0">
                          <a:solidFill>
                            <a:schemeClr val="tx1"/>
                          </a:solidFill>
                          <a:latin typeface="Cambria Math" panose="02040503050406030204" pitchFamily="18" charset="0"/>
                          <a:ea typeface="黑体" panose="02010609060101010101" pitchFamily="49" charset="-122"/>
                        </a:rPr>
                        <m:t>(</m:t>
                      </m:r>
                      <m:sSub>
                        <m:sSubPr>
                          <m:ctrlPr>
                            <a:rPr lang="en-US" altLang="zh-CN" sz="2000" b="1" i="1" smtClean="0">
                              <a:solidFill>
                                <a:schemeClr val="tx1"/>
                              </a:solidFill>
                              <a:latin typeface="Cambria Math" panose="02040503050406030204" pitchFamily="18" charset="0"/>
                              <a:ea typeface="黑体" panose="02010609060101010101" pitchFamily="49" charset="-122"/>
                            </a:rPr>
                          </m:ctrlPr>
                        </m:sSubPr>
                        <m:e>
                          <m:r>
                            <a:rPr lang="en-US" altLang="zh-CN" sz="2000" b="1" i="1" smtClean="0">
                              <a:solidFill>
                                <a:schemeClr val="tx1"/>
                              </a:solidFill>
                              <a:latin typeface="Cambria Math" panose="02040503050406030204" pitchFamily="18" charset="0"/>
                              <a:ea typeface="黑体" panose="02010609060101010101" pitchFamily="49" charset="-122"/>
                            </a:rPr>
                            <m:t>𝑺</m:t>
                          </m:r>
                        </m:e>
                        <m:sub>
                          <m:r>
                            <a:rPr lang="en-US" altLang="zh-CN" sz="2000" b="1" i="1" smtClean="0">
                              <a:solidFill>
                                <a:schemeClr val="tx1"/>
                              </a:solidFill>
                              <a:latin typeface="Cambria Math" panose="02040503050406030204" pitchFamily="18" charset="0"/>
                              <a:ea typeface="黑体" panose="02010609060101010101" pitchFamily="49" charset="-122"/>
                            </a:rPr>
                            <m:t>𝟎</m:t>
                          </m:r>
                        </m:sub>
                      </m:sSub>
                      <m:r>
                        <a:rPr lang="en-US" altLang="zh-CN" sz="2000" b="1" i="1" smtClean="0">
                          <a:solidFill>
                            <a:schemeClr val="tx1"/>
                          </a:solidFill>
                          <a:latin typeface="Cambria Math" panose="02040503050406030204" pitchFamily="18" charset="0"/>
                          <a:ea typeface="黑体" panose="02010609060101010101" pitchFamily="49" charset="-122"/>
                        </a:rPr>
                        <m:t>,</m:t>
                      </m:r>
                      <m:sSub>
                        <m:sSubPr>
                          <m:ctrlPr>
                            <a:rPr lang="en-US" altLang="zh-CN" sz="2000" b="1" i="1" smtClean="0">
                              <a:solidFill>
                                <a:schemeClr val="tx1"/>
                              </a:solidFill>
                              <a:latin typeface="Cambria Math" panose="02040503050406030204" pitchFamily="18" charset="0"/>
                              <a:ea typeface="黑体" panose="02010609060101010101" pitchFamily="49" charset="-122"/>
                            </a:rPr>
                          </m:ctrlPr>
                        </m:sSubPr>
                        <m:e>
                          <m:r>
                            <a:rPr lang="en-US" altLang="zh-CN" sz="2000" b="1" i="1" smtClean="0">
                              <a:solidFill>
                                <a:schemeClr val="tx1"/>
                              </a:solidFill>
                              <a:latin typeface="Cambria Math" panose="02040503050406030204" pitchFamily="18" charset="0"/>
                              <a:ea typeface="黑体" panose="02010609060101010101" pitchFamily="49" charset="-122"/>
                            </a:rPr>
                            <m:t>𝒂</m:t>
                          </m:r>
                        </m:e>
                        <m:sub>
                          <m:r>
                            <a:rPr lang="en-US" altLang="zh-CN" sz="2000" b="1" i="1" smtClean="0">
                              <a:solidFill>
                                <a:schemeClr val="tx1"/>
                              </a:solidFill>
                              <a:latin typeface="Cambria Math" panose="02040503050406030204" pitchFamily="18" charset="0"/>
                              <a:ea typeface="黑体" panose="02010609060101010101" pitchFamily="49" charset="-122"/>
                            </a:rPr>
                            <m:t>𝟎</m:t>
                          </m:r>
                        </m:sub>
                      </m:sSub>
                      <m:r>
                        <a:rPr lang="en-US" altLang="zh-CN" sz="2000" b="1" i="1" smtClean="0">
                          <a:solidFill>
                            <a:schemeClr val="tx1"/>
                          </a:solidFill>
                          <a:latin typeface="Cambria Math" panose="02040503050406030204" pitchFamily="18" charset="0"/>
                          <a:ea typeface="黑体" panose="02010609060101010101" pitchFamily="49" charset="-122"/>
                        </a:rPr>
                        <m:t>,</m:t>
                      </m:r>
                      <m:sSub>
                        <m:sSubPr>
                          <m:ctrlPr>
                            <a:rPr lang="en-US" altLang="zh-CN" sz="2000" b="1" i="1" smtClean="0">
                              <a:solidFill>
                                <a:schemeClr val="tx1"/>
                              </a:solidFill>
                              <a:latin typeface="Cambria Math" panose="02040503050406030204" pitchFamily="18" charset="0"/>
                              <a:ea typeface="黑体" panose="02010609060101010101" pitchFamily="49" charset="-122"/>
                            </a:rPr>
                          </m:ctrlPr>
                        </m:sSubPr>
                        <m:e>
                          <m:r>
                            <a:rPr lang="en-US" altLang="zh-CN" sz="2000" b="1" i="1" smtClean="0">
                              <a:solidFill>
                                <a:schemeClr val="tx1"/>
                              </a:solidFill>
                              <a:latin typeface="Cambria Math" panose="02040503050406030204" pitchFamily="18" charset="0"/>
                              <a:ea typeface="黑体" panose="02010609060101010101" pitchFamily="49" charset="-122"/>
                            </a:rPr>
                            <m:t>𝑹</m:t>
                          </m:r>
                        </m:e>
                        <m:sub>
                          <m:r>
                            <a:rPr lang="en-US" altLang="zh-CN" sz="2000" b="1" i="1" smtClean="0">
                              <a:solidFill>
                                <a:schemeClr val="tx1"/>
                              </a:solidFill>
                              <a:latin typeface="Cambria Math" panose="02040503050406030204" pitchFamily="18" charset="0"/>
                              <a:ea typeface="黑体" panose="02010609060101010101" pitchFamily="49" charset="-122"/>
                            </a:rPr>
                            <m:t>𝟏</m:t>
                          </m:r>
                        </m:sub>
                      </m:sSub>
                      <m:r>
                        <a:rPr lang="en-US" altLang="zh-CN" sz="2000" b="1" i="1" smtClean="0">
                          <a:solidFill>
                            <a:schemeClr val="tx1"/>
                          </a:solidFill>
                          <a:latin typeface="Cambria Math" panose="02040503050406030204" pitchFamily="18" charset="0"/>
                          <a:ea typeface="黑体" panose="02010609060101010101" pitchFamily="49" charset="-122"/>
                        </a:rPr>
                        <m:t>,</m:t>
                      </m:r>
                      <m:sSub>
                        <m:sSubPr>
                          <m:ctrlPr>
                            <a:rPr lang="en-US" altLang="zh-CN" sz="2000" b="1" i="1" smtClean="0">
                              <a:solidFill>
                                <a:schemeClr val="tx1"/>
                              </a:solidFill>
                              <a:latin typeface="Cambria Math" panose="02040503050406030204" pitchFamily="18" charset="0"/>
                              <a:ea typeface="黑体" panose="02010609060101010101" pitchFamily="49" charset="-122"/>
                            </a:rPr>
                          </m:ctrlPr>
                        </m:sSubPr>
                        <m:e>
                          <m:r>
                            <a:rPr lang="en-US" altLang="zh-CN" sz="2000" b="1" i="1" smtClean="0">
                              <a:solidFill>
                                <a:schemeClr val="tx1"/>
                              </a:solidFill>
                              <a:latin typeface="Cambria Math" panose="02040503050406030204" pitchFamily="18" charset="0"/>
                              <a:ea typeface="黑体" panose="02010609060101010101" pitchFamily="49" charset="-122"/>
                            </a:rPr>
                            <m:t>𝑺</m:t>
                          </m:r>
                        </m:e>
                        <m:sub>
                          <m:r>
                            <a:rPr lang="en-US" altLang="zh-CN" sz="2000" b="1" i="1" smtClean="0">
                              <a:solidFill>
                                <a:schemeClr val="tx1"/>
                              </a:solidFill>
                              <a:latin typeface="Cambria Math" panose="02040503050406030204" pitchFamily="18" charset="0"/>
                              <a:ea typeface="黑体" panose="02010609060101010101" pitchFamily="49" charset="-122"/>
                            </a:rPr>
                            <m:t>𝟏</m:t>
                          </m:r>
                        </m:sub>
                      </m:sSub>
                      <m:r>
                        <a:rPr lang="en-US" altLang="zh-CN" sz="2000" b="1" i="1" smtClean="0">
                          <a:solidFill>
                            <a:schemeClr val="tx1"/>
                          </a:solidFill>
                          <a:latin typeface="Cambria Math" panose="02040503050406030204" pitchFamily="18" charset="0"/>
                          <a:ea typeface="黑体" panose="02010609060101010101" pitchFamily="49" charset="-122"/>
                        </a:rPr>
                        <m:t>,</m:t>
                      </m:r>
                      <m:sSub>
                        <m:sSubPr>
                          <m:ctrlPr>
                            <a:rPr lang="en-US" altLang="zh-CN" sz="2000" b="1" i="1" smtClean="0">
                              <a:solidFill>
                                <a:schemeClr val="tx1"/>
                              </a:solidFill>
                              <a:latin typeface="Cambria Math" panose="02040503050406030204" pitchFamily="18" charset="0"/>
                              <a:ea typeface="黑体" panose="02010609060101010101" pitchFamily="49" charset="-122"/>
                            </a:rPr>
                          </m:ctrlPr>
                        </m:sSubPr>
                        <m:e>
                          <m:r>
                            <a:rPr lang="en-US" altLang="zh-CN" sz="2000" b="1" i="1" smtClean="0">
                              <a:solidFill>
                                <a:schemeClr val="tx1"/>
                              </a:solidFill>
                              <a:latin typeface="Cambria Math" panose="02040503050406030204" pitchFamily="18" charset="0"/>
                              <a:ea typeface="黑体" panose="02010609060101010101" pitchFamily="49" charset="-122"/>
                            </a:rPr>
                            <m:t>𝒂</m:t>
                          </m:r>
                        </m:e>
                        <m:sub>
                          <m:r>
                            <a:rPr lang="en-US" altLang="zh-CN" sz="2000" b="1" i="1" smtClean="0">
                              <a:solidFill>
                                <a:schemeClr val="tx1"/>
                              </a:solidFill>
                              <a:latin typeface="Cambria Math" panose="02040503050406030204" pitchFamily="18" charset="0"/>
                              <a:ea typeface="黑体" panose="02010609060101010101" pitchFamily="49" charset="-122"/>
                            </a:rPr>
                            <m:t>𝟏</m:t>
                          </m:r>
                        </m:sub>
                      </m:sSub>
                      <m:r>
                        <a:rPr lang="en-US" altLang="zh-CN" sz="2000" b="1" i="1" smtClean="0">
                          <a:solidFill>
                            <a:schemeClr val="tx1"/>
                          </a:solidFill>
                          <a:latin typeface="Cambria Math" panose="02040503050406030204" pitchFamily="18" charset="0"/>
                          <a:ea typeface="黑体" panose="02010609060101010101" pitchFamily="49" charset="-122"/>
                        </a:rPr>
                        <m:t>,</m:t>
                      </m:r>
                      <m:sSub>
                        <m:sSubPr>
                          <m:ctrlPr>
                            <a:rPr lang="en-US" altLang="zh-CN" sz="2000" b="1" i="1" smtClean="0">
                              <a:solidFill>
                                <a:schemeClr val="tx1"/>
                              </a:solidFill>
                              <a:latin typeface="Cambria Math" panose="02040503050406030204" pitchFamily="18" charset="0"/>
                              <a:ea typeface="黑体" panose="02010609060101010101" pitchFamily="49" charset="-122"/>
                            </a:rPr>
                          </m:ctrlPr>
                        </m:sSubPr>
                        <m:e>
                          <m:r>
                            <a:rPr lang="en-US" altLang="zh-CN" sz="2000" b="1" i="1" smtClean="0">
                              <a:solidFill>
                                <a:schemeClr val="tx1"/>
                              </a:solidFill>
                              <a:latin typeface="Cambria Math" panose="02040503050406030204" pitchFamily="18" charset="0"/>
                              <a:ea typeface="黑体" panose="02010609060101010101" pitchFamily="49" charset="-122"/>
                            </a:rPr>
                            <m:t>𝑹</m:t>
                          </m:r>
                        </m:e>
                        <m:sub>
                          <m:r>
                            <a:rPr lang="en-US" altLang="zh-CN" sz="2000" b="1" i="1" smtClean="0">
                              <a:solidFill>
                                <a:schemeClr val="tx1"/>
                              </a:solidFill>
                              <a:latin typeface="Cambria Math" panose="02040503050406030204" pitchFamily="18" charset="0"/>
                              <a:ea typeface="黑体" panose="02010609060101010101" pitchFamily="49" charset="-122"/>
                            </a:rPr>
                            <m:t>𝟐</m:t>
                          </m:r>
                        </m:sub>
                      </m:sSub>
                      <m:r>
                        <a:rPr lang="en-US" altLang="zh-CN" sz="2000" b="1" i="1" smtClean="0">
                          <a:solidFill>
                            <a:schemeClr val="tx1"/>
                          </a:solidFill>
                          <a:latin typeface="Cambria Math" panose="02040503050406030204" pitchFamily="18" charset="0"/>
                          <a:ea typeface="黑体" panose="02010609060101010101" pitchFamily="49" charset="-122"/>
                        </a:rPr>
                        <m:t>,⋯,</m:t>
                      </m:r>
                      <m:sSub>
                        <m:sSubPr>
                          <m:ctrlPr>
                            <a:rPr lang="en-US" altLang="zh-CN" sz="2000" b="1" i="1" smtClean="0">
                              <a:solidFill>
                                <a:schemeClr val="tx1"/>
                              </a:solidFill>
                              <a:latin typeface="Cambria Math" panose="02040503050406030204" pitchFamily="18" charset="0"/>
                              <a:ea typeface="黑体" panose="02010609060101010101" pitchFamily="49" charset="-122"/>
                            </a:rPr>
                          </m:ctrlPr>
                        </m:sSubPr>
                        <m:e>
                          <m:r>
                            <a:rPr lang="en-US" altLang="zh-CN" sz="2000" b="1" i="1" smtClean="0">
                              <a:solidFill>
                                <a:schemeClr val="tx1"/>
                              </a:solidFill>
                              <a:latin typeface="Cambria Math" panose="02040503050406030204" pitchFamily="18" charset="0"/>
                              <a:ea typeface="黑体" panose="02010609060101010101" pitchFamily="49" charset="-122"/>
                            </a:rPr>
                            <m:t>𝑺</m:t>
                          </m:r>
                        </m:e>
                        <m:sub>
                          <m:r>
                            <a:rPr lang="en-US" altLang="zh-CN" sz="2000" b="1" i="1" smtClean="0">
                              <a:solidFill>
                                <a:schemeClr val="tx1"/>
                              </a:solidFill>
                              <a:latin typeface="Cambria Math" panose="02040503050406030204" pitchFamily="18" charset="0"/>
                              <a:ea typeface="黑体" panose="02010609060101010101" pitchFamily="49" charset="-122"/>
                            </a:rPr>
                            <m:t>𝑻</m:t>
                          </m:r>
                        </m:sub>
                      </m:sSub>
                      <m:r>
                        <a:rPr lang="en-US" altLang="zh-CN" sz="2000" b="1" i="1" smtClean="0">
                          <a:solidFill>
                            <a:schemeClr val="tx1"/>
                          </a:solidFill>
                          <a:latin typeface="Cambria Math" panose="02040503050406030204" pitchFamily="18" charset="0"/>
                          <a:ea typeface="黑体" panose="02010609060101010101" pitchFamily="49" charset="-122"/>
                        </a:rPr>
                        <m:t>)</m:t>
                      </m:r>
                    </m:oMath>
                  </m:oMathPara>
                </a14:m>
                <a:endParaRPr lang="en-US" altLang="zh-CN"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轨迹长度可以是无限的，也可以有终止状态</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𝑺</m:t>
                        </m:r>
                      </m:e>
                      <m:sub>
                        <m:r>
                          <a:rPr lang="en-US" altLang="zh-CN" sz="1600" b="1" i="1" smtClean="0">
                            <a:latin typeface="Cambria Math" panose="02040503050406030204" pitchFamily="18" charset="0"/>
                            <a:ea typeface="黑体" panose="02010609060101010101" pitchFamily="49" charset="-122"/>
                          </a:rPr>
                          <m:t>𝑻</m:t>
                        </m:r>
                      </m:sub>
                    </m:sSub>
                  </m:oMath>
                </a14:m>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。有终止状态的问题叫做分段的（即存在回合的）（</a:t>
                </a:r>
                <a:r>
                  <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episodic</a:t>
                </a:r>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），否则叫做持续的（</a:t>
                </a:r>
                <a:r>
                  <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continuing</a:t>
                </a:r>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81" name="矩形 180">
                <a:extLst>
                  <a:ext uri="{FF2B5EF4-FFF2-40B4-BE49-F238E27FC236}">
                    <a16:creationId xmlns:a16="http://schemas.microsoft.com/office/drawing/2014/main" id="{444D3D00-5558-43B7-9647-B0870BF9E0D6}"/>
                  </a:ext>
                </a:extLst>
              </p:cNvPr>
              <p:cNvSpPr>
                <a:spLocks noRot="1" noChangeAspect="1" noMove="1" noResize="1" noEditPoints="1" noAdjustHandles="1" noChangeArrowheads="1" noChangeShapeType="1" noTextEdit="1"/>
              </p:cNvSpPr>
              <p:nvPr/>
            </p:nvSpPr>
            <p:spPr>
              <a:xfrm>
                <a:off x="670380" y="3150450"/>
                <a:ext cx="7675130" cy="1717073"/>
              </a:xfrm>
              <a:prstGeom prst="rect">
                <a:avLst/>
              </a:prstGeom>
              <a:blipFill>
                <a:blip r:embed="rId3"/>
                <a:stretch>
                  <a:fillRect l="-874" b="-4270"/>
                </a:stretch>
              </a:blipFill>
            </p:spPr>
            <p:txBody>
              <a:bodyPr/>
              <a:lstStyle/>
              <a:p>
                <a:r>
                  <a:rPr lang="zh-CN" altLang="en-US">
                    <a:noFill/>
                  </a:rPr>
                  <a:t> </a:t>
                </a:r>
              </a:p>
            </p:txBody>
          </p:sp>
        </mc:Fallback>
      </mc:AlternateContent>
      <p:sp>
        <p:nvSpPr>
          <p:cNvPr id="182" name="矩形 181">
            <a:extLst>
              <a:ext uri="{FF2B5EF4-FFF2-40B4-BE49-F238E27FC236}">
                <a16:creationId xmlns:a16="http://schemas.microsoft.com/office/drawing/2014/main" id="{0DE24E69-3AE0-4726-A275-0ADF3ED829B1}"/>
              </a:ext>
            </a:extLst>
          </p:cNvPr>
          <p:cNvSpPr/>
          <p:nvPr/>
        </p:nvSpPr>
        <p:spPr>
          <a:xfrm>
            <a:off x="176034" y="5248034"/>
            <a:ext cx="8633660" cy="971676"/>
          </a:xfrm>
          <a:prstGeom prst="rect">
            <a:avLst/>
          </a:prstGeom>
        </p:spPr>
        <p:txBody>
          <a:bodyPr wrap="square">
            <a:spAutoFit/>
          </a:bodyPr>
          <a:lstStyle/>
          <a:p>
            <a:pPr algn="ctr">
              <a:lnSpc>
                <a:spcPct val="150000"/>
              </a:lnSpc>
            </a:pPr>
            <a:r>
              <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分段问题中，一个从初始状态到终止状态的完整轨迹称为一个片段</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或回合</a:t>
            </a:r>
            <a:r>
              <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episode</a:t>
            </a:r>
            <a:r>
              <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比如，</a:t>
            </a:r>
            <a:r>
              <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围棋对弈中一个胜败对局为一个回合。</a:t>
            </a:r>
            <a:endParaRPr lang="en-US" altLang="zh-CN"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37" name="标题 2">
            <a:extLst>
              <a:ext uri="{FF2B5EF4-FFF2-40B4-BE49-F238E27FC236}">
                <a16:creationId xmlns:a16="http://schemas.microsoft.com/office/drawing/2014/main" id="{A7663114-BA1E-4D33-B77E-13B4B0533AAA}"/>
              </a:ext>
            </a:extLst>
          </p:cNvPr>
          <p:cNvSpPr>
            <a:spLocks noGrp="1"/>
          </p:cNvSpPr>
          <p:nvPr>
            <p:ph type="title"/>
          </p:nvPr>
        </p:nvSpPr>
        <p:spPr>
          <a:xfrm>
            <a:off x="566622" y="97681"/>
            <a:ext cx="7507706" cy="657727"/>
          </a:xfrm>
        </p:spPr>
        <p:txBody>
          <a:bodyPr/>
          <a:lstStyle/>
          <a:p>
            <a:r>
              <a:rPr lang="zh-CN" altLang="en-US" sz="2400" kern="0" dirty="0">
                <a:solidFill>
                  <a:srgbClr val="0070C0"/>
                </a:solidFill>
                <a:latin typeface="Times New Roman" pitchFamily="18" charset="0"/>
                <a:cs typeface="Times New Roman" pitchFamily="18" charset="0"/>
              </a:rPr>
              <a:t>马尔可夫决策过程（</a:t>
            </a:r>
            <a:r>
              <a:rPr lang="en-US" altLang="zh-CN" sz="2400" kern="0" dirty="0">
                <a:solidFill>
                  <a:srgbClr val="0070C0"/>
                </a:solidFill>
                <a:latin typeface="Times New Roman" pitchFamily="18" charset="0"/>
                <a:cs typeface="Times New Roman" pitchFamily="18" charset="0"/>
              </a:rPr>
              <a:t>Markov Decision Process</a:t>
            </a:r>
            <a:r>
              <a:rPr lang="zh-CN" altLang="en-US" sz="2400" kern="0" dirty="0">
                <a:solidFill>
                  <a:srgbClr val="0070C0"/>
                </a:solidFill>
                <a:latin typeface="Times New Roman" pitchFamily="18" charset="0"/>
                <a:cs typeface="Times New Roman" pitchFamily="18" charset="0"/>
              </a:rPr>
              <a:t>） </a:t>
            </a:r>
          </a:p>
        </p:txBody>
      </p:sp>
      <p:pic>
        <p:nvPicPr>
          <p:cNvPr id="29" name="图片 28">
            <a:extLst>
              <a:ext uri="{FF2B5EF4-FFF2-40B4-BE49-F238E27FC236}">
                <a16:creationId xmlns:a16="http://schemas.microsoft.com/office/drawing/2014/main" id="{88E8D4EC-24F9-4D7E-9B02-669F6A68BF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5275" y="2090004"/>
            <a:ext cx="4230399" cy="794460"/>
          </a:xfrm>
          <a:prstGeom prst="rect">
            <a:avLst/>
          </a:prstGeom>
        </p:spPr>
      </p:pic>
      <p:sp>
        <p:nvSpPr>
          <p:cNvPr id="30" name="文本框 29">
            <a:extLst>
              <a:ext uri="{FF2B5EF4-FFF2-40B4-BE49-F238E27FC236}">
                <a16:creationId xmlns:a16="http://schemas.microsoft.com/office/drawing/2014/main" id="{E1CC9297-6B0A-4BB7-BEE3-AC288EDB2BBE}"/>
              </a:ext>
            </a:extLst>
          </p:cNvPr>
          <p:cNvSpPr txBox="1"/>
          <p:nvPr/>
        </p:nvSpPr>
        <p:spPr>
          <a:xfrm>
            <a:off x="6435674" y="2090004"/>
            <a:ext cx="1861928" cy="584775"/>
          </a:xfrm>
          <a:prstGeom prst="rect">
            <a:avLst/>
          </a:prstGeom>
          <a:noFill/>
        </p:spPr>
        <p:txBody>
          <a:bodyPr wrap="square" rtlCol="0">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7.6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智能体与环境的交互过程</a:t>
            </a:r>
          </a:p>
        </p:txBody>
      </p:sp>
    </p:spTree>
    <p:extLst>
      <p:ext uri="{BB962C8B-B14F-4D97-AF65-F5344CB8AC3E}">
        <p14:creationId xmlns:p14="http://schemas.microsoft.com/office/powerpoint/2010/main" val="29895338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381256A6-962A-48F7-9C93-03CDFCAB9BDB}"/>
              </a:ext>
            </a:extLst>
          </p:cNvPr>
          <p:cNvSpPr/>
          <p:nvPr/>
        </p:nvSpPr>
        <p:spPr>
          <a:xfrm>
            <a:off x="349748" y="980459"/>
            <a:ext cx="8714096" cy="795795"/>
          </a:xfrm>
          <a:prstGeom prst="rect">
            <a:avLst/>
          </a:prstGeom>
        </p:spPr>
        <p:txBody>
          <a:bodyPr wrap="square">
            <a:spAutoFit/>
          </a:bodyPr>
          <a:lstStyle/>
          <a:p>
            <a:pPr>
              <a:lnSpc>
                <a:spcPct val="150000"/>
              </a:lnSpc>
            </a:pPr>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在机器人移动问题中：</a:t>
            </a:r>
            <a:r>
              <a:rPr lang="zh-CN" altLang="en-US" sz="1600" b="1" u="sng"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状态</a:t>
            </a:r>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u="sng"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行为</a:t>
            </a:r>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u="sng"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衰退系数</a:t>
            </a:r>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u="sng" dirty="0">
                <a:latin typeface="Times New Roman" panose="02020603050405020304" pitchFamily="18" charset="0"/>
                <a:ea typeface="华文楷体" panose="02010600040101010101" pitchFamily="2" charset="-122"/>
                <a:cs typeface="Times New Roman" panose="02020603050405020304" pitchFamily="18" charset="0"/>
              </a:rPr>
              <a:t>起始</a:t>
            </a:r>
            <a:r>
              <a:rPr lang="en-US" altLang="zh-CN" sz="1600" b="1" u="sng"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u="sng" dirty="0">
                <a:latin typeface="Times New Roman" panose="02020603050405020304" pitchFamily="18" charset="0"/>
                <a:ea typeface="华文楷体" panose="02010600040101010101" pitchFamily="2" charset="-122"/>
                <a:cs typeface="Times New Roman" panose="02020603050405020304" pitchFamily="18" charset="0"/>
              </a:rPr>
              <a:t>终止状态</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u="sng"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反馈</a:t>
            </a:r>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u="sng"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状态转移概率矩阵</a:t>
            </a:r>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的、定义如下</a:t>
            </a:r>
            <a:endParaRPr lang="en-US" altLang="zh-CN" sz="1600" b="1" u="sng"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8951C153-C190-4272-A086-4536C185F47B}"/>
                  </a:ext>
                </a:extLst>
              </p:cNvPr>
              <p:cNvSpPr/>
              <p:nvPr/>
            </p:nvSpPr>
            <p:spPr>
              <a:xfrm>
                <a:off x="412710" y="1897459"/>
                <a:ext cx="3091617" cy="1338828"/>
              </a:xfrm>
              <a:prstGeom prst="rect">
                <a:avLst/>
              </a:prstGeom>
            </p:spPr>
            <p:txBody>
              <a:bodyPr wrap="square">
                <a:spAutoFit/>
              </a:bodyPr>
              <a:lstStyle/>
              <a:p>
                <a:pPr>
                  <a:lnSpc>
                    <a:spcPct val="150000"/>
                  </a:lnSpc>
                </a:pPr>
                <a14:m>
                  <m:oMath xmlns:m="http://schemas.openxmlformats.org/officeDocument/2006/math">
                    <m:r>
                      <a:rPr lang="en-US" altLang="zh-CN" i="1" smtClean="0">
                        <a:latin typeface="Cambria Math" panose="02040503050406030204" pitchFamily="18" charset="0"/>
                        <a:ea typeface="黑体" panose="02010609060101010101" pitchFamily="49" charset="-122"/>
                      </a:rPr>
                      <m:t>𝑆</m:t>
                    </m:r>
                    <m:r>
                      <a:rPr lang="en-US" altLang="zh-CN" i="1" smtClean="0">
                        <a:latin typeface="Cambria Math" panose="02040503050406030204" pitchFamily="18" charset="0"/>
                        <a:ea typeface="黑体" panose="02010609060101010101" pitchFamily="49" charset="-122"/>
                      </a:rPr>
                      <m:t>=</m:t>
                    </m:r>
                    <m:d>
                      <m:dPr>
                        <m:begChr m:val="{"/>
                        <m:endChr m:val="}"/>
                        <m:ctrlPr>
                          <a:rPr lang="en-US" altLang="zh-CN" i="1">
                            <a:latin typeface="Cambria Math" panose="02040503050406030204" pitchFamily="18" charset="0"/>
                            <a:ea typeface="黑体" panose="02010609060101010101" pitchFamily="49" charset="-122"/>
                          </a:rPr>
                        </m:ctrlPr>
                      </m:dPr>
                      <m:e>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1</m:t>
                            </m:r>
                          </m:sub>
                        </m:sSub>
                        <m:r>
                          <a:rPr lang="en-US" altLang="zh-CN" i="1">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2</m:t>
                            </m:r>
                          </m:sub>
                        </m:sSub>
                        <m:r>
                          <a:rPr lang="en-US" altLang="zh-CN" i="1">
                            <a:latin typeface="Cambria Math" panose="02040503050406030204" pitchFamily="18" charset="0"/>
                            <a:ea typeface="黑体" panose="02010609060101010101" pitchFamily="49" charset="-122"/>
                          </a:rPr>
                          <m:t>,⋯, </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9</m:t>
                            </m:r>
                          </m:sub>
                        </m:sSub>
                        <m:r>
                          <a:rPr lang="en-US" altLang="zh-CN" i="1">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𝑑</m:t>
                            </m:r>
                          </m:sub>
                        </m:sSub>
                      </m:e>
                    </m:d>
                  </m:oMath>
                </a14:m>
                <a:r>
                  <a:rPr lang="en-US" altLang="zh-CN" dirty="0">
                    <a:solidFill>
                      <a:schemeClr val="tx1"/>
                    </a:solidFill>
                    <a:latin typeface="黑体" panose="02010609060101010101" pitchFamily="49" charset="-122"/>
                    <a:ea typeface="黑体" panose="02010609060101010101" pitchFamily="49" charset="-122"/>
                  </a:rPr>
                  <a:t> </a:t>
                </a:r>
              </a:p>
              <a:p>
                <a:pPr>
                  <a:lnSpc>
                    <a:spcPct val="150000"/>
                  </a:lnSpc>
                </a:pPr>
                <a14:m>
                  <m:oMath xmlns:m="http://schemas.openxmlformats.org/officeDocument/2006/math">
                    <m:r>
                      <a:rPr lang="en-US" altLang="zh-CN" i="1" smtClean="0">
                        <a:solidFill>
                          <a:schemeClr val="tx1"/>
                        </a:solidFill>
                        <a:latin typeface="Cambria Math" panose="02040503050406030204" pitchFamily="18" charset="0"/>
                        <a:ea typeface="黑体" panose="02010609060101010101" pitchFamily="49" charset="-122"/>
                      </a:rPr>
                      <m:t>𝐴</m:t>
                    </m:r>
                    <m:r>
                      <a:rPr lang="en-US" altLang="zh-CN" i="1" smtClean="0">
                        <a:solidFill>
                          <a:schemeClr val="tx1"/>
                        </a:solidFill>
                        <a:latin typeface="Cambria Math" panose="02040503050406030204" pitchFamily="18" charset="0"/>
                        <a:ea typeface="黑体" panose="02010609060101010101" pitchFamily="49" charset="-122"/>
                      </a:rPr>
                      <m:t>={</m:t>
                    </m:r>
                    <m:r>
                      <a:rPr lang="zh-CN" altLang="en-US" i="1">
                        <a:solidFill>
                          <a:schemeClr val="tx1"/>
                        </a:solidFill>
                        <a:latin typeface="Cambria Math" panose="02040503050406030204" pitchFamily="18" charset="0"/>
                        <a:ea typeface="黑体" panose="02010609060101010101" pitchFamily="49" charset="-122"/>
                      </a:rPr>
                      <m:t>上</m:t>
                    </m:r>
                    <m:r>
                      <m:rPr>
                        <m:nor/>
                      </m:rPr>
                      <a:rPr lang="zh-CN" altLang="en-US" dirty="0">
                        <a:solidFill>
                          <a:schemeClr val="tx1"/>
                        </a:solidFill>
                        <a:latin typeface="黑体" panose="02010609060101010101" pitchFamily="49" charset="-122"/>
                        <a:ea typeface="黑体" panose="02010609060101010101" pitchFamily="49" charset="-122"/>
                      </a:rPr>
                      <m:t>，右</m:t>
                    </m:r>
                    <m:r>
                      <a:rPr lang="en-US" altLang="zh-CN" i="1" dirty="0">
                        <a:solidFill>
                          <a:schemeClr val="tx1"/>
                        </a:solidFill>
                        <a:latin typeface="Cambria Math" panose="02040503050406030204" pitchFamily="18" charset="0"/>
                        <a:ea typeface="黑体" panose="02010609060101010101" pitchFamily="49" charset="-122"/>
                      </a:rPr>
                      <m:t>}</m:t>
                    </m:r>
                  </m:oMath>
                </a14:m>
                <a:r>
                  <a:rPr lang="en-US" altLang="zh-CN" dirty="0">
                    <a:solidFill>
                      <a:schemeClr val="tx1"/>
                    </a:solidFill>
                    <a:latin typeface="黑体" panose="02010609060101010101" pitchFamily="49" charset="-122"/>
                    <a:ea typeface="黑体" panose="02010609060101010101" pitchFamily="49" charset="-122"/>
                  </a:rPr>
                  <a:t> </a:t>
                </a:r>
              </a:p>
              <a:p>
                <a:pPr>
                  <a:lnSpc>
                    <a:spcPct val="150000"/>
                  </a:lnSpc>
                </a:pPr>
                <a14:m>
                  <m:oMath xmlns:m="http://schemas.openxmlformats.org/officeDocument/2006/math">
                    <m:r>
                      <a:rPr lang="en-US" altLang="zh-CN" b="0" i="1" smtClean="0">
                        <a:solidFill>
                          <a:schemeClr val="tx1"/>
                        </a:solidFill>
                        <a:latin typeface="Cambria Math" panose="02040503050406030204" pitchFamily="18" charset="0"/>
                        <a:ea typeface="黑体" panose="02010609060101010101" pitchFamily="49" charset="-122"/>
                      </a:rPr>
                      <m:t>𝛾</m:t>
                    </m:r>
                    <m:r>
                      <a:rPr lang="en-US" altLang="zh-CN" b="0" i="1" smtClean="0">
                        <a:solidFill>
                          <a:schemeClr val="tx1"/>
                        </a:solidFill>
                        <a:latin typeface="Cambria Math" panose="02040503050406030204" pitchFamily="18" charset="0"/>
                        <a:ea typeface="黑体" panose="02010609060101010101" pitchFamily="49" charset="-122"/>
                      </a:rPr>
                      <m:t>=0.99</m:t>
                    </m:r>
                  </m:oMath>
                </a14:m>
                <a:r>
                  <a:rPr lang="en-US" altLang="zh-CN" dirty="0">
                    <a:solidFill>
                      <a:schemeClr val="tx1"/>
                    </a:solidFill>
                    <a:latin typeface="黑体" panose="02010609060101010101" pitchFamily="49" charset="-122"/>
                    <a:ea typeface="黑体" panose="02010609060101010101" pitchFamily="49" charset="-122"/>
                  </a:rPr>
                  <a:t> </a:t>
                </a:r>
              </a:p>
            </p:txBody>
          </p:sp>
        </mc:Choice>
        <mc:Fallback xmlns="">
          <p:sp>
            <p:nvSpPr>
              <p:cNvPr id="131" name="矩形 130">
                <a:extLst>
                  <a:ext uri="{FF2B5EF4-FFF2-40B4-BE49-F238E27FC236}">
                    <a16:creationId xmlns:a16="http://schemas.microsoft.com/office/drawing/2014/main" id="{8951C153-C190-4272-A086-4536C185F47B}"/>
                  </a:ext>
                </a:extLst>
              </p:cNvPr>
              <p:cNvSpPr>
                <a:spLocks noRot="1" noChangeAspect="1" noMove="1" noResize="1" noEditPoints="1" noAdjustHandles="1" noChangeArrowheads="1" noChangeShapeType="1" noTextEdit="1"/>
              </p:cNvSpPr>
              <p:nvPr/>
            </p:nvSpPr>
            <p:spPr>
              <a:xfrm>
                <a:off x="412710" y="1897459"/>
                <a:ext cx="3091617" cy="1338828"/>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9897F79C-C1AC-4536-BF74-DC0B5612679E}"/>
                  </a:ext>
                </a:extLst>
              </p:cNvPr>
              <p:cNvSpPr/>
              <p:nvPr/>
            </p:nvSpPr>
            <p:spPr>
              <a:xfrm>
                <a:off x="4994178" y="1522773"/>
                <a:ext cx="3927998" cy="1630831"/>
              </a:xfrm>
              <a:prstGeom prst="rect">
                <a:avLst/>
              </a:prstGeom>
            </p:spPr>
            <p:txBody>
              <a:bodyPr wrap="none">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黑体" panose="02010609060101010101" pitchFamily="49" charset="-122"/>
                        </a:rPr>
                        <m:t>𝑅</m:t>
                      </m:r>
                      <m:d>
                        <m:dPr>
                          <m:ctrlPr>
                            <a:rPr lang="en-US" altLang="zh-CN" i="1">
                              <a:latin typeface="Cambria Math" panose="02040503050406030204" pitchFamily="18" charset="0"/>
                              <a:ea typeface="黑体" panose="02010609060101010101" pitchFamily="49" charset="-122"/>
                            </a:rPr>
                          </m:ctrlPr>
                        </m:dPr>
                        <m:e>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𝑆</m:t>
                              </m:r>
                            </m:e>
                            <m:sub>
                              <m:r>
                                <a:rPr lang="en-US" altLang="zh-CN" i="1">
                                  <a:latin typeface="Cambria Math" panose="02040503050406030204" pitchFamily="18" charset="0"/>
                                  <a:ea typeface="黑体" panose="02010609060101010101" pitchFamily="49" charset="-122"/>
                                </a:rPr>
                                <m:t>𝑡</m:t>
                              </m:r>
                            </m:sub>
                          </m:sSub>
                          <m:r>
                            <a:rPr lang="en-US" altLang="zh-CN" i="1">
                              <a:latin typeface="Cambria Math" panose="02040503050406030204" pitchFamily="18" charset="0"/>
                              <a:ea typeface="黑体" panose="02010609060101010101" pitchFamily="49" charset="-122"/>
                            </a:rPr>
                            <m:t>,</m:t>
                          </m:r>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𝑎</m:t>
                              </m:r>
                            </m:e>
                            <m:sub>
                              <m:r>
                                <a:rPr lang="en-US" altLang="zh-CN" b="0" i="1" smtClean="0">
                                  <a:latin typeface="Cambria Math" panose="02040503050406030204" pitchFamily="18" charset="0"/>
                                  <a:ea typeface="黑体" panose="02010609060101010101" pitchFamily="49" charset="-122"/>
                                </a:rPr>
                                <m:t>𝑡</m:t>
                              </m:r>
                            </m:sub>
                          </m:sSub>
                          <m:r>
                            <a:rPr lang="en-US" altLang="zh-CN" b="0" i="1" smtClean="0">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𝑆</m:t>
                              </m:r>
                            </m:e>
                            <m:sub>
                              <m:r>
                                <a:rPr lang="en-US" altLang="zh-CN" i="1">
                                  <a:latin typeface="Cambria Math" panose="02040503050406030204" pitchFamily="18" charset="0"/>
                                  <a:ea typeface="黑体" panose="02010609060101010101" pitchFamily="49" charset="-122"/>
                                </a:rPr>
                                <m:t>𝑡</m:t>
                              </m:r>
                              <m:r>
                                <a:rPr lang="en-US" altLang="zh-CN" i="1">
                                  <a:latin typeface="Cambria Math" panose="02040503050406030204" pitchFamily="18" charset="0"/>
                                  <a:ea typeface="黑体" panose="02010609060101010101" pitchFamily="49" charset="-122"/>
                                </a:rPr>
                                <m:t>+1</m:t>
                              </m:r>
                            </m:sub>
                          </m:sSub>
                        </m:e>
                      </m:d>
                      <m:r>
                        <a:rPr lang="en-US" altLang="zh-CN" i="1">
                          <a:latin typeface="Cambria Math" panose="02040503050406030204" pitchFamily="18" charset="0"/>
                          <a:ea typeface="黑体" panose="02010609060101010101" pitchFamily="49" charset="-122"/>
                        </a:rPr>
                        <m:t>=</m:t>
                      </m:r>
                      <m:d>
                        <m:dPr>
                          <m:begChr m:val="{"/>
                          <m:endChr m:val=""/>
                          <m:ctrlPr>
                            <a:rPr lang="en-US" altLang="zh-CN" i="1">
                              <a:latin typeface="Cambria Math" panose="02040503050406030204" pitchFamily="18" charset="0"/>
                              <a:ea typeface="黑体" panose="02010609060101010101" pitchFamily="49" charset="-122"/>
                            </a:rPr>
                          </m:ctrlPr>
                        </m:dPr>
                        <m:e>
                          <m:eqArr>
                            <m:eqArrPr>
                              <m:ctrlPr>
                                <a:rPr lang="en-US" altLang="zh-CN" i="1">
                                  <a:latin typeface="Cambria Math" panose="02040503050406030204" pitchFamily="18" charset="0"/>
                                  <a:ea typeface="黑体" panose="02010609060101010101" pitchFamily="49" charset="-122"/>
                                </a:rPr>
                              </m:ctrlPr>
                            </m:eqArrPr>
                            <m:e>
                              <m:r>
                                <a:rPr lang="en-US" altLang="zh-CN" i="1">
                                  <a:latin typeface="Cambria Math" panose="02040503050406030204" pitchFamily="18" charset="0"/>
                                  <a:ea typeface="黑体" panose="02010609060101010101" pitchFamily="49" charset="-122"/>
                                </a:rPr>
                                <m:t>1</m:t>
                              </m:r>
                            </m:e>
                            <m:e>
                              <m:r>
                                <a:rPr lang="en-US" altLang="zh-CN" i="1">
                                  <a:latin typeface="Cambria Math" panose="02040503050406030204" pitchFamily="18" charset="0"/>
                                  <a:ea typeface="黑体" panose="02010609060101010101" pitchFamily="49" charset="-122"/>
                                </a:rPr>
                                <m:t>−1</m:t>
                              </m:r>
                            </m:e>
                            <m:e>
                              <m:r>
                                <a:rPr lang="en-US" altLang="zh-CN" i="1">
                                  <a:latin typeface="Cambria Math" panose="02040503050406030204" pitchFamily="18" charset="0"/>
                                  <a:ea typeface="黑体" panose="02010609060101010101" pitchFamily="49" charset="-122"/>
                                </a:rPr>
                                <m:t>0</m:t>
                              </m:r>
                            </m:e>
                          </m:eqArr>
                          <m:m>
                            <m:mPr>
                              <m:mcs>
                                <m:mc>
                                  <m:mcPr>
                                    <m:count m:val="1"/>
                                    <m:mcJc m:val="center"/>
                                  </m:mcPr>
                                </m:mc>
                              </m:mcs>
                              <m:ctrlPr>
                                <a:rPr lang="en-US" altLang="zh-CN" i="1">
                                  <a:latin typeface="Cambria Math" panose="02040503050406030204" pitchFamily="18" charset="0"/>
                                  <a:ea typeface="黑体" panose="02010609060101010101" pitchFamily="49" charset="-122"/>
                                </a:rPr>
                              </m:ctrlPr>
                            </m:mPr>
                            <m:mr>
                              <m:e>
                                <m:r>
                                  <m:rPr>
                                    <m:brk m:alnAt="7"/>
                                  </m:rP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 </m:t>
                                </m:r>
                                <m:r>
                                  <m:rPr>
                                    <m:brk m:alnAt="7"/>
                                  </m:rPr>
                                  <a:rPr lang="zh-CN" altLang="en-US" i="1">
                                    <a:latin typeface="Cambria Math" panose="02040503050406030204" pitchFamily="18" charset="0"/>
                                    <a:ea typeface="黑体" panose="02010609060101010101" pitchFamily="49" charset="-122"/>
                                  </a:rPr>
                                  <m:t>如</m:t>
                                </m:r>
                                <m:r>
                                  <a:rPr lang="zh-CN" altLang="en-US" i="1">
                                    <a:latin typeface="Cambria Math" panose="02040503050406030204" pitchFamily="18" charset="0"/>
                                    <a:ea typeface="黑体" panose="02010609060101010101" pitchFamily="49" charset="-122"/>
                                  </a:rPr>
                                  <m:t>果</m:t>
                                </m:r>
                                <m:sSub>
                                  <m:sSubPr>
                                    <m:ctrlPr>
                                      <a:rPr lang="en-US" altLang="zh-CN" i="1">
                                        <a:latin typeface="Cambria Math" panose="02040503050406030204" pitchFamily="18" charset="0"/>
                                        <a:ea typeface="黑体" panose="02010609060101010101" pitchFamily="49" charset="-122"/>
                                      </a:rPr>
                                    </m:ctrlPr>
                                  </m:sSubPr>
                                  <m:e>
                                    <m:r>
                                      <m:rPr>
                                        <m:brk m:alnAt="7"/>
                                      </m:rPr>
                                      <a:rPr lang="en-US" altLang="zh-CN" i="1">
                                        <a:latin typeface="Cambria Math" panose="02040503050406030204" pitchFamily="18" charset="0"/>
                                        <a:ea typeface="黑体" panose="02010609060101010101" pitchFamily="49" charset="-122"/>
                                      </a:rPr>
                                      <m:t>𝑆</m:t>
                                    </m:r>
                                  </m:e>
                                  <m:sub>
                                    <m:r>
                                      <m:rPr>
                                        <m:brk m:alnAt="7"/>
                                      </m:rPr>
                                      <a:rPr lang="en-US" altLang="zh-CN" i="1">
                                        <a:latin typeface="Cambria Math" panose="02040503050406030204" pitchFamily="18" charset="0"/>
                                        <a:ea typeface="黑体" panose="02010609060101010101" pitchFamily="49" charset="-122"/>
                                      </a:rPr>
                                      <m:t>𝑡</m:t>
                                    </m:r>
                                    <m:r>
                                      <a:rPr lang="en-US" altLang="zh-CN" i="1">
                                        <a:latin typeface="Cambria Math" panose="02040503050406030204" pitchFamily="18" charset="0"/>
                                        <a:ea typeface="黑体" panose="02010609060101010101" pitchFamily="49" charset="-122"/>
                                      </a:rPr>
                                      <m:t>+1</m:t>
                                    </m:r>
                                  </m:sub>
                                </m:sSub>
                                <m:r>
                                  <m:rPr>
                                    <m:brk m:alnAt="7"/>
                                  </m:rPr>
                                  <a:rPr lang="en-US" altLang="zh-CN" i="1">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m:rPr>
                                        <m:brk m:alnAt="7"/>
                                      </m:rP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9</m:t>
                                    </m:r>
                                  </m:sub>
                                </m:sSub>
                                <m:r>
                                  <m:rPr>
                                    <m:brk m:alnAt="7"/>
                                  </m:rPr>
                                  <a:rPr lang="en-US" altLang="zh-CN" i="1">
                                    <a:latin typeface="Cambria Math" panose="02040503050406030204" pitchFamily="18" charset="0"/>
                                    <a:ea typeface="黑体" panose="02010609060101010101" pitchFamily="49" charset="-122"/>
                                  </a:rPr>
                                  <m:t> </m:t>
                                </m:r>
                              </m:e>
                            </m:mr>
                            <m:mr>
                              <m:e>
                                <m:r>
                                  <a:rPr lang="en-US" altLang="zh-CN" i="1">
                                    <a:latin typeface="Cambria Math" panose="02040503050406030204" pitchFamily="18" charset="0"/>
                                    <a:ea typeface="黑体" panose="02010609060101010101" pitchFamily="49" charset="-122"/>
                                  </a:rPr>
                                  <m:t>,</m:t>
                                </m:r>
                                <m:r>
                                  <a:rPr lang="zh-CN" altLang="en-US" i="1">
                                    <a:latin typeface="Cambria Math" panose="02040503050406030204" pitchFamily="18" charset="0"/>
                                    <a:ea typeface="黑体" panose="02010609060101010101" pitchFamily="49" charset="-122"/>
                                  </a:rPr>
                                  <m:t>如果</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𝑆</m:t>
                                    </m:r>
                                  </m:e>
                                  <m:sub>
                                    <m:r>
                                      <a:rPr lang="en-US" altLang="zh-CN" i="1">
                                        <a:latin typeface="Cambria Math" panose="02040503050406030204" pitchFamily="18" charset="0"/>
                                        <a:ea typeface="黑体" panose="02010609060101010101" pitchFamily="49" charset="-122"/>
                                      </a:rPr>
                                      <m:t>𝑡</m:t>
                                    </m:r>
                                    <m:r>
                                      <a:rPr lang="en-US" altLang="zh-CN" i="1">
                                        <a:latin typeface="Cambria Math" panose="02040503050406030204" pitchFamily="18" charset="0"/>
                                        <a:ea typeface="黑体" panose="02010609060101010101" pitchFamily="49" charset="-122"/>
                                      </a:rPr>
                                      <m:t>+1</m:t>
                                    </m:r>
                                  </m:sub>
                                </m:sSub>
                                <m:r>
                                  <a:rPr lang="en-US" altLang="zh-CN" i="1">
                                    <a:latin typeface="Cambria Math" panose="02040503050406030204" pitchFamily="18" charset="0"/>
                                    <a:ea typeface="黑体" panose="02010609060101010101" pitchFamily="49" charset="-122"/>
                                  </a:rPr>
                                  <m:t>=</m:t>
                                </m:r>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𝑑</m:t>
                                    </m:r>
                                  </m:sub>
                                </m:sSub>
                                <m:r>
                                  <a:rPr lang="en-US" altLang="zh-CN" b="0" i="1" smtClean="0">
                                    <a:latin typeface="Cambria Math" panose="02040503050406030204" pitchFamily="18" charset="0"/>
                                    <a:ea typeface="黑体" panose="02010609060101010101" pitchFamily="49" charset="-122"/>
                                  </a:rPr>
                                  <m:t> </m:t>
                                </m:r>
                              </m:e>
                            </m:mr>
                            <m:mr>
                              <m:e>
                                <m:r>
                                  <a:rPr lang="en-US" altLang="zh-CN" i="1">
                                    <a:latin typeface="Cambria Math" panose="02040503050406030204" pitchFamily="18" charset="0"/>
                                    <a:ea typeface="黑体" panose="02010609060101010101" pitchFamily="49" charset="-122"/>
                                  </a:rPr>
                                  <m:t>,</m:t>
                                </m:r>
                                <m:r>
                                  <a:rPr lang="zh-CN" altLang="en-US" i="1">
                                    <a:latin typeface="Cambria Math" panose="02040503050406030204" pitchFamily="18" charset="0"/>
                                    <a:ea typeface="黑体" panose="02010609060101010101" pitchFamily="49" charset="-122"/>
                                  </a:rPr>
                                  <m:t>其他情况</m:t>
                                </m:r>
                                <m:r>
                                  <a:rPr lang="en-US" altLang="zh-CN" i="1">
                                    <a:latin typeface="Cambria Math" panose="02040503050406030204" pitchFamily="18" charset="0"/>
                                    <a:ea typeface="黑体" panose="02010609060101010101" pitchFamily="49" charset="-122"/>
                                  </a:rPr>
                                  <m:t>           </m:t>
                                </m:r>
                              </m:e>
                            </m:mr>
                          </m:m>
                        </m:e>
                      </m:d>
                    </m:oMath>
                  </m:oMathPara>
                </a14:m>
                <a:endParaRPr lang="en-US"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9897F79C-C1AC-4536-BF74-DC0B5612679E}"/>
                  </a:ext>
                </a:extLst>
              </p:cNvPr>
              <p:cNvSpPr>
                <a:spLocks noRot="1" noChangeAspect="1" noMove="1" noResize="1" noEditPoints="1" noAdjustHandles="1" noChangeArrowheads="1" noChangeShapeType="1" noTextEdit="1"/>
              </p:cNvSpPr>
              <p:nvPr/>
            </p:nvSpPr>
            <p:spPr>
              <a:xfrm>
                <a:off x="4994178" y="1522773"/>
                <a:ext cx="3927998" cy="163083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472B67C3-ECC7-49F0-B162-C99833E5C6F2}"/>
                  </a:ext>
                </a:extLst>
              </p:cNvPr>
              <p:cNvSpPr/>
              <p:nvPr/>
            </p:nvSpPr>
            <p:spPr>
              <a:xfrm>
                <a:off x="2613507" y="1897459"/>
                <a:ext cx="2820495" cy="881460"/>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起始状态：</a:t>
                </a:r>
                <a14:m>
                  <m:oMath xmlns:m="http://schemas.openxmlformats.org/officeDocument/2006/math">
                    <m:sSub>
                      <m:sSubPr>
                        <m:ctrlPr>
                          <a:rPr lang="en-US" altLang="zh-CN" b="1" i="1" smtClean="0">
                            <a:solidFill>
                              <a:schemeClr val="tx1"/>
                            </a:solidFill>
                            <a:latin typeface="Cambria Math" panose="02040503050406030204" pitchFamily="18" charset="0"/>
                            <a:ea typeface="黑体" panose="02010609060101010101" pitchFamily="49" charset="-122"/>
                          </a:rPr>
                        </m:ctrlPr>
                      </m:sSubPr>
                      <m:e>
                        <m:r>
                          <a:rPr lang="en-US" altLang="zh-CN" b="1" i="1" smtClean="0">
                            <a:solidFill>
                              <a:schemeClr val="tx1"/>
                            </a:solidFill>
                            <a:latin typeface="Cambria Math" panose="02040503050406030204" pitchFamily="18" charset="0"/>
                            <a:ea typeface="黑体" panose="02010609060101010101" pitchFamily="49" charset="-122"/>
                          </a:rPr>
                          <m:t>𝑺</m:t>
                        </m:r>
                      </m:e>
                      <m:sub>
                        <m:r>
                          <a:rPr lang="en-US" altLang="zh-CN" b="1" i="1" smtClean="0">
                            <a:solidFill>
                              <a:schemeClr val="tx1"/>
                            </a:solidFill>
                            <a:latin typeface="Cambria Math" panose="02040503050406030204" pitchFamily="18" charset="0"/>
                            <a:ea typeface="黑体" panose="02010609060101010101" pitchFamily="49" charset="-122"/>
                          </a:rPr>
                          <m:t>𝟎</m:t>
                        </m:r>
                      </m:sub>
                    </m:sSub>
                    <m:r>
                      <a:rPr lang="en-US" altLang="zh-CN" b="1" i="1" smtClean="0">
                        <a:solidFill>
                          <a:schemeClr val="tx1"/>
                        </a:solidFill>
                        <a:latin typeface="Cambria Math" panose="02040503050406030204" pitchFamily="18" charset="0"/>
                        <a:ea typeface="黑体" panose="02010609060101010101" pitchFamily="49" charset="-122"/>
                      </a:rPr>
                      <m:t>=</m:t>
                    </m:r>
                    <m:sSub>
                      <m:sSubPr>
                        <m:ctrlPr>
                          <a:rPr lang="en-US" altLang="zh-CN" b="1" i="1" smtClean="0">
                            <a:solidFill>
                              <a:schemeClr val="tx1"/>
                            </a:solidFill>
                            <a:latin typeface="Cambria Math" panose="02040503050406030204" pitchFamily="18" charset="0"/>
                            <a:ea typeface="黑体" panose="02010609060101010101" pitchFamily="49" charset="-122"/>
                          </a:rPr>
                        </m:ctrlPr>
                      </m:sSubPr>
                      <m:e>
                        <m:r>
                          <a:rPr lang="en-US" altLang="zh-CN" b="1" i="1" smtClean="0">
                            <a:solidFill>
                              <a:schemeClr val="tx1"/>
                            </a:solidFill>
                            <a:latin typeface="Cambria Math" panose="02040503050406030204" pitchFamily="18" charset="0"/>
                            <a:ea typeface="黑体" panose="02010609060101010101" pitchFamily="49" charset="-122"/>
                          </a:rPr>
                          <m:t>𝒔</m:t>
                        </m:r>
                      </m:e>
                      <m:sub>
                        <m:r>
                          <a:rPr lang="en-US" altLang="zh-CN" b="1" i="1" smtClean="0">
                            <a:solidFill>
                              <a:schemeClr val="tx1"/>
                            </a:solidFill>
                            <a:latin typeface="Cambria Math" panose="02040503050406030204" pitchFamily="18" charset="0"/>
                            <a:ea typeface="黑体" panose="02010609060101010101" pitchFamily="49" charset="-122"/>
                          </a:rPr>
                          <m:t>𝟏</m:t>
                        </m:r>
                      </m:sub>
                    </m:sSub>
                  </m:oMath>
                </a14:m>
                <a:r>
                  <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p>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终止状态</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en-US" altLang="zh-CN" b="1" i="1" smtClean="0">
                            <a:solidFill>
                              <a:schemeClr val="tx1"/>
                            </a:solidFill>
                            <a:latin typeface="Cambria Math" panose="02040503050406030204" pitchFamily="18" charset="0"/>
                            <a:ea typeface="黑体" panose="02010609060101010101" pitchFamily="49" charset="-122"/>
                          </a:rPr>
                        </m:ctrlPr>
                      </m:sSubPr>
                      <m:e>
                        <m:r>
                          <a:rPr lang="en-US" altLang="zh-CN" b="1" i="1" smtClean="0">
                            <a:solidFill>
                              <a:schemeClr val="tx1"/>
                            </a:solidFill>
                            <a:latin typeface="Cambria Math" panose="02040503050406030204" pitchFamily="18" charset="0"/>
                            <a:ea typeface="黑体" panose="02010609060101010101" pitchFamily="49" charset="-122"/>
                          </a:rPr>
                          <m:t>𝑺</m:t>
                        </m:r>
                      </m:e>
                      <m:sub>
                        <m:r>
                          <a:rPr lang="en-US" altLang="zh-CN" b="1" i="1" smtClean="0">
                            <a:solidFill>
                              <a:schemeClr val="tx1"/>
                            </a:solidFill>
                            <a:latin typeface="Cambria Math" panose="02040503050406030204" pitchFamily="18" charset="0"/>
                            <a:ea typeface="黑体" panose="02010609060101010101" pitchFamily="49" charset="-122"/>
                          </a:rPr>
                          <m:t>𝑻</m:t>
                        </m:r>
                      </m:sub>
                    </m:sSub>
                    <m:r>
                      <a:rPr lang="en-US" altLang="zh-CN" b="1" i="1" smtClean="0">
                        <a:solidFill>
                          <a:schemeClr val="tx1"/>
                        </a:solidFill>
                        <a:latin typeface="Cambria Math" panose="02040503050406030204" pitchFamily="18" charset="0"/>
                        <a:ea typeface="黑体" panose="02010609060101010101" pitchFamily="49" charset="-122"/>
                      </a:rPr>
                      <m:t>∈{</m:t>
                    </m:r>
                    <m:sSub>
                      <m:sSubPr>
                        <m:ctrlPr>
                          <a:rPr lang="en-US" altLang="zh-CN" b="1" i="1" smtClean="0">
                            <a:solidFill>
                              <a:schemeClr val="tx1"/>
                            </a:solidFill>
                            <a:latin typeface="Cambria Math" panose="02040503050406030204" pitchFamily="18" charset="0"/>
                            <a:ea typeface="黑体" panose="02010609060101010101" pitchFamily="49" charset="-122"/>
                          </a:rPr>
                        </m:ctrlPr>
                      </m:sSubPr>
                      <m:e>
                        <m:r>
                          <a:rPr lang="en-US" altLang="zh-CN" b="1" i="1" smtClean="0">
                            <a:solidFill>
                              <a:schemeClr val="tx1"/>
                            </a:solidFill>
                            <a:latin typeface="Cambria Math" panose="02040503050406030204" pitchFamily="18" charset="0"/>
                            <a:ea typeface="黑体" panose="02010609060101010101" pitchFamily="49" charset="-122"/>
                          </a:rPr>
                          <m:t>𝒔</m:t>
                        </m:r>
                      </m:e>
                      <m:sub>
                        <m:r>
                          <a:rPr lang="en-US" altLang="zh-CN" b="1" i="1" smtClean="0">
                            <a:solidFill>
                              <a:schemeClr val="tx1"/>
                            </a:solidFill>
                            <a:latin typeface="Cambria Math" panose="02040503050406030204" pitchFamily="18" charset="0"/>
                            <a:ea typeface="黑体" panose="02010609060101010101" pitchFamily="49" charset="-122"/>
                          </a:rPr>
                          <m:t>𝟗</m:t>
                        </m:r>
                      </m:sub>
                    </m:sSub>
                    <m:r>
                      <a:rPr lang="en-US" altLang="zh-CN" b="1" i="1" smtClean="0">
                        <a:solidFill>
                          <a:schemeClr val="tx1"/>
                        </a:solidFill>
                        <a:latin typeface="Cambria Math" panose="02040503050406030204" pitchFamily="18" charset="0"/>
                        <a:ea typeface="黑体" panose="02010609060101010101" pitchFamily="49" charset="-122"/>
                      </a:rPr>
                      <m:t>,</m:t>
                    </m:r>
                    <m:sSub>
                      <m:sSubPr>
                        <m:ctrlPr>
                          <a:rPr lang="en-US" altLang="zh-CN" b="1" i="1" smtClean="0">
                            <a:solidFill>
                              <a:schemeClr val="tx1"/>
                            </a:solidFill>
                            <a:latin typeface="Cambria Math" panose="02040503050406030204" pitchFamily="18" charset="0"/>
                            <a:ea typeface="黑体" panose="02010609060101010101" pitchFamily="49" charset="-122"/>
                          </a:rPr>
                        </m:ctrlPr>
                      </m:sSubPr>
                      <m:e>
                        <m:r>
                          <a:rPr lang="en-US" altLang="zh-CN" b="1" i="1" smtClean="0">
                            <a:solidFill>
                              <a:schemeClr val="tx1"/>
                            </a:solidFill>
                            <a:latin typeface="Cambria Math" panose="02040503050406030204" pitchFamily="18" charset="0"/>
                            <a:ea typeface="黑体" panose="02010609060101010101" pitchFamily="49" charset="-122"/>
                          </a:rPr>
                          <m:t>𝒔</m:t>
                        </m:r>
                      </m:e>
                      <m:sub>
                        <m:r>
                          <a:rPr lang="en-US" altLang="zh-CN" b="1" i="1" smtClean="0">
                            <a:solidFill>
                              <a:schemeClr val="tx1"/>
                            </a:solidFill>
                            <a:latin typeface="Cambria Math" panose="02040503050406030204" pitchFamily="18" charset="0"/>
                            <a:ea typeface="黑体" panose="02010609060101010101" pitchFamily="49" charset="-122"/>
                          </a:rPr>
                          <m:t>𝒅</m:t>
                        </m:r>
                      </m:sub>
                    </m:sSub>
                    <m:r>
                      <a:rPr lang="en-US" altLang="zh-CN" b="1" i="1" smtClean="0">
                        <a:solidFill>
                          <a:schemeClr val="tx1"/>
                        </a:solidFill>
                        <a:latin typeface="Cambria Math" panose="02040503050406030204" pitchFamily="18" charset="0"/>
                        <a:ea typeface="黑体" panose="02010609060101010101" pitchFamily="49" charset="-122"/>
                      </a:rPr>
                      <m:t>}</m:t>
                    </m:r>
                  </m:oMath>
                </a14:m>
                <a:r>
                  <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p>
            </p:txBody>
          </p:sp>
        </mc:Choice>
        <mc:Fallback xmlns="">
          <p:sp>
            <p:nvSpPr>
              <p:cNvPr id="35" name="矩形 34">
                <a:extLst>
                  <a:ext uri="{FF2B5EF4-FFF2-40B4-BE49-F238E27FC236}">
                    <a16:creationId xmlns:a16="http://schemas.microsoft.com/office/drawing/2014/main" id="{472B67C3-ECC7-49F0-B162-C99833E5C6F2}"/>
                  </a:ext>
                </a:extLst>
              </p:cNvPr>
              <p:cNvSpPr>
                <a:spLocks noRot="1" noChangeAspect="1" noMove="1" noResize="1" noEditPoints="1" noAdjustHandles="1" noChangeArrowheads="1" noChangeShapeType="1" noTextEdit="1"/>
              </p:cNvSpPr>
              <p:nvPr/>
            </p:nvSpPr>
            <p:spPr>
              <a:xfrm>
                <a:off x="2613507" y="1897459"/>
                <a:ext cx="2820495" cy="881460"/>
              </a:xfrm>
              <a:prstGeom prst="rect">
                <a:avLst/>
              </a:prstGeom>
              <a:blipFill>
                <a:blip r:embed="rId4"/>
                <a:stretch>
                  <a:fillRect l="-1948" b="-10345"/>
                </a:stretch>
              </a:blipFill>
            </p:spPr>
            <p:txBody>
              <a:bodyPr/>
              <a:lstStyle/>
              <a:p>
                <a:r>
                  <a:rPr lang="zh-CN" altLang="en-US">
                    <a:noFill/>
                  </a:rPr>
                  <a:t> </a:t>
                </a:r>
              </a:p>
            </p:txBody>
          </p:sp>
        </mc:Fallback>
      </mc:AlternateContent>
      <p:grpSp>
        <p:nvGrpSpPr>
          <p:cNvPr id="36" name="组合 35">
            <a:extLst>
              <a:ext uri="{FF2B5EF4-FFF2-40B4-BE49-F238E27FC236}">
                <a16:creationId xmlns:a16="http://schemas.microsoft.com/office/drawing/2014/main" id="{827BAA78-6976-4917-A366-15B7182193A2}"/>
              </a:ext>
            </a:extLst>
          </p:cNvPr>
          <p:cNvGrpSpPr/>
          <p:nvPr/>
        </p:nvGrpSpPr>
        <p:grpSpPr>
          <a:xfrm>
            <a:off x="6006473" y="4032974"/>
            <a:ext cx="1478757" cy="1971668"/>
            <a:chOff x="8158160" y="4067172"/>
            <a:chExt cx="1971676" cy="1971668"/>
          </a:xfrm>
        </p:grpSpPr>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EC6B270F-32C0-47CD-969E-D2CF705FC07F}"/>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7</m:t>
                            </m:r>
                          </m:sub>
                        </m:sSub>
                      </m:oMath>
                    </m:oMathPara>
                  </a14:m>
                  <a:endParaRPr lang="zh-CN" altLang="en-US" dirty="0">
                    <a:ea typeface="黑体" pitchFamily="49" charset="-122"/>
                  </a:endParaRPr>
                </a:p>
              </p:txBody>
            </p:sp>
          </mc:Choice>
          <mc:Fallback xmlns="">
            <p:sp>
              <p:nvSpPr>
                <p:cNvPr id="37" name="矩形 36">
                  <a:extLst>
                    <a:ext uri="{FF2B5EF4-FFF2-40B4-BE49-F238E27FC236}">
                      <a16:creationId xmlns:a16="http://schemas.microsoft.com/office/drawing/2014/main" id="{EC6B270F-32C0-47CD-969E-D2CF705FC07F}"/>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0FDDD0C6-38AE-4223-A246-5A101AE2C95E}"/>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8</m:t>
                            </m:r>
                          </m:sub>
                        </m:sSub>
                      </m:oMath>
                    </m:oMathPara>
                  </a14:m>
                  <a:endParaRPr lang="zh-CN" altLang="en-US" dirty="0">
                    <a:ea typeface="黑体" pitchFamily="49" charset="-122"/>
                  </a:endParaRPr>
                </a:p>
              </p:txBody>
            </p:sp>
          </mc:Choice>
          <mc:Fallback xmlns="">
            <p:sp>
              <p:nvSpPr>
                <p:cNvPr id="38" name="矩形 37">
                  <a:extLst>
                    <a:ext uri="{FF2B5EF4-FFF2-40B4-BE49-F238E27FC236}">
                      <a16:creationId xmlns:a16="http://schemas.microsoft.com/office/drawing/2014/main" id="{0FDDD0C6-38AE-4223-A246-5A101AE2C95E}"/>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A651B00F-F07E-44DE-A5FD-C24677C68A4E}"/>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9</m:t>
                            </m:r>
                          </m:sub>
                        </m:sSub>
                      </m:oMath>
                    </m:oMathPara>
                  </a14:m>
                  <a:endParaRPr lang="zh-CN" altLang="en-US" dirty="0">
                    <a:ea typeface="黑体" pitchFamily="49" charset="-122"/>
                  </a:endParaRPr>
                </a:p>
              </p:txBody>
            </p:sp>
          </mc:Choice>
          <mc:Fallback xmlns="">
            <p:sp>
              <p:nvSpPr>
                <p:cNvPr id="39" name="矩形 38">
                  <a:extLst>
                    <a:ext uri="{FF2B5EF4-FFF2-40B4-BE49-F238E27FC236}">
                      <a16:creationId xmlns:a16="http://schemas.microsoft.com/office/drawing/2014/main" id="{A651B00F-F07E-44DE-A5FD-C24677C68A4E}"/>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7A7ADB57-123F-49B8-A631-8C034CE10E08}"/>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oMath>
                    </m:oMathPara>
                  </a14:m>
                  <a:endParaRPr lang="zh-CN" altLang="en-US" dirty="0">
                    <a:ea typeface="黑体" pitchFamily="49" charset="-122"/>
                  </a:endParaRPr>
                </a:p>
              </p:txBody>
            </p:sp>
          </mc:Choice>
          <mc:Fallback xmlns="">
            <p:sp>
              <p:nvSpPr>
                <p:cNvPr id="40" name="矩形 39">
                  <a:extLst>
                    <a:ext uri="{FF2B5EF4-FFF2-40B4-BE49-F238E27FC236}">
                      <a16:creationId xmlns:a16="http://schemas.microsoft.com/office/drawing/2014/main" id="{7A7ADB57-123F-49B8-A631-8C034CE10E08}"/>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6010D4BC-32C7-40DC-8D80-954BBDE75EAB}"/>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5</m:t>
                            </m:r>
                          </m:sub>
                        </m:sSub>
                      </m:oMath>
                    </m:oMathPara>
                  </a14:m>
                  <a:endParaRPr lang="zh-CN" altLang="en-US" dirty="0">
                    <a:ea typeface="黑体" pitchFamily="49" charset="-122"/>
                  </a:endParaRPr>
                </a:p>
              </p:txBody>
            </p:sp>
          </mc:Choice>
          <mc:Fallback xmlns="">
            <p:sp>
              <p:nvSpPr>
                <p:cNvPr id="41" name="矩形 40">
                  <a:extLst>
                    <a:ext uri="{FF2B5EF4-FFF2-40B4-BE49-F238E27FC236}">
                      <a16:creationId xmlns:a16="http://schemas.microsoft.com/office/drawing/2014/main" id="{6010D4BC-32C7-40DC-8D80-954BBDE75EAB}"/>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64954E5E-7387-4FED-A6C2-D07ACE20477C}"/>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6</m:t>
                            </m:r>
                          </m:sub>
                        </m:sSub>
                      </m:oMath>
                    </m:oMathPara>
                  </a14:m>
                  <a:endParaRPr lang="zh-CN" altLang="en-US" dirty="0">
                    <a:ea typeface="黑体" pitchFamily="49" charset="-122"/>
                  </a:endParaRPr>
                </a:p>
              </p:txBody>
            </p:sp>
          </mc:Choice>
          <mc:Fallback xmlns="">
            <p:sp>
              <p:nvSpPr>
                <p:cNvPr id="42" name="矩形 41">
                  <a:extLst>
                    <a:ext uri="{FF2B5EF4-FFF2-40B4-BE49-F238E27FC236}">
                      <a16:creationId xmlns:a16="http://schemas.microsoft.com/office/drawing/2014/main" id="{64954E5E-7387-4FED-A6C2-D07ACE20477C}"/>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58E3CEFD-8CA2-42FB-858E-8F6E3ECBB488}"/>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1</m:t>
                            </m:r>
                          </m:sub>
                        </m:sSub>
                      </m:oMath>
                    </m:oMathPara>
                  </a14:m>
                  <a:endParaRPr lang="zh-CN" altLang="en-US" dirty="0">
                    <a:ea typeface="黑体" pitchFamily="49" charset="-122"/>
                  </a:endParaRPr>
                </a:p>
              </p:txBody>
            </p:sp>
          </mc:Choice>
          <mc:Fallback xmlns="">
            <p:sp>
              <p:nvSpPr>
                <p:cNvPr id="18" name="矩形 17">
                  <a:extLst>
                    <a:ext uri="{FF2B5EF4-FFF2-40B4-BE49-F238E27FC236}">
                      <a16:creationId xmlns:a16="http://schemas.microsoft.com/office/drawing/2014/main" id="{77D9069E-2B65-46C7-8EC7-1037B575EA8A}"/>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70C66533-B75B-4520-AA09-D11261F09C0D}"/>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oMath>
                    </m:oMathPara>
                  </a14:m>
                  <a:endParaRPr lang="zh-CN" altLang="en-US" dirty="0">
                    <a:ea typeface="黑体" pitchFamily="49" charset="-122"/>
                  </a:endParaRPr>
                </a:p>
              </p:txBody>
            </p:sp>
          </mc:Choice>
          <mc:Fallback xmlns="">
            <p:sp>
              <p:nvSpPr>
                <p:cNvPr id="19" name="矩形 18">
                  <a:extLst>
                    <a:ext uri="{FF2B5EF4-FFF2-40B4-BE49-F238E27FC236}">
                      <a16:creationId xmlns:a16="http://schemas.microsoft.com/office/drawing/2014/main" id="{89A57CBB-A279-4DDB-A314-783BACAF19C0}"/>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9B9292F2-FD95-4A87-BADF-2C2018E48A4B}"/>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3</m:t>
                            </m:r>
                          </m:sub>
                        </m:sSub>
                      </m:oMath>
                    </m:oMathPara>
                  </a14:m>
                  <a:endParaRPr lang="zh-CN" altLang="en-US" dirty="0">
                    <a:ea typeface="黑体" pitchFamily="49" charset="-122"/>
                  </a:endParaRPr>
                </a:p>
              </p:txBody>
            </p:sp>
          </mc:Choice>
          <mc:Fallback xmlns="">
            <p:sp>
              <p:nvSpPr>
                <p:cNvPr id="21" name="矩形 20">
                  <a:extLst>
                    <a:ext uri="{FF2B5EF4-FFF2-40B4-BE49-F238E27FC236}">
                      <a16:creationId xmlns:a16="http://schemas.microsoft.com/office/drawing/2014/main" id="{3A991A88-D1DF-4E6E-828E-B7123EAE1D2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16"/>
                  <a:stretch>
                    <a:fillRect/>
                  </a:stretch>
                </a:blipFill>
              </p:spPr>
              <p:txBody>
                <a:bodyPr/>
                <a:lstStyle/>
                <a:p>
                  <a:r>
                    <a:rPr lang="zh-CN" altLang="en-US">
                      <a:noFill/>
                    </a:rPr>
                    <a:t> </a:t>
                  </a:r>
                </a:p>
              </p:txBody>
            </p:sp>
          </mc:Fallback>
        </mc:AlternateContent>
      </p:grpSp>
      <p:cxnSp>
        <p:nvCxnSpPr>
          <p:cNvPr id="46" name="直接箭头连接符 45">
            <a:extLst>
              <a:ext uri="{FF2B5EF4-FFF2-40B4-BE49-F238E27FC236}">
                <a16:creationId xmlns:a16="http://schemas.microsoft.com/office/drawing/2014/main" id="{EAED2670-C04F-464E-94CC-974B4DC06150}"/>
              </a:ext>
            </a:extLst>
          </p:cNvPr>
          <p:cNvCxnSpPr>
            <a:cxnSpLocks/>
          </p:cNvCxnSpPr>
          <p:nvPr/>
        </p:nvCxnSpPr>
        <p:spPr>
          <a:xfrm flipV="1">
            <a:off x="6270466" y="4388536"/>
            <a:ext cx="985778" cy="1260549"/>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6466E4B0-E580-42D4-A074-B7C2917BC172}"/>
              </a:ext>
            </a:extLst>
          </p:cNvPr>
          <p:cNvSpPr txBox="1"/>
          <p:nvPr/>
        </p:nvSpPr>
        <p:spPr>
          <a:xfrm>
            <a:off x="7627199" y="4368552"/>
            <a:ext cx="1196630" cy="1631216"/>
          </a:xfrm>
          <a:prstGeom prst="rect">
            <a:avLst/>
          </a:prstGeom>
          <a:noFill/>
        </p:spPr>
        <p:txBody>
          <a:bodyPr wrap="square" rtlCol="0">
            <a:spAutoFit/>
          </a:bodyPr>
          <a:lstStyle/>
          <a:p>
            <a:pPr algn="ctr"/>
            <a:r>
              <a:rPr lang="zh-CN" altLang="en-US"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如何从起始状态到终止状态</a:t>
            </a:r>
            <a:endParaRPr lang="en-US" altLang="zh-CN"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pPr algn="ctr"/>
            <a:r>
              <a:rPr lang="zh-CN" altLang="en-US"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p>
        </p:txBody>
      </p:sp>
      <p:sp>
        <p:nvSpPr>
          <p:cNvPr id="32" name="标题 2">
            <a:extLst>
              <a:ext uri="{FF2B5EF4-FFF2-40B4-BE49-F238E27FC236}">
                <a16:creationId xmlns:a16="http://schemas.microsoft.com/office/drawing/2014/main" id="{A7663114-BA1E-4D33-B77E-13B4B0533AAA}"/>
              </a:ext>
            </a:extLst>
          </p:cNvPr>
          <p:cNvSpPr>
            <a:spLocks noGrp="1"/>
          </p:cNvSpPr>
          <p:nvPr>
            <p:ph type="title"/>
          </p:nvPr>
        </p:nvSpPr>
        <p:spPr>
          <a:xfrm>
            <a:off x="607112" y="152765"/>
            <a:ext cx="7507706" cy="657727"/>
          </a:xfrm>
        </p:spPr>
        <p:txBody>
          <a:bodyPr/>
          <a:lstStyle/>
          <a:p>
            <a:r>
              <a:rPr lang="zh-CN" altLang="en-US" sz="2400" kern="0" dirty="0">
                <a:solidFill>
                  <a:srgbClr val="0070C0"/>
                </a:solidFill>
                <a:latin typeface="Times New Roman" pitchFamily="18" charset="0"/>
                <a:cs typeface="Times New Roman" pitchFamily="18" charset="0"/>
              </a:rPr>
              <a:t>马尔可夫决策过程（</a:t>
            </a:r>
            <a:r>
              <a:rPr lang="en-US" altLang="zh-CN" sz="2400" kern="0" dirty="0">
                <a:solidFill>
                  <a:srgbClr val="0070C0"/>
                </a:solidFill>
                <a:latin typeface="Times New Roman" pitchFamily="18" charset="0"/>
                <a:cs typeface="Times New Roman" pitchFamily="18" charset="0"/>
              </a:rPr>
              <a:t>Markov Decision Process</a:t>
            </a:r>
            <a:r>
              <a:rPr lang="zh-CN" altLang="en-US" sz="2400" kern="0" dirty="0">
                <a:solidFill>
                  <a:srgbClr val="0070C0"/>
                </a:solidFill>
                <a:latin typeface="Times New Roman" pitchFamily="18" charset="0"/>
                <a:cs typeface="Times New Roman" pitchFamily="18" charset="0"/>
              </a:rPr>
              <a:t>）</a:t>
            </a:r>
          </a:p>
        </p:txBody>
      </p:sp>
      <p:pic>
        <p:nvPicPr>
          <p:cNvPr id="3" name="图片 2">
            <a:extLst>
              <a:ext uri="{FF2B5EF4-FFF2-40B4-BE49-F238E27FC236}">
                <a16:creationId xmlns:a16="http://schemas.microsoft.com/office/drawing/2014/main" id="{36C7118C-6151-43E6-A72F-97D87CB3C8E4}"/>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607112" y="3973132"/>
            <a:ext cx="4922975" cy="2231242"/>
          </a:xfrm>
          <a:prstGeom prst="rect">
            <a:avLst/>
          </a:prstGeom>
        </p:spPr>
      </p:pic>
      <p:sp>
        <p:nvSpPr>
          <p:cNvPr id="31" name="文本框 30">
            <a:extLst>
              <a:ext uri="{FF2B5EF4-FFF2-40B4-BE49-F238E27FC236}">
                <a16:creationId xmlns:a16="http://schemas.microsoft.com/office/drawing/2014/main" id="{279EE90F-7717-4ADE-9A45-9FD8C41DA877}"/>
              </a:ext>
            </a:extLst>
          </p:cNvPr>
          <p:cNvSpPr txBox="1"/>
          <p:nvPr/>
        </p:nvSpPr>
        <p:spPr>
          <a:xfrm>
            <a:off x="587448" y="3603659"/>
            <a:ext cx="4335454"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7.4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机器人寻路问题的状态转移函数</a:t>
            </a:r>
          </a:p>
        </p:txBody>
      </p:sp>
    </p:spTree>
    <p:extLst>
      <p:ext uri="{BB962C8B-B14F-4D97-AF65-F5344CB8AC3E}">
        <p14:creationId xmlns:p14="http://schemas.microsoft.com/office/powerpoint/2010/main" val="1704515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381256A6-962A-48F7-9C93-03CDFCAB9BDB}"/>
                  </a:ext>
                </a:extLst>
              </p:cNvPr>
              <p:cNvSpPr/>
              <p:nvPr/>
            </p:nvSpPr>
            <p:spPr>
              <a:xfrm>
                <a:off x="667957" y="1354466"/>
                <a:ext cx="7675129" cy="1135183"/>
              </a:xfrm>
              <a:prstGeom prst="rect">
                <a:avLst/>
              </a:prstGeom>
            </p:spPr>
            <p:txBody>
              <a:bodyPr wrap="square">
                <a:spAutoFit/>
              </a:bodyPr>
              <a:lstStyle/>
              <a:p>
                <a:pPr algn="ctr">
                  <a:lnSpc>
                    <a:spcPct val="150000"/>
                  </a:lnSpc>
                </a:pPr>
                <a:r>
                  <a:rPr lang="zh-CN" altLang="en-US" sz="20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马尔可夫决策过程</a:t>
                </a:r>
                <a14:m>
                  <m:oMath xmlns:m="http://schemas.openxmlformats.org/officeDocument/2006/math">
                    <m:r>
                      <a:rPr lang="en-US" altLang="zh-CN" sz="2000" b="1" i="1">
                        <a:latin typeface="Cambria Math" panose="02040503050406030204" pitchFamily="18" charset="0"/>
                        <a:ea typeface="黑体" panose="02010609060101010101" pitchFamily="49" charset="-122"/>
                      </a:rPr>
                      <m:t>𝑴𝑫𝑷</m:t>
                    </m:r>
                    <m:r>
                      <a:rPr lang="en-US" altLang="zh-CN" sz="2000" b="1" i="1">
                        <a:latin typeface="Cambria Math" panose="02040503050406030204" pitchFamily="18" charset="0"/>
                        <a:ea typeface="黑体" panose="02010609060101010101" pitchFamily="49" charset="-122"/>
                      </a:rPr>
                      <m:t>=</m:t>
                    </m:r>
                    <m:d>
                      <m:dPr>
                        <m:begChr m:val="{"/>
                        <m:endChr m:val="}"/>
                        <m:ctrlPr>
                          <a:rPr lang="en-US" altLang="zh-CN" sz="2000" b="1" i="1" smtClean="0">
                            <a:solidFill>
                              <a:schemeClr val="tx1"/>
                            </a:solidFill>
                            <a:latin typeface="Cambria Math" panose="02040503050406030204" pitchFamily="18" charset="0"/>
                            <a:ea typeface="黑体" panose="02010609060101010101" pitchFamily="49" charset="-122"/>
                          </a:rPr>
                        </m:ctrlPr>
                      </m:dPr>
                      <m:e>
                        <m:r>
                          <a:rPr lang="en-US" altLang="zh-CN" sz="2000" b="1" i="1" smtClean="0">
                            <a:solidFill>
                              <a:schemeClr val="tx1"/>
                            </a:solidFill>
                            <a:latin typeface="Cambria Math" panose="02040503050406030204" pitchFamily="18" charset="0"/>
                            <a:ea typeface="黑体" panose="02010609060101010101" pitchFamily="49" charset="-122"/>
                          </a:rPr>
                          <m:t>𝑺</m:t>
                        </m:r>
                        <m:r>
                          <a:rPr lang="en-US" altLang="zh-CN" sz="2000" b="1" i="1" smtClean="0">
                            <a:solidFill>
                              <a:schemeClr val="tx1"/>
                            </a:solidFill>
                            <a:latin typeface="Cambria Math" panose="02040503050406030204" pitchFamily="18" charset="0"/>
                            <a:ea typeface="黑体" panose="02010609060101010101" pitchFamily="49" charset="-122"/>
                          </a:rPr>
                          <m:t>,</m:t>
                        </m:r>
                        <m:r>
                          <a:rPr lang="en-US" altLang="zh-CN" sz="2000" b="1" i="1" smtClean="0">
                            <a:solidFill>
                              <a:schemeClr val="tx1"/>
                            </a:solidFill>
                            <a:latin typeface="Cambria Math" panose="02040503050406030204" pitchFamily="18" charset="0"/>
                            <a:ea typeface="黑体" panose="02010609060101010101" pitchFamily="49" charset="-122"/>
                          </a:rPr>
                          <m:t>𝑨</m:t>
                        </m:r>
                        <m:r>
                          <a:rPr lang="en-US" altLang="zh-CN" sz="2000" b="1" i="1" smtClean="0">
                            <a:solidFill>
                              <a:schemeClr val="tx1"/>
                            </a:solidFill>
                            <a:latin typeface="Cambria Math" panose="02040503050406030204" pitchFamily="18" charset="0"/>
                            <a:ea typeface="黑体" panose="02010609060101010101" pitchFamily="49" charset="-122"/>
                          </a:rPr>
                          <m:t>,</m:t>
                        </m:r>
                        <m:r>
                          <a:rPr lang="en-US" altLang="zh-CN" sz="2000" b="1" i="1" smtClean="0">
                            <a:solidFill>
                              <a:schemeClr val="tx1"/>
                            </a:solidFill>
                            <a:latin typeface="Cambria Math" panose="02040503050406030204" pitchFamily="18" charset="0"/>
                            <a:ea typeface="黑体" panose="02010609060101010101" pitchFamily="49" charset="-122"/>
                          </a:rPr>
                          <m:t>𝑷𝒓</m:t>
                        </m:r>
                        <m:r>
                          <a:rPr lang="en-US" altLang="zh-CN" sz="2000" b="1" i="1">
                            <a:solidFill>
                              <a:schemeClr val="tx1"/>
                            </a:solidFill>
                            <a:latin typeface="Cambria Math" panose="02040503050406030204" pitchFamily="18" charset="0"/>
                            <a:ea typeface="黑体" panose="02010609060101010101" pitchFamily="49" charset="-122"/>
                          </a:rPr>
                          <m:t>,</m:t>
                        </m:r>
                        <m:r>
                          <a:rPr lang="en-US" altLang="zh-CN" sz="2000" b="1" i="1" smtClean="0">
                            <a:solidFill>
                              <a:schemeClr val="tx1"/>
                            </a:solidFill>
                            <a:latin typeface="Cambria Math" panose="02040503050406030204" pitchFamily="18" charset="0"/>
                            <a:ea typeface="黑体" panose="02010609060101010101" pitchFamily="49" charset="-122"/>
                          </a:rPr>
                          <m:t>𝑹</m:t>
                        </m:r>
                        <m:r>
                          <a:rPr lang="en-US" altLang="zh-CN" sz="2000" b="1" i="1" smtClean="0">
                            <a:solidFill>
                              <a:schemeClr val="tx1"/>
                            </a:solidFill>
                            <a:latin typeface="Cambria Math" panose="02040503050406030204" pitchFamily="18" charset="0"/>
                            <a:ea typeface="黑体" panose="02010609060101010101" pitchFamily="49" charset="-122"/>
                          </a:rPr>
                          <m:t>,</m:t>
                        </m:r>
                        <m:r>
                          <a:rPr lang="en-US" altLang="zh-CN" sz="2000" b="1" i="1" smtClean="0">
                            <a:solidFill>
                              <a:schemeClr val="tx1"/>
                            </a:solidFill>
                            <a:latin typeface="Cambria Math" panose="02040503050406030204" pitchFamily="18" charset="0"/>
                            <a:ea typeface="黑体" panose="02010609060101010101" pitchFamily="49" charset="-122"/>
                          </a:rPr>
                          <m:t>𝜸</m:t>
                        </m:r>
                      </m:e>
                    </m:d>
                    <m:r>
                      <a:rPr lang="zh-CN" altLang="en-US" sz="2000" b="1" i="1" smtClean="0">
                        <a:latin typeface="Cambria Math" panose="02040503050406030204" pitchFamily="18" charset="0"/>
                        <a:ea typeface="黑体" panose="02010609060101010101" pitchFamily="49" charset="-122"/>
                      </a:rPr>
                      <m:t>对</m:t>
                    </m:r>
                  </m:oMath>
                </a14:m>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环境进行了描述，那么</a:t>
                </a:r>
                <a:r>
                  <a:rPr lang="zh-CN" altLang="en-US" sz="20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智能主体如何与环境交互而完成任务？</a:t>
                </a:r>
                <a:r>
                  <a:rPr lang="zh-CN" altLang="en-US" sz="28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需要进行策略学习</a:t>
                </a:r>
                <a:endParaRPr lang="en-US" altLang="zh-CN" sz="28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7" name="矩形 26">
                <a:extLst>
                  <a:ext uri="{FF2B5EF4-FFF2-40B4-BE49-F238E27FC236}">
                    <a16:creationId xmlns:a16="http://schemas.microsoft.com/office/drawing/2014/main" id="{381256A6-962A-48F7-9C93-03CDFCAB9BDB}"/>
                  </a:ext>
                </a:extLst>
              </p:cNvPr>
              <p:cNvSpPr>
                <a:spLocks noRot="1" noChangeAspect="1" noMove="1" noResize="1" noEditPoints="1" noAdjustHandles="1" noChangeArrowheads="1" noChangeShapeType="1" noTextEdit="1"/>
              </p:cNvSpPr>
              <p:nvPr/>
            </p:nvSpPr>
            <p:spPr>
              <a:xfrm>
                <a:off x="667957" y="1354466"/>
                <a:ext cx="7675129" cy="1135183"/>
              </a:xfrm>
              <a:prstGeom prst="rect">
                <a:avLst/>
              </a:prstGeom>
              <a:blipFill>
                <a:blip r:embed="rId2"/>
                <a:stretch>
                  <a:fillRect b="-145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58F3D96A-3DE9-46B0-9F5E-79CAF4A0CC12}"/>
                  </a:ext>
                </a:extLst>
              </p:cNvPr>
              <p:cNvSpPr/>
              <p:nvPr/>
            </p:nvSpPr>
            <p:spPr>
              <a:xfrm>
                <a:off x="570978" y="2956506"/>
                <a:ext cx="8220482" cy="2954655"/>
              </a:xfrm>
              <a:prstGeom prst="rect">
                <a:avLst/>
              </a:prstGeom>
            </p:spPr>
            <p:txBody>
              <a:bodyPr wrap="square">
                <a:spAutoFit/>
              </a:bodyPr>
              <a:lstStyle/>
              <a:p>
                <a:pPr>
                  <a:lnSpc>
                    <a:spcPct val="150000"/>
                  </a:lnSpc>
                </a:pPr>
                <a:r>
                  <a:rPr lang="zh-CN" altLang="en-US" sz="2000" b="1" dirty="0">
                    <a:solidFill>
                      <a:schemeClr val="tx2"/>
                    </a:solidFill>
                    <a:latin typeface="Times New Roman" panose="02020603050405020304" pitchFamily="18" charset="0"/>
                    <a:ea typeface="黑体" panose="02010609060101010101" pitchFamily="49" charset="-122"/>
                    <a:cs typeface="Times New Roman" panose="02020603050405020304" pitchFamily="18" charset="0"/>
                  </a:rPr>
                  <a:t>策略函数：</a:t>
                </a:r>
              </a:p>
              <a:p>
                <a:pPr marL="342900" indent="-342900">
                  <a:lnSpc>
                    <a:spcPct val="150000"/>
                  </a:lnSpc>
                  <a:buFont typeface="Arial" panose="020B0604020202020204" pitchFamily="34" charset="0"/>
                  <a:buChar char="•"/>
                </a:pP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策略函数</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𝜋</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𝑆</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𝐴</m:t>
                    </m:r>
                    <m:r>
                      <a:rPr lang="en-US" altLang="zh-CN" sz="2000" b="0" i="1" smtClean="0">
                        <a:latin typeface="Cambria Math" panose="02040503050406030204" pitchFamily="18" charset="0"/>
                        <a:ea typeface="黑体" panose="02010609060101010101" pitchFamily="49" charset="-122"/>
                      </a:rPr>
                      <m:t>↦[0, 1]</m:t>
                    </m:r>
                  </m:oMath>
                </a14:m>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r>
                      <a:rPr lang="en-US" altLang="zh-CN" sz="2000" b="0" i="1" smtClean="0">
                        <a:solidFill>
                          <a:schemeClr val="tx1"/>
                        </a:solidFill>
                        <a:latin typeface="Cambria Math" panose="02040503050406030204" pitchFamily="18" charset="0"/>
                        <a:ea typeface="黑体" panose="02010609060101010101" pitchFamily="49" charset="-122"/>
                      </a:rPr>
                      <m:t>𝜋</m:t>
                    </m:r>
                    <m:r>
                      <a:rPr lang="en-US" altLang="zh-CN" sz="2000" b="0" i="1" smtClean="0">
                        <a:solidFill>
                          <a:schemeClr val="tx1"/>
                        </a:solidFill>
                        <a:latin typeface="Cambria Math" panose="02040503050406030204" pitchFamily="18" charset="0"/>
                        <a:ea typeface="黑体" panose="02010609060101010101" pitchFamily="49" charset="-122"/>
                      </a:rPr>
                      <m:t>(</m:t>
                    </m:r>
                    <m:r>
                      <a:rPr lang="en-US" altLang="zh-CN" sz="2000" b="0" i="1" smtClean="0">
                        <a:solidFill>
                          <a:schemeClr val="tx1"/>
                        </a:solidFill>
                        <a:latin typeface="Cambria Math" panose="02040503050406030204" pitchFamily="18" charset="0"/>
                        <a:ea typeface="黑体" panose="02010609060101010101" pitchFamily="49" charset="-122"/>
                      </a:rPr>
                      <m:t>𝑠</m:t>
                    </m:r>
                    <m:r>
                      <a:rPr lang="en-US" altLang="zh-CN" sz="2000" b="0" i="1" smtClean="0">
                        <a:solidFill>
                          <a:schemeClr val="tx1"/>
                        </a:solidFill>
                        <a:latin typeface="Cambria Math" panose="02040503050406030204" pitchFamily="18" charset="0"/>
                        <a:ea typeface="黑体" panose="02010609060101010101" pitchFamily="49" charset="-122"/>
                      </a:rPr>
                      <m:t>,</m:t>
                    </m:r>
                    <m:r>
                      <a:rPr lang="en-US" altLang="zh-CN" sz="2000" b="0" i="1" smtClean="0">
                        <a:solidFill>
                          <a:schemeClr val="tx1"/>
                        </a:solidFill>
                        <a:latin typeface="Cambria Math" panose="02040503050406030204" pitchFamily="18" charset="0"/>
                        <a:ea typeface="黑体" panose="02010609060101010101" pitchFamily="49" charset="-122"/>
                      </a:rPr>
                      <m:t>𝑎</m:t>
                    </m:r>
                    <m:r>
                      <a:rPr lang="en-US" altLang="zh-CN" sz="2000" b="0" i="1" smtClean="0">
                        <a:solidFill>
                          <a:schemeClr val="tx1"/>
                        </a:solidFill>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的</m:t>
                    </m:r>
                  </m:oMath>
                </a14:m>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值表示在状态</a:t>
                </a:r>
                <a14:m>
                  <m:oMath xmlns:m="http://schemas.openxmlformats.org/officeDocument/2006/math">
                    <m:r>
                      <a:rPr lang="en-US" altLang="zh-CN" sz="2000" b="0" i="1" smtClean="0">
                        <a:solidFill>
                          <a:schemeClr val="tx1"/>
                        </a:solidFill>
                        <a:latin typeface="Cambria Math" panose="02040503050406030204" pitchFamily="18" charset="0"/>
                        <a:ea typeface="黑体" panose="02010609060101010101" pitchFamily="49" charset="-122"/>
                      </a:rPr>
                      <m:t>𝑠</m:t>
                    </m:r>
                  </m:oMath>
                </a14:m>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下采取动作</a:t>
                </a:r>
                <a14:m>
                  <m:oMath xmlns:m="http://schemas.openxmlformats.org/officeDocument/2006/math">
                    <m:r>
                      <a:rPr lang="en-US" altLang="zh-CN" sz="2000" i="1">
                        <a:latin typeface="Cambria Math" panose="02040503050406030204" pitchFamily="18" charset="0"/>
                        <a:ea typeface="黑体" panose="02010609060101010101" pitchFamily="49" charset="-122"/>
                      </a:rPr>
                      <m:t>𝑎</m:t>
                    </m:r>
                  </m:oMath>
                </a14:m>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的概率。</a:t>
                </a:r>
                <a:endParaRPr lang="en-US" altLang="zh-CN"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策略函数的输出可以是确定的，即给定</a:t>
                </a:r>
                <a14:m>
                  <m:oMath xmlns:m="http://schemas.openxmlformats.org/officeDocument/2006/math">
                    <m:r>
                      <a:rPr lang="en-US" altLang="zh-CN" sz="2000" b="0" i="1" smtClean="0">
                        <a:solidFill>
                          <a:schemeClr val="tx1"/>
                        </a:solidFill>
                        <a:latin typeface="Cambria Math" panose="02040503050406030204" pitchFamily="18" charset="0"/>
                        <a:ea typeface="黑体" panose="02010609060101010101" pitchFamily="49" charset="-122"/>
                      </a:rPr>
                      <m:t>𝑠</m:t>
                    </m:r>
                  </m:oMath>
                </a14:m>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情况下，只有一个动作</a:t>
                </a:r>
                <a14:m>
                  <m:oMath xmlns:m="http://schemas.openxmlformats.org/officeDocument/2006/math">
                    <m:r>
                      <a:rPr lang="en-US" altLang="zh-CN" sz="2000" b="0" i="1" smtClean="0">
                        <a:solidFill>
                          <a:schemeClr val="tx1"/>
                        </a:solidFill>
                        <a:latin typeface="Cambria Math" panose="02040503050406030204" pitchFamily="18" charset="0"/>
                        <a:ea typeface="黑体" panose="02010609060101010101" pitchFamily="49" charset="-122"/>
                      </a:rPr>
                      <m:t>𝑎</m:t>
                    </m:r>
                  </m:oMath>
                </a14:m>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使得概率</a:t>
                </a:r>
                <a14:m>
                  <m:oMath xmlns:m="http://schemas.openxmlformats.org/officeDocument/2006/math">
                    <m:r>
                      <a:rPr lang="en-US" altLang="zh-CN" sz="2000" i="1">
                        <a:latin typeface="Cambria Math" panose="02040503050406030204" pitchFamily="18" charset="0"/>
                        <a:ea typeface="黑体" panose="02010609060101010101" pitchFamily="49" charset="-122"/>
                      </a:rPr>
                      <m:t>𝜋</m:t>
                    </m:r>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𝑠</m:t>
                    </m:r>
                    <m:r>
                      <a:rPr lang="en-US" altLang="zh-CN" sz="2000" i="1">
                        <a:latin typeface="Cambria Math" panose="02040503050406030204" pitchFamily="18" charset="0"/>
                        <a:ea typeface="黑体" panose="02010609060101010101" pitchFamily="49" charset="-122"/>
                      </a:rPr>
                      <m:t>,</m:t>
                    </m:r>
                    <m:r>
                      <a:rPr lang="en-US" altLang="zh-CN" sz="2000" i="1">
                        <a:latin typeface="Cambria Math" panose="02040503050406030204" pitchFamily="18" charset="0"/>
                        <a:ea typeface="黑体" panose="02010609060101010101" pitchFamily="49" charset="-122"/>
                      </a:rPr>
                      <m:t>𝑎</m:t>
                    </m:r>
                    <m:r>
                      <a:rPr lang="en-US" altLang="zh-CN" sz="2000" i="1">
                        <a:latin typeface="Cambria Math" panose="02040503050406030204" pitchFamily="18" charset="0"/>
                        <a:ea typeface="黑体" panose="02010609060101010101" pitchFamily="49" charset="-122"/>
                      </a:rPr>
                      <m:t>)</m:t>
                    </m:r>
                  </m:oMath>
                </a14:m>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取值为</a:t>
                </a:r>
                <a:r>
                  <a:rPr lang="en-US" altLang="zh-CN"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。对于确定的策略，记为</a:t>
                </a:r>
                <a14:m>
                  <m:oMath xmlns:m="http://schemas.openxmlformats.org/officeDocument/2006/math">
                    <m:r>
                      <a:rPr lang="en-US" altLang="zh-CN" sz="2000" b="0" i="1" smtClean="0">
                        <a:solidFill>
                          <a:schemeClr val="tx1"/>
                        </a:solidFill>
                        <a:latin typeface="Cambria Math" panose="02040503050406030204" pitchFamily="18" charset="0"/>
                        <a:ea typeface="黑体" panose="02010609060101010101" pitchFamily="49" charset="-122"/>
                      </a:rPr>
                      <m:t>𝑎</m:t>
                    </m:r>
                    <m:r>
                      <a:rPr lang="en-US" altLang="zh-CN" sz="2000" b="0" i="1" smtClean="0">
                        <a:solidFill>
                          <a:schemeClr val="tx1"/>
                        </a:solidFill>
                        <a:latin typeface="Cambria Math" panose="02040503050406030204" pitchFamily="18" charset="0"/>
                        <a:ea typeface="黑体" panose="02010609060101010101" pitchFamily="49" charset="-122"/>
                      </a:rPr>
                      <m:t>=</m:t>
                    </m:r>
                    <m:r>
                      <a:rPr lang="en-US" altLang="zh-CN" sz="2000" b="0" i="1" smtClean="0">
                        <a:solidFill>
                          <a:schemeClr val="tx1"/>
                        </a:solidFill>
                        <a:latin typeface="Cambria Math" panose="02040503050406030204" pitchFamily="18" charset="0"/>
                        <a:ea typeface="黑体" panose="02010609060101010101" pitchFamily="49" charset="-122"/>
                      </a:rPr>
                      <m:t>𝜋</m:t>
                    </m:r>
                    <m:r>
                      <a:rPr lang="en-US" altLang="zh-CN" sz="2000" b="0" i="1" smtClean="0">
                        <a:solidFill>
                          <a:schemeClr val="tx1"/>
                        </a:solidFill>
                        <a:latin typeface="Cambria Math" panose="02040503050406030204" pitchFamily="18" charset="0"/>
                        <a:ea typeface="黑体" panose="02010609060101010101" pitchFamily="49" charset="-122"/>
                      </a:rPr>
                      <m:t>(</m:t>
                    </m:r>
                    <m:r>
                      <a:rPr lang="en-US" altLang="zh-CN" sz="2000" b="0" i="1" smtClean="0">
                        <a:solidFill>
                          <a:schemeClr val="tx1"/>
                        </a:solidFill>
                        <a:latin typeface="Cambria Math" panose="02040503050406030204" pitchFamily="18" charset="0"/>
                        <a:ea typeface="黑体" panose="02010609060101010101" pitchFamily="49" charset="-122"/>
                      </a:rPr>
                      <m:t>𝑠</m:t>
                    </m:r>
                    <m:r>
                      <a:rPr lang="en-US" altLang="zh-CN" sz="2000" b="0" i="1" smtClean="0">
                        <a:solidFill>
                          <a:schemeClr val="tx1"/>
                        </a:solidFill>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m:t>
                    </m:r>
                  </m:oMath>
                </a14:m>
                <a:endParaRPr lang="en-US" altLang="zh-CN" sz="20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0" name="矩形 29">
                <a:extLst>
                  <a:ext uri="{FF2B5EF4-FFF2-40B4-BE49-F238E27FC236}">
                    <a16:creationId xmlns:a16="http://schemas.microsoft.com/office/drawing/2014/main" id="{58F3D96A-3DE9-46B0-9F5E-79CAF4A0CC12}"/>
                  </a:ext>
                </a:extLst>
              </p:cNvPr>
              <p:cNvSpPr>
                <a:spLocks noRot="1" noChangeAspect="1" noMove="1" noResize="1" noEditPoints="1" noAdjustHandles="1" noChangeArrowheads="1" noChangeShapeType="1" noTextEdit="1"/>
              </p:cNvSpPr>
              <p:nvPr/>
            </p:nvSpPr>
            <p:spPr>
              <a:xfrm>
                <a:off x="570978" y="2956506"/>
                <a:ext cx="8220482" cy="2954655"/>
              </a:xfrm>
              <a:prstGeom prst="rect">
                <a:avLst/>
              </a:prstGeom>
              <a:blipFill>
                <a:blip r:embed="rId3"/>
                <a:stretch>
                  <a:fillRect l="-816" r="-223"/>
                </a:stretch>
              </a:blipFill>
            </p:spPr>
            <p:txBody>
              <a:bodyPr/>
              <a:lstStyle/>
              <a:p>
                <a:r>
                  <a:rPr lang="zh-CN" altLang="en-US">
                    <a:noFill/>
                  </a:rPr>
                  <a:t> </a:t>
                </a:r>
              </a:p>
            </p:txBody>
          </p:sp>
        </mc:Fallback>
      </mc:AlternateContent>
      <p:sp>
        <p:nvSpPr>
          <p:cNvPr id="8" name="标题 2">
            <a:extLst>
              <a:ext uri="{FF2B5EF4-FFF2-40B4-BE49-F238E27FC236}">
                <a16:creationId xmlns:a16="http://schemas.microsoft.com/office/drawing/2014/main" id="{A7663114-BA1E-4D33-B77E-13B4B0533AAA}"/>
              </a:ext>
            </a:extLst>
          </p:cNvPr>
          <p:cNvSpPr>
            <a:spLocks noGrp="1"/>
          </p:cNvSpPr>
          <p:nvPr>
            <p:ph type="title"/>
          </p:nvPr>
        </p:nvSpPr>
        <p:spPr>
          <a:xfrm>
            <a:off x="751669" y="229883"/>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强化学习中的策略学习</a:t>
            </a:r>
          </a:p>
        </p:txBody>
      </p:sp>
    </p:spTree>
    <p:extLst>
      <p:ext uri="{BB962C8B-B14F-4D97-AF65-F5344CB8AC3E}">
        <p14:creationId xmlns:p14="http://schemas.microsoft.com/office/powerpoint/2010/main" val="25841789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381256A6-962A-48F7-9C93-03CDFCAB9BDB}"/>
                  </a:ext>
                </a:extLst>
              </p:cNvPr>
              <p:cNvSpPr/>
              <p:nvPr/>
            </p:nvSpPr>
            <p:spPr>
              <a:xfrm>
                <a:off x="700198" y="938652"/>
                <a:ext cx="6834448" cy="1338828"/>
              </a:xfrm>
              <a:prstGeom prst="rect">
                <a:avLst/>
              </a:prstGeom>
            </p:spPr>
            <p:txBody>
              <a:bodyPr wrap="square">
                <a:spAutoFit/>
              </a:bodyPr>
              <a:lstStyle/>
              <a:p>
                <a:pPr>
                  <a:lnSpc>
                    <a:spcPct val="150000"/>
                  </a:lnSpc>
                </a:pP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如何进行策略学习：一个好的策略是在当前状态下采取了一个行动后，该</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行动</a:t>
                </a: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能够在未来收到最大化的反馈：</a:t>
                </a:r>
                <a:endParaRPr lang="en-US" altLang="zh-CN" i="1" dirty="0">
                  <a:latin typeface="Cambria Math"/>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𝐺</m:t>
                          </m:r>
                        </m:e>
                        <m:sub>
                          <m:r>
                            <a:rPr lang="en-US" altLang="zh-CN" i="1">
                              <a:latin typeface="Cambria Math" panose="02040503050406030204" pitchFamily="18" charset="0"/>
                              <a:ea typeface="黑体" panose="02010609060101010101" pitchFamily="49" charset="-122"/>
                            </a:rPr>
                            <m:t>𝑡</m:t>
                          </m:r>
                        </m:sub>
                      </m:sSub>
                      <m:r>
                        <a:rPr lang="en-US" altLang="zh-CN" i="1">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𝑅</m:t>
                          </m:r>
                        </m:e>
                        <m:sub>
                          <m:r>
                            <a:rPr lang="en-US" altLang="zh-CN" i="1">
                              <a:latin typeface="Cambria Math" panose="02040503050406030204" pitchFamily="18" charset="0"/>
                              <a:ea typeface="黑体" panose="02010609060101010101" pitchFamily="49" charset="-122"/>
                            </a:rPr>
                            <m:t>𝑡</m:t>
                          </m:r>
                          <m:r>
                            <a:rPr lang="en-US" altLang="zh-CN" i="1">
                              <a:latin typeface="Cambria Math" panose="02040503050406030204" pitchFamily="18" charset="0"/>
                              <a:ea typeface="黑体" panose="02010609060101010101" pitchFamily="49" charset="-122"/>
                            </a:rPr>
                            <m:t>+1</m:t>
                          </m:r>
                        </m:sub>
                      </m:sSub>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𝛾</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𝑅</m:t>
                          </m:r>
                        </m:e>
                        <m:sub>
                          <m:r>
                            <a:rPr lang="en-US" altLang="zh-CN" i="1">
                              <a:latin typeface="Cambria Math" panose="02040503050406030204" pitchFamily="18" charset="0"/>
                              <a:ea typeface="黑体" panose="02010609060101010101" pitchFamily="49" charset="-122"/>
                            </a:rPr>
                            <m:t>𝑡</m:t>
                          </m:r>
                          <m:r>
                            <a:rPr lang="en-US" altLang="zh-CN" i="1">
                              <a:latin typeface="Cambria Math" panose="02040503050406030204" pitchFamily="18" charset="0"/>
                              <a:ea typeface="黑体" panose="02010609060101010101" pitchFamily="49" charset="-122"/>
                            </a:rPr>
                            <m:t>+2</m:t>
                          </m:r>
                        </m:sub>
                      </m:sSub>
                      <m:r>
                        <a:rPr lang="en-US" altLang="zh-CN" i="1">
                          <a:latin typeface="Cambria Math" panose="02040503050406030204" pitchFamily="18" charset="0"/>
                          <a:ea typeface="黑体" panose="02010609060101010101" pitchFamily="49" charset="-122"/>
                        </a:rPr>
                        <m:t>+</m:t>
                      </m:r>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panose="02040503050406030204" pitchFamily="18" charset="0"/>
                              <a:ea typeface="黑体" panose="02010609060101010101" pitchFamily="49" charset="-122"/>
                            </a:rPr>
                            <m:t>𝛾</m:t>
                          </m:r>
                        </m:e>
                        <m:sup>
                          <m:r>
                            <a:rPr lang="en-US" altLang="zh-CN" i="1">
                              <a:latin typeface="Cambria Math" panose="02040503050406030204" pitchFamily="18" charset="0"/>
                              <a:ea typeface="黑体" panose="02010609060101010101" pitchFamily="49" charset="-122"/>
                            </a:rPr>
                            <m:t>2</m:t>
                          </m:r>
                        </m:sup>
                      </m:sSup>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𝑅</m:t>
                          </m:r>
                        </m:e>
                        <m:sub>
                          <m:r>
                            <a:rPr lang="en-US" altLang="zh-CN" i="1">
                              <a:latin typeface="Cambria Math" panose="02040503050406030204" pitchFamily="18" charset="0"/>
                              <a:ea typeface="黑体" panose="02010609060101010101" pitchFamily="49" charset="-122"/>
                            </a:rPr>
                            <m:t>𝑡</m:t>
                          </m:r>
                          <m:r>
                            <a:rPr lang="en-US" altLang="zh-CN" i="1">
                              <a:latin typeface="Cambria Math" panose="02040503050406030204" pitchFamily="18" charset="0"/>
                              <a:ea typeface="黑体" panose="02010609060101010101" pitchFamily="49" charset="-122"/>
                            </a:rPr>
                            <m:t>+3</m:t>
                          </m:r>
                        </m:sub>
                      </m:sSub>
                      <m:r>
                        <a:rPr lang="en-US" altLang="zh-CN" i="1">
                          <a:latin typeface="Cambria Math" panose="02040503050406030204" pitchFamily="18" charset="0"/>
                          <a:ea typeface="黑体" panose="02010609060101010101" pitchFamily="49" charset="-122"/>
                        </a:rPr>
                        <m:t>+⋯</m:t>
                      </m:r>
                    </m:oMath>
                  </m:oMathPara>
                </a14:m>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7" name="矩形 26">
                <a:extLst>
                  <a:ext uri="{FF2B5EF4-FFF2-40B4-BE49-F238E27FC236}">
                    <a16:creationId xmlns:a16="http://schemas.microsoft.com/office/drawing/2014/main" xmlns="" xmlns:a14="http://schemas.microsoft.com/office/drawing/2010/main" id="{381256A6-962A-48F7-9C93-03CDFCAB9BDB}"/>
                  </a:ext>
                </a:extLst>
              </p:cNvPr>
              <p:cNvSpPr>
                <a:spLocks noRot="1" noChangeAspect="1" noMove="1" noResize="1" noEditPoints="1" noAdjustHandles="1" noChangeArrowheads="1" noChangeShapeType="1" noTextEdit="1"/>
              </p:cNvSpPr>
              <p:nvPr/>
            </p:nvSpPr>
            <p:spPr>
              <a:xfrm>
                <a:off x="700198" y="938652"/>
                <a:ext cx="6834448" cy="1338828"/>
              </a:xfrm>
              <a:prstGeom prst="rect">
                <a:avLst/>
              </a:prstGeom>
              <a:blipFill rotWithShape="1">
                <a:blip r:embed="rId2"/>
                <a:stretch>
                  <a:fillRect l="-803" r="-3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58F3D96A-3DE9-46B0-9F5E-79CAF4A0CC12}"/>
                  </a:ext>
                </a:extLst>
              </p:cNvPr>
              <p:cNvSpPr/>
              <p:nvPr/>
            </p:nvSpPr>
            <p:spPr>
              <a:xfrm>
                <a:off x="781106" y="2466580"/>
                <a:ext cx="7874987" cy="2532745"/>
              </a:xfrm>
              <a:prstGeom prst="rect">
                <a:avLst/>
              </a:prstGeom>
            </p:spPr>
            <p:txBody>
              <a:bodyPr wrap="square">
                <a:spAutoFit/>
              </a:bodyPr>
              <a:lstStyle/>
              <a:p>
                <a:pPr>
                  <a:lnSpc>
                    <a:spcPct val="15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为了对策略函数</a:t>
                </a:r>
                <a14:m>
                  <m:oMath xmlns:m="http://schemas.openxmlformats.org/officeDocument/2006/math">
                    <m:r>
                      <a:rPr lang="en-US" altLang="zh-CN" b="0" i="1" smtClean="0">
                        <a:latin typeface="Cambria Math" panose="02040503050406030204" pitchFamily="18" charset="0"/>
                        <a:ea typeface="黑体" panose="02010609060101010101" pitchFamily="49" charset="-122"/>
                      </a:rPr>
                      <m:t>𝜋</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进行评估，定义</a:t>
                </a:r>
              </a:p>
              <a:p>
                <a:pPr marL="342900" indent="-342900">
                  <a:lnSpc>
                    <a:spcPct val="150000"/>
                  </a:lnSpc>
                  <a:buFont typeface="Arial" panose="020B0604020202020204" pitchFamily="34" charset="0"/>
                  <a:buChar char="•"/>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Value Function</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
                      <a:rPr lang="en-US" altLang="zh-CN" i="1">
                        <a:latin typeface="Cambria Math" panose="02040503050406030204" pitchFamily="18" charset="0"/>
                        <a:ea typeface="黑体" panose="02010609060101010101" pitchFamily="49" charset="-122"/>
                      </a:rPr>
                      <m:t>𝑉</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𝑆</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Cambria Math" panose="02040503050406030204" pitchFamily="18" charset="0"/>
                      </a:rPr>
                      <m:t>ℝ</m:t>
                    </m:r>
                  </m:oMath>
                </a14:m>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，其中</a:t>
                </a:r>
                <a14:m>
                  <m:oMath xmlns:m="http://schemas.openxmlformats.org/officeDocument/2006/math">
                    <m:sSub>
                      <m:sSubPr>
                        <m:ctrlPr>
                          <a:rPr lang="en-US" altLang="zh-CN" b="0" i="1" smtClean="0">
                            <a:solidFill>
                              <a:schemeClr val="tx1"/>
                            </a:solidFill>
                            <a:latin typeface="Cambria Math" panose="02040503050406030204" pitchFamily="18" charset="0"/>
                            <a:ea typeface="黑体" panose="02010609060101010101" pitchFamily="49" charset="-122"/>
                          </a:rPr>
                        </m:ctrlPr>
                      </m:sSubPr>
                      <m:e>
                        <m:r>
                          <a:rPr lang="en-US" altLang="zh-CN" b="0" i="1" smtClean="0">
                            <a:solidFill>
                              <a:schemeClr val="tx1"/>
                            </a:solidFill>
                            <a:latin typeface="Cambria Math" panose="02040503050406030204" pitchFamily="18" charset="0"/>
                            <a:ea typeface="黑体" panose="02010609060101010101" pitchFamily="49" charset="-122"/>
                          </a:rPr>
                          <m:t>𝑉</m:t>
                        </m:r>
                      </m:e>
                      <m:sub>
                        <m:r>
                          <a:rPr lang="en-US" altLang="zh-CN" b="0" i="1" smtClean="0">
                            <a:solidFill>
                              <a:schemeClr val="tx1"/>
                            </a:solidFill>
                            <a:latin typeface="Cambria Math" panose="02040503050406030204" pitchFamily="18" charset="0"/>
                            <a:ea typeface="黑体" panose="02010609060101010101" pitchFamily="49" charset="-122"/>
                          </a:rPr>
                          <m:t>𝜋</m:t>
                        </m:r>
                      </m:sub>
                    </m:sSub>
                    <m:d>
                      <m:dPr>
                        <m:ctrlPr>
                          <a:rPr lang="en-US" altLang="zh-CN" b="0" i="1" smtClean="0">
                            <a:solidFill>
                              <a:schemeClr val="tx1"/>
                            </a:solidFill>
                            <a:latin typeface="Cambria Math" panose="02040503050406030204" pitchFamily="18" charset="0"/>
                            <a:ea typeface="黑体" panose="02010609060101010101" pitchFamily="49" charset="-122"/>
                          </a:rPr>
                        </m:ctrlPr>
                      </m:dPr>
                      <m:e>
                        <m:r>
                          <a:rPr lang="en-US" altLang="zh-CN" b="0" i="1" smtClean="0">
                            <a:solidFill>
                              <a:schemeClr val="tx1"/>
                            </a:solidFill>
                            <a:latin typeface="Cambria Math" panose="02040503050406030204" pitchFamily="18" charset="0"/>
                            <a:ea typeface="黑体" panose="02010609060101010101" pitchFamily="49" charset="-122"/>
                          </a:rPr>
                          <m:t>𝑠</m:t>
                        </m:r>
                      </m:e>
                    </m:d>
                    <m:r>
                      <a:rPr lang="en-US" altLang="zh-CN" b="0" i="1" smtClean="0">
                        <a:solidFill>
                          <a:schemeClr val="tx1"/>
                        </a:solidFill>
                        <a:latin typeface="Cambria Math" panose="02040503050406030204" pitchFamily="18" charset="0"/>
                        <a:ea typeface="黑体" panose="02010609060101010101" pitchFamily="49" charset="-122"/>
                      </a:rPr>
                      <m:t>=</m:t>
                    </m:r>
                    <m:sSub>
                      <m:sSubPr>
                        <m:ctrlPr>
                          <a:rPr lang="en-US" altLang="zh-CN" b="0" i="1" smtClean="0">
                            <a:solidFill>
                              <a:schemeClr val="tx1"/>
                            </a:solidFill>
                            <a:latin typeface="Cambria Math" panose="02040503050406030204" pitchFamily="18" charset="0"/>
                            <a:ea typeface="黑体" panose="02010609060101010101" pitchFamily="49" charset="-122"/>
                          </a:rPr>
                        </m:ctrlPr>
                      </m:sSubPr>
                      <m:e>
                        <m:r>
                          <a:rPr lang="zh-CN" altLang="en-US" b="0" i="1" smtClean="0">
                            <a:solidFill>
                              <a:schemeClr val="tx1"/>
                            </a:solidFill>
                            <a:latin typeface="Cambria Math" panose="02040503050406030204" pitchFamily="18" charset="0"/>
                            <a:ea typeface="黑体" panose="02010609060101010101" pitchFamily="49" charset="-122"/>
                          </a:rPr>
                          <m:t>𝔼</m:t>
                        </m:r>
                      </m:e>
                      <m:sub>
                        <m:r>
                          <a:rPr lang="en-US" altLang="zh-CN" b="0" i="1" smtClean="0">
                            <a:solidFill>
                              <a:schemeClr val="tx1"/>
                            </a:solidFill>
                            <a:latin typeface="Cambria Math" panose="02040503050406030204" pitchFamily="18" charset="0"/>
                            <a:ea typeface="黑体" panose="02010609060101010101" pitchFamily="49" charset="-122"/>
                          </a:rPr>
                          <m:t>𝜋</m:t>
                        </m:r>
                      </m:sub>
                    </m:sSub>
                    <m:r>
                      <a:rPr lang="en-US" altLang="zh-CN" b="0" i="1" smtClean="0">
                        <a:solidFill>
                          <a:schemeClr val="tx1"/>
                        </a:solidFill>
                        <a:latin typeface="Cambria Math" panose="02040503050406030204" pitchFamily="18" charset="0"/>
                        <a:ea typeface="黑体" panose="02010609060101010101" pitchFamily="49" charset="-122"/>
                      </a:rPr>
                      <m:t>[</m:t>
                    </m:r>
                    <m:sSub>
                      <m:sSubPr>
                        <m:ctrlPr>
                          <a:rPr lang="en-US" altLang="zh-CN" b="0" i="1" smtClean="0">
                            <a:solidFill>
                              <a:schemeClr val="tx1"/>
                            </a:solidFill>
                            <a:latin typeface="Cambria Math" panose="02040503050406030204" pitchFamily="18" charset="0"/>
                            <a:ea typeface="黑体" panose="02010609060101010101" pitchFamily="49" charset="-122"/>
                          </a:rPr>
                        </m:ctrlPr>
                      </m:sSubPr>
                      <m:e>
                        <m:r>
                          <a:rPr lang="en-US" altLang="zh-CN" b="0" i="1" smtClean="0">
                            <a:solidFill>
                              <a:schemeClr val="tx1"/>
                            </a:solidFill>
                            <a:latin typeface="Cambria Math" panose="02040503050406030204" pitchFamily="18" charset="0"/>
                            <a:ea typeface="黑体" panose="02010609060101010101" pitchFamily="49" charset="-122"/>
                          </a:rPr>
                          <m:t>𝐺</m:t>
                        </m:r>
                      </m:e>
                      <m:sub>
                        <m:r>
                          <a:rPr lang="en-US" altLang="zh-CN" b="0" i="1" smtClean="0">
                            <a:solidFill>
                              <a:schemeClr val="tx1"/>
                            </a:solidFill>
                            <a:latin typeface="Cambria Math" panose="02040503050406030204" pitchFamily="18" charset="0"/>
                            <a:ea typeface="黑体" panose="02010609060101010101" pitchFamily="49" charset="-122"/>
                          </a:rPr>
                          <m:t>𝑡</m:t>
                        </m:r>
                      </m:sub>
                    </m:sSub>
                    <m:r>
                      <a:rPr lang="en-US" altLang="zh-CN" b="0" i="1" smtClean="0">
                        <a:solidFill>
                          <a:schemeClr val="tx1"/>
                        </a:solidFill>
                        <a:latin typeface="Cambria Math" panose="02040503050406030204" pitchFamily="18" charset="0"/>
                        <a:ea typeface="黑体" panose="02010609060101010101" pitchFamily="49" charset="-122"/>
                      </a:rPr>
                      <m:t>|</m:t>
                    </m:r>
                    <m:sSub>
                      <m:sSubPr>
                        <m:ctrlPr>
                          <a:rPr lang="en-US" altLang="zh-CN" b="0" i="1" smtClean="0">
                            <a:solidFill>
                              <a:schemeClr val="tx1"/>
                            </a:solidFill>
                            <a:latin typeface="Cambria Math" panose="02040503050406030204" pitchFamily="18" charset="0"/>
                            <a:ea typeface="黑体" panose="02010609060101010101" pitchFamily="49" charset="-122"/>
                          </a:rPr>
                        </m:ctrlPr>
                      </m:sSubPr>
                      <m:e>
                        <m:r>
                          <a:rPr lang="en-US" altLang="zh-CN" b="0" i="1" smtClean="0">
                            <a:solidFill>
                              <a:schemeClr val="tx1"/>
                            </a:solidFill>
                            <a:latin typeface="Cambria Math" panose="02040503050406030204" pitchFamily="18" charset="0"/>
                            <a:ea typeface="黑体" panose="02010609060101010101" pitchFamily="49" charset="-122"/>
                          </a:rPr>
                          <m:t>𝑆</m:t>
                        </m:r>
                      </m:e>
                      <m:sub>
                        <m:r>
                          <a:rPr lang="en-US" altLang="zh-CN" b="0" i="1" smtClean="0">
                            <a:solidFill>
                              <a:schemeClr val="tx1"/>
                            </a:solidFill>
                            <a:latin typeface="Cambria Math" panose="02040503050406030204" pitchFamily="18" charset="0"/>
                            <a:ea typeface="黑体" panose="02010609060101010101" pitchFamily="49" charset="-122"/>
                          </a:rPr>
                          <m:t>𝑡</m:t>
                        </m:r>
                      </m:sub>
                    </m:sSub>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𝑠</m:t>
                    </m:r>
                    <m:r>
                      <a:rPr lang="en-US" altLang="zh-CN" b="0" i="1" smtClean="0">
                        <a:solidFill>
                          <a:schemeClr val="tx1"/>
                        </a:solidFill>
                        <a:latin typeface="Cambria Math" panose="02040503050406030204" pitchFamily="18" charset="0"/>
                        <a:ea typeface="黑体" panose="02010609060101010101" pitchFamily="49" charset="-122"/>
                      </a:rPr>
                      <m:t>]</m:t>
                    </m:r>
                    <m:r>
                      <a:rPr lang="zh-CN" altLang="en-US" i="1">
                        <a:latin typeface="Cambria Math" panose="02040503050406030204" pitchFamily="18" charset="0"/>
                        <a:ea typeface="黑体" panose="02010609060101010101" pitchFamily="49" charset="-122"/>
                      </a:rPr>
                      <m:t>，</m:t>
                    </m:r>
                  </m:oMath>
                </a14:m>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即在第</a:t>
                </a:r>
                <a14:m>
                  <m:oMath xmlns:m="http://schemas.openxmlformats.org/officeDocument/2006/math">
                    <m:r>
                      <a:rPr lang="en-US" altLang="zh-CN" b="0" i="1" smtClean="0">
                        <a:solidFill>
                          <a:schemeClr val="tx1"/>
                        </a:solidFill>
                        <a:latin typeface="Cambria Math" panose="02040503050406030204" pitchFamily="18" charset="0"/>
                        <a:ea typeface="黑体" panose="02010609060101010101" pitchFamily="49" charset="-122"/>
                      </a:rPr>
                      <m:t>𝑡</m:t>
                    </m:r>
                  </m:oMath>
                </a14:m>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步状态为</a:t>
                </a:r>
                <a14:m>
                  <m:oMath xmlns:m="http://schemas.openxmlformats.org/officeDocument/2006/math">
                    <m:r>
                      <a:rPr lang="en-US" altLang="zh-CN" b="0" i="1" smtClean="0">
                        <a:solidFill>
                          <a:schemeClr val="tx1"/>
                        </a:solidFill>
                        <a:latin typeface="Cambria Math" panose="02040503050406030204" pitchFamily="18" charset="0"/>
                        <a:ea typeface="黑体" panose="02010609060101010101" pitchFamily="49" charset="-122"/>
                      </a:rPr>
                      <m:t>𝑠</m:t>
                    </m:r>
                  </m:oMath>
                </a14:m>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时，按照策略</a:t>
                </a:r>
                <a14:m>
                  <m:oMath xmlns:m="http://schemas.openxmlformats.org/officeDocument/2006/math">
                    <m:r>
                      <a:rPr lang="en-US" altLang="zh-CN" b="0" i="1" smtClean="0">
                        <a:solidFill>
                          <a:schemeClr val="tx1"/>
                        </a:solidFill>
                        <a:latin typeface="Cambria Math" panose="02040503050406030204" pitchFamily="18" charset="0"/>
                        <a:ea typeface="黑体" panose="02010609060101010101" pitchFamily="49" charset="-122"/>
                      </a:rPr>
                      <m:t>𝜋</m:t>
                    </m:r>
                  </m:oMath>
                </a14:m>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行动</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后</a:t>
                </a: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在未来所获得反馈值的期望</a:t>
                </a:r>
                <a:endPar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动作</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(Action-Value Function)</a:t>
                </a: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ea typeface="黑体" panose="02010609060101010101" pitchFamily="49" charset="-122"/>
                      </a:rPr>
                      <m:t>𝑞</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𝑆</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𝐴</m:t>
                    </m:r>
                    <m:r>
                      <a:rPr lang="en-US" altLang="zh-CN" b="0" i="1" smtClean="0">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Cambria Math" panose="02040503050406030204" pitchFamily="18" charset="0"/>
                      </a:rPr>
                      <m:t>ℝ</m:t>
                    </m:r>
                  </m:oMath>
                </a14:m>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，其中</a:t>
                </a:r>
                <a14:m>
                  <m:oMath xmlns:m="http://schemas.openxmlformats.org/officeDocument/2006/math">
                    <m:sSub>
                      <m:sSubPr>
                        <m:ctrlPr>
                          <a:rPr lang="en-US" altLang="zh-CN" b="0" i="1" smtClean="0">
                            <a:solidFill>
                              <a:schemeClr val="tx1"/>
                            </a:solidFill>
                            <a:latin typeface="Cambria Math" panose="02040503050406030204" pitchFamily="18" charset="0"/>
                            <a:ea typeface="黑体" panose="02010609060101010101" pitchFamily="49" charset="-122"/>
                          </a:rPr>
                        </m:ctrlPr>
                      </m:sSubPr>
                      <m:e>
                        <m:r>
                          <a:rPr lang="en-US" altLang="zh-CN" b="0" i="1" smtClean="0">
                            <a:solidFill>
                              <a:schemeClr val="tx1"/>
                            </a:solidFill>
                            <a:latin typeface="Cambria Math" panose="02040503050406030204" pitchFamily="18" charset="0"/>
                            <a:ea typeface="黑体" panose="02010609060101010101" pitchFamily="49" charset="-122"/>
                          </a:rPr>
                          <m:t>𝑞</m:t>
                        </m:r>
                      </m:e>
                      <m:sub>
                        <m:r>
                          <a:rPr lang="en-US" altLang="zh-CN" b="0" i="1" smtClean="0">
                            <a:solidFill>
                              <a:schemeClr val="tx1"/>
                            </a:solidFill>
                            <a:latin typeface="Cambria Math" panose="02040503050406030204" pitchFamily="18" charset="0"/>
                            <a:ea typeface="黑体" panose="02010609060101010101" pitchFamily="49" charset="-122"/>
                          </a:rPr>
                          <m:t>𝜋</m:t>
                        </m:r>
                      </m:sub>
                    </m:sSub>
                    <m:d>
                      <m:dPr>
                        <m:ctrlPr>
                          <a:rPr lang="en-US" altLang="zh-CN" b="0" i="1" smtClean="0">
                            <a:solidFill>
                              <a:schemeClr val="tx1"/>
                            </a:solidFill>
                            <a:latin typeface="Cambria Math" panose="02040503050406030204" pitchFamily="18" charset="0"/>
                            <a:ea typeface="黑体" panose="02010609060101010101" pitchFamily="49" charset="-122"/>
                          </a:rPr>
                        </m:ctrlPr>
                      </m:dPr>
                      <m:e>
                        <m:r>
                          <a:rPr lang="en-US" altLang="zh-CN" b="0" i="1" smtClean="0">
                            <a:solidFill>
                              <a:schemeClr val="tx1"/>
                            </a:solidFill>
                            <a:latin typeface="Cambria Math" panose="02040503050406030204" pitchFamily="18" charset="0"/>
                            <a:ea typeface="黑体" panose="02010609060101010101" pitchFamily="49" charset="-122"/>
                          </a:rPr>
                          <m:t>𝑠</m:t>
                        </m:r>
                        <m:r>
                          <a:rPr lang="en-US" altLang="zh-CN" b="0" i="1" smtClean="0">
                            <a:solidFill>
                              <a:schemeClr val="tx1"/>
                            </a:solidFill>
                            <a:latin typeface="Cambria Math" panose="02040503050406030204" pitchFamily="18" charset="0"/>
                            <a:ea typeface="黑体" panose="02010609060101010101" pitchFamily="49" charset="-122"/>
                          </a:rPr>
                          <m:t>,</m:t>
                        </m:r>
                        <m:r>
                          <a:rPr lang="en-US" altLang="zh-CN" b="0" i="1" smtClean="0">
                            <a:solidFill>
                              <a:schemeClr val="tx1"/>
                            </a:solidFill>
                            <a:latin typeface="Cambria Math" panose="02040503050406030204" pitchFamily="18" charset="0"/>
                            <a:ea typeface="黑体" panose="02010609060101010101" pitchFamily="49" charset="-122"/>
                          </a:rPr>
                          <m:t>𝑎</m:t>
                        </m:r>
                      </m:e>
                    </m:d>
                    <m:r>
                      <a:rPr lang="en-US" altLang="zh-CN" b="0" i="1" smtClean="0">
                        <a:solidFill>
                          <a:schemeClr val="tx1"/>
                        </a:solidFill>
                        <a:latin typeface="Cambria Math" panose="02040503050406030204" pitchFamily="18" charset="0"/>
                        <a:ea typeface="黑体" panose="02010609060101010101" pitchFamily="49" charset="-122"/>
                      </a:rPr>
                      <m:t>=</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sSub>
                      <m:sSubPr>
                        <m:ctrlPr>
                          <a:rPr lang="en-US" altLang="zh-CN" i="1">
                            <a:latin typeface="Cambria Math" panose="02040503050406030204" pitchFamily="18" charset="0"/>
                            <a:ea typeface="黑体" panose="02010609060101010101" pitchFamily="49" charset="-122"/>
                          </a:rPr>
                        </m:ctrlPr>
                      </m:sSubPr>
                      <m:e>
                        <m:r>
                          <a:rPr lang="zh-CN" altLang="en-US" i="1">
                            <a:latin typeface="Cambria Math" panose="02040503050406030204" pitchFamily="18" charset="0"/>
                            <a:ea typeface="黑体" panose="02010609060101010101" pitchFamily="49" charset="-122"/>
                          </a:rPr>
                          <m:t>𝔼</m:t>
                        </m:r>
                      </m:e>
                      <m:sub>
                        <m:r>
                          <a:rPr lang="en-US" altLang="zh-CN" i="1">
                            <a:latin typeface="Cambria Math" panose="02040503050406030204" pitchFamily="18" charset="0"/>
                            <a:ea typeface="黑体" panose="02010609060101010101" pitchFamily="49" charset="-122"/>
                          </a:rPr>
                          <m:t>𝜋</m:t>
                        </m:r>
                      </m:sub>
                    </m:sSub>
                    <m:r>
                      <a:rPr lang="en-US" altLang="zh-CN" i="1">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𝐺</m:t>
                        </m:r>
                      </m:e>
                      <m:sub>
                        <m:r>
                          <a:rPr lang="en-US" altLang="zh-CN" i="1">
                            <a:latin typeface="Cambria Math" panose="02040503050406030204" pitchFamily="18" charset="0"/>
                            <a:ea typeface="黑体" panose="02010609060101010101" pitchFamily="49" charset="-122"/>
                          </a:rPr>
                          <m:t>𝑡</m:t>
                        </m:r>
                      </m:sub>
                    </m:sSub>
                    <m:r>
                      <a:rPr lang="en-US" altLang="zh-CN" i="1">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𝑆</m:t>
                        </m:r>
                      </m:e>
                      <m:sub>
                        <m:r>
                          <a:rPr lang="en-US" altLang="zh-CN" i="1">
                            <a:latin typeface="Cambria Math" panose="02040503050406030204" pitchFamily="18" charset="0"/>
                            <a:ea typeface="黑体" panose="02010609060101010101" pitchFamily="49" charset="-122"/>
                          </a:rPr>
                          <m:t>𝑡</m:t>
                        </m:r>
                      </m:sub>
                    </m:sSub>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𝑠</m:t>
                    </m:r>
                    <m:r>
                      <a:rPr lang="en-US" altLang="zh-CN" b="0" i="1" smtClean="0">
                        <a:latin typeface="Cambria Math" panose="02040503050406030204" pitchFamily="18" charset="0"/>
                        <a:ea typeface="黑体" panose="02010609060101010101" pitchFamily="49" charset="-122"/>
                      </a:rPr>
                      <m:t>,</m:t>
                    </m:r>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𝐴</m:t>
                        </m:r>
                      </m:e>
                      <m:sub>
                        <m:r>
                          <a:rPr lang="en-US" altLang="zh-CN" b="0" i="1" smtClean="0">
                            <a:latin typeface="Cambria Math" panose="02040503050406030204" pitchFamily="18" charset="0"/>
                            <a:ea typeface="黑体" panose="02010609060101010101" pitchFamily="49" charset="-122"/>
                          </a:rPr>
                          <m:t>𝑡</m:t>
                        </m:r>
                      </m:sub>
                    </m:sSub>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𝑎</m:t>
                    </m:r>
                    <m:r>
                      <a:rPr lang="en-US" altLang="zh-CN" i="1">
                        <a:latin typeface="Cambria Math" panose="02040503050406030204" pitchFamily="18" charset="0"/>
                        <a:ea typeface="黑体" panose="02010609060101010101" pitchFamily="49" charset="-122"/>
                      </a:rPr>
                      <m:t>]</m:t>
                    </m:r>
                  </m:oMath>
                </a14:m>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表示</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在</a:t>
                </a: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第</a:t>
                </a:r>
                <a14:m>
                  <m:oMath xmlns:m="http://schemas.openxmlformats.org/officeDocument/2006/math">
                    <m:r>
                      <a:rPr lang="en-US" altLang="zh-CN" b="0" i="1" smtClean="0">
                        <a:solidFill>
                          <a:schemeClr val="tx1"/>
                        </a:solidFill>
                        <a:latin typeface="Cambria Math" panose="02040503050406030204" pitchFamily="18" charset="0"/>
                        <a:ea typeface="黑体" panose="02010609060101010101" pitchFamily="49" charset="-122"/>
                      </a:rPr>
                      <m:t>𝑡</m:t>
                    </m:r>
                  </m:oMath>
                </a14:m>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步状态为</a:t>
                </a:r>
                <a14:m>
                  <m:oMath xmlns:m="http://schemas.openxmlformats.org/officeDocument/2006/math">
                    <m:r>
                      <a:rPr lang="en-US" altLang="zh-CN" i="1">
                        <a:latin typeface="Cambria Math" panose="02040503050406030204" pitchFamily="18" charset="0"/>
                        <a:ea typeface="黑体" panose="02010609060101010101" pitchFamily="49" charset="-122"/>
                      </a:rPr>
                      <m:t>𝑠</m:t>
                    </m:r>
                  </m:oMath>
                </a14:m>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时，</a:t>
                </a:r>
                <a:r>
                  <a:rPr lang="zh-CN" altLang="en-US" dirty="0">
                    <a:latin typeface="Times New Roman" panose="02020603050405020304" pitchFamily="18" charset="0"/>
                    <a:ea typeface="黑体" panose="02010609060101010101" pitchFamily="49" charset="-122"/>
                    <a:cs typeface="Times New Roman" panose="02020603050405020304" pitchFamily="18" charset="0"/>
                  </a:rPr>
                  <a:t>按照策略</a:t>
                </a:r>
                <a14:m>
                  <m:oMath xmlns:m="http://schemas.openxmlformats.org/officeDocument/2006/math">
                    <m:r>
                      <a:rPr lang="en-US" altLang="zh-CN" i="1">
                        <a:latin typeface="Cambria Math" panose="02040503050406030204" pitchFamily="18" charset="0"/>
                        <a:ea typeface="黑体" panose="02010609060101010101" pitchFamily="49" charset="-122"/>
                      </a:rPr>
                      <m:t>𝜋</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采取</a:t>
                </a:r>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动作</a:t>
                </a:r>
                <a14:m>
                  <m:oMath xmlns:m="http://schemas.openxmlformats.org/officeDocument/2006/math">
                    <m:r>
                      <a:rPr lang="en-US" altLang="zh-CN" b="0" i="1" dirty="0" smtClean="0">
                        <a:solidFill>
                          <a:schemeClr val="tx1"/>
                        </a:solidFill>
                        <a:latin typeface="Cambria Math" panose="02040503050406030204" pitchFamily="18" charset="0"/>
                        <a:ea typeface="黑体" panose="02010609060101010101" pitchFamily="49" charset="-122"/>
                      </a:rPr>
                      <m:t>𝑎</m:t>
                    </m:r>
                  </m:oMath>
                </a14:m>
                <a:r>
                  <a:rPr lang="zh-CN" altLang="en-US"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后，</a:t>
                </a:r>
                <a:r>
                  <a:rPr lang="zh-CN" altLang="en-US" dirty="0">
                    <a:latin typeface="Times New Roman" panose="02020603050405020304" pitchFamily="18" charset="0"/>
                    <a:ea typeface="黑体" panose="02010609060101010101" pitchFamily="49" charset="-122"/>
                    <a:cs typeface="Times New Roman" panose="02020603050405020304" pitchFamily="18" charset="0"/>
                  </a:rPr>
                  <a:t>在未来所获得反馈值的期望</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0" name="矩形 29">
                <a:extLst>
                  <a:ext uri="{FF2B5EF4-FFF2-40B4-BE49-F238E27FC236}">
                    <a16:creationId xmlns:a16="http://schemas.microsoft.com/office/drawing/2014/main" xmlns="" xmlns:a14="http://schemas.microsoft.com/office/drawing/2010/main" id="{58F3D96A-3DE9-46B0-9F5E-79CAF4A0CC12}"/>
                  </a:ext>
                </a:extLst>
              </p:cNvPr>
              <p:cNvSpPr>
                <a:spLocks noRot="1" noChangeAspect="1" noMove="1" noResize="1" noEditPoints="1" noAdjustHandles="1" noChangeArrowheads="1" noChangeShapeType="1" noTextEdit="1"/>
              </p:cNvSpPr>
              <p:nvPr/>
            </p:nvSpPr>
            <p:spPr>
              <a:xfrm>
                <a:off x="781106" y="2466580"/>
                <a:ext cx="7874987" cy="2532745"/>
              </a:xfrm>
              <a:prstGeom prst="rect">
                <a:avLst/>
              </a:prstGeom>
              <a:blipFill rotWithShape="1">
                <a:blip r:embed="rId3"/>
                <a:stretch>
                  <a:fillRect l="-619" b="-24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59D4A159-FB85-4174-9353-A2E4826218B7}"/>
                  </a:ext>
                </a:extLst>
              </p:cNvPr>
              <p:cNvSpPr/>
              <p:nvPr/>
            </p:nvSpPr>
            <p:spPr>
              <a:xfrm>
                <a:off x="990407" y="4996329"/>
                <a:ext cx="7874987" cy="1015663"/>
              </a:xfrm>
              <a:prstGeom prst="rect">
                <a:avLst/>
              </a:prstGeom>
            </p:spPr>
            <p:txBody>
              <a:bodyPr wrap="square">
                <a:spAutoFit/>
              </a:bodyPr>
              <a:lstStyle/>
              <a:p>
                <a:pPr>
                  <a:lnSpc>
                    <a:spcPct val="150000"/>
                  </a:lnSpc>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这样，策略学习转换为如下优化问题：</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寻找一个最优策略</a:t>
                </a:r>
                <a14:m>
                  <m:oMath xmlns:m="http://schemas.openxmlformats.org/officeDocument/2006/math">
                    <m:sSup>
                      <m:sSupPr>
                        <m:ctrlPr>
                          <a:rPr lang="en-US" altLang="zh-CN" sz="2000" b="1" i="1" smtClean="0">
                            <a:solidFill>
                              <a:srgbClr val="0070C0"/>
                            </a:solidFill>
                            <a:latin typeface="Cambria Math" panose="02040503050406030204" pitchFamily="18" charset="0"/>
                            <a:ea typeface="黑体" panose="02010609060101010101" pitchFamily="49" charset="-122"/>
                          </a:rPr>
                        </m:ctrlPr>
                      </m:sSupPr>
                      <m:e>
                        <m:r>
                          <a:rPr lang="en-US" altLang="zh-CN" sz="2000" b="1" i="1" smtClean="0">
                            <a:solidFill>
                              <a:srgbClr val="0070C0"/>
                            </a:solidFill>
                            <a:latin typeface="Cambria Math" panose="02040503050406030204" pitchFamily="18" charset="0"/>
                            <a:ea typeface="黑体" panose="02010609060101010101" pitchFamily="49" charset="-122"/>
                          </a:rPr>
                          <m:t>𝝅</m:t>
                        </m:r>
                      </m:e>
                      <m:sup>
                        <m:r>
                          <a:rPr lang="en-US" altLang="zh-CN" sz="2000" b="1" i="1" smtClean="0">
                            <a:solidFill>
                              <a:srgbClr val="0070C0"/>
                            </a:solidFill>
                            <a:latin typeface="Cambria Math" panose="02040503050406030204" pitchFamily="18" charset="0"/>
                            <a:ea typeface="黑体" panose="02010609060101010101" pitchFamily="49" charset="-122"/>
                          </a:rPr>
                          <m:t>∗</m:t>
                        </m:r>
                      </m:sup>
                    </m:sSup>
                  </m:oMath>
                </a14:m>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，对任意</a:t>
                </a:r>
                <a14:m>
                  <m:oMath xmlns:m="http://schemas.openxmlformats.org/officeDocument/2006/math">
                    <m:r>
                      <a:rPr lang="en-US" altLang="zh-CN" sz="2000" b="1" i="1">
                        <a:solidFill>
                          <a:srgbClr val="0070C0"/>
                        </a:solidFill>
                        <a:latin typeface="Cambria Math" panose="02040503050406030204" pitchFamily="18" charset="0"/>
                        <a:ea typeface="黑体" panose="02010609060101010101" pitchFamily="49" charset="-122"/>
                      </a:rPr>
                      <m:t>𝒔</m:t>
                    </m:r>
                    <m:r>
                      <a:rPr lang="en-US" altLang="zh-CN" sz="2000" b="1" i="1" smtClean="0">
                        <a:solidFill>
                          <a:srgbClr val="0070C0"/>
                        </a:solidFill>
                        <a:latin typeface="Cambria Math" panose="02040503050406030204" pitchFamily="18" charset="0"/>
                        <a:ea typeface="黑体" panose="02010609060101010101" pitchFamily="49" charset="-122"/>
                      </a:rPr>
                      <m:t>∈</m:t>
                    </m:r>
                    <m:r>
                      <a:rPr lang="en-US" altLang="zh-CN" sz="2000" b="1" i="1" smtClean="0">
                        <a:solidFill>
                          <a:srgbClr val="0070C0"/>
                        </a:solidFill>
                        <a:latin typeface="Cambria Math" panose="02040503050406030204" pitchFamily="18" charset="0"/>
                        <a:ea typeface="黑体" panose="02010609060101010101" pitchFamily="49" charset="-122"/>
                      </a:rPr>
                      <m:t>𝑺</m:t>
                    </m:r>
                  </m:oMath>
                </a14:m>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使得</a:t>
                </a:r>
                <a14:m>
                  <m:oMath xmlns:m="http://schemas.openxmlformats.org/officeDocument/2006/math">
                    <m:sSub>
                      <m:sSubPr>
                        <m:ctrlPr>
                          <a:rPr lang="en-US" altLang="zh-CN" sz="2000" b="1" i="1">
                            <a:solidFill>
                              <a:srgbClr val="0070C0"/>
                            </a:solidFill>
                            <a:latin typeface="Cambria Math" panose="02040503050406030204" pitchFamily="18" charset="0"/>
                            <a:ea typeface="黑体" panose="02010609060101010101" pitchFamily="49" charset="-122"/>
                          </a:rPr>
                        </m:ctrlPr>
                      </m:sSubPr>
                      <m:e>
                        <m:r>
                          <a:rPr lang="en-US" altLang="zh-CN" sz="2000" b="1" i="1">
                            <a:solidFill>
                              <a:srgbClr val="0070C0"/>
                            </a:solidFill>
                            <a:latin typeface="Cambria Math" panose="02040503050406030204" pitchFamily="18" charset="0"/>
                            <a:ea typeface="黑体" panose="02010609060101010101" pitchFamily="49" charset="-122"/>
                          </a:rPr>
                          <m:t>𝑽</m:t>
                        </m:r>
                      </m:e>
                      <m:sub>
                        <m:sSup>
                          <m:sSupPr>
                            <m:ctrlPr>
                              <a:rPr lang="en-US" altLang="zh-CN" sz="2000" b="1" i="1" smtClean="0">
                                <a:solidFill>
                                  <a:srgbClr val="0070C0"/>
                                </a:solidFill>
                                <a:latin typeface="Cambria Math" panose="02040503050406030204" pitchFamily="18" charset="0"/>
                                <a:ea typeface="黑体" panose="02010609060101010101" pitchFamily="49" charset="-122"/>
                              </a:rPr>
                            </m:ctrlPr>
                          </m:sSupPr>
                          <m:e>
                            <m:r>
                              <a:rPr lang="en-US" altLang="zh-CN" sz="2000" b="1" i="1">
                                <a:solidFill>
                                  <a:srgbClr val="0070C0"/>
                                </a:solidFill>
                                <a:latin typeface="Cambria Math" panose="02040503050406030204" pitchFamily="18" charset="0"/>
                                <a:ea typeface="黑体" panose="02010609060101010101" pitchFamily="49" charset="-122"/>
                              </a:rPr>
                              <m:t>𝝅</m:t>
                            </m:r>
                          </m:e>
                          <m:sup>
                            <m:r>
                              <a:rPr lang="en-US" altLang="zh-CN" sz="2000" b="1" i="1" smtClean="0">
                                <a:solidFill>
                                  <a:srgbClr val="0070C0"/>
                                </a:solidFill>
                                <a:latin typeface="Cambria Math" panose="02040503050406030204" pitchFamily="18" charset="0"/>
                                <a:ea typeface="黑体" panose="02010609060101010101" pitchFamily="49" charset="-122"/>
                              </a:rPr>
                              <m:t>∗</m:t>
                            </m:r>
                          </m:sup>
                        </m:sSup>
                      </m:sub>
                    </m:sSub>
                    <m:d>
                      <m:dPr>
                        <m:ctrlPr>
                          <a:rPr lang="en-US" altLang="zh-CN" sz="2000" b="1" i="1">
                            <a:solidFill>
                              <a:srgbClr val="0070C0"/>
                            </a:solidFill>
                            <a:latin typeface="Cambria Math" panose="02040503050406030204" pitchFamily="18" charset="0"/>
                            <a:ea typeface="黑体" panose="02010609060101010101" pitchFamily="49" charset="-122"/>
                          </a:rPr>
                        </m:ctrlPr>
                      </m:dPr>
                      <m:e>
                        <m:r>
                          <a:rPr lang="en-US" altLang="zh-CN" sz="2000" b="1" i="1">
                            <a:solidFill>
                              <a:srgbClr val="0070C0"/>
                            </a:solidFill>
                            <a:latin typeface="Cambria Math" panose="02040503050406030204" pitchFamily="18" charset="0"/>
                            <a:ea typeface="黑体" panose="02010609060101010101" pitchFamily="49" charset="-122"/>
                          </a:rPr>
                          <m:t>𝒔</m:t>
                        </m:r>
                      </m:e>
                    </m:d>
                  </m:oMath>
                </a14:m>
                <a:r>
                  <a:rPr lang="zh-CN" altLang="en-US"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值最大</a:t>
                </a:r>
                <a:endParaRPr lang="en-US" altLang="zh-CN" sz="2000" b="1"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41" name="矩形 40">
                <a:extLst>
                  <a:ext uri="{FF2B5EF4-FFF2-40B4-BE49-F238E27FC236}">
                    <a16:creationId xmlns:a16="http://schemas.microsoft.com/office/drawing/2014/main" xmlns="" xmlns:a14="http://schemas.microsoft.com/office/drawing/2010/main" id="{59D4A159-FB85-4174-9353-A2E4826218B7}"/>
                  </a:ext>
                </a:extLst>
              </p:cNvPr>
              <p:cNvSpPr>
                <a:spLocks noRot="1" noChangeAspect="1" noMove="1" noResize="1" noEditPoints="1" noAdjustHandles="1" noChangeArrowheads="1" noChangeShapeType="1" noTextEdit="1"/>
              </p:cNvSpPr>
              <p:nvPr/>
            </p:nvSpPr>
            <p:spPr>
              <a:xfrm>
                <a:off x="1320543" y="4996328"/>
                <a:ext cx="10499982" cy="1015663"/>
              </a:xfrm>
              <a:prstGeom prst="rect">
                <a:avLst/>
              </a:prstGeom>
              <a:blipFill rotWithShape="1">
                <a:blip r:embed="rId4"/>
                <a:stretch>
                  <a:fillRect l="-639" b="-30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0AF311C-42B5-40D5-928B-BD18A6005A8C}"/>
                  </a:ext>
                </a:extLst>
              </p:cNvPr>
              <p:cNvSpPr txBox="1"/>
              <p:nvPr/>
            </p:nvSpPr>
            <p:spPr>
              <a:xfrm>
                <a:off x="7534646" y="1026787"/>
                <a:ext cx="1469819" cy="1815882"/>
              </a:xfrm>
              <a:prstGeom prst="rect">
                <a:avLst/>
              </a:prstGeom>
              <a:noFill/>
              <a:ln>
                <a:solidFill>
                  <a:schemeClr val="accent1"/>
                </a:solidFill>
              </a:ln>
            </p:spPr>
            <p:txBody>
              <a:bodyPr wrap="square" rtlCol="0">
                <a:spAutoFit/>
              </a:bodyPr>
              <a:lstStyle/>
              <a:p>
                <a:pPr algn="just"/>
                <a:r>
                  <a:rPr lang="zh-CN" altLang="en-US" sz="1400" dirty="0">
                    <a:latin typeface="Times New Roman" panose="02020603050405020304" pitchFamily="18" charset="0"/>
                    <a:ea typeface="黑体" pitchFamily="49" charset="-122"/>
                    <a:cs typeface="Times New Roman" panose="02020603050405020304" pitchFamily="18" charset="0"/>
                  </a:rPr>
                  <a:t>由马尔可夫性，未来的状态和奖励</a:t>
                </a:r>
                <a:r>
                  <a:rPr lang="zh-CN" altLang="en-US" sz="1400" dirty="0">
                    <a:solidFill>
                      <a:srgbClr val="FF0000"/>
                    </a:solidFill>
                    <a:latin typeface="Times New Roman" panose="02020603050405020304" pitchFamily="18" charset="0"/>
                    <a:ea typeface="黑体" pitchFamily="49" charset="-122"/>
                    <a:cs typeface="Times New Roman" panose="02020603050405020304" pitchFamily="18" charset="0"/>
                  </a:rPr>
                  <a:t>只与当前状态相关</a:t>
                </a:r>
                <a:r>
                  <a:rPr lang="zh-CN" altLang="en-US" sz="1400" dirty="0">
                    <a:latin typeface="Times New Roman" panose="02020603050405020304" pitchFamily="18" charset="0"/>
                    <a:ea typeface="黑体" pitchFamily="49" charset="-122"/>
                    <a:cs typeface="Times New Roman" panose="02020603050405020304" pitchFamily="18" charset="0"/>
                  </a:rPr>
                  <a:t>，与</a:t>
                </a:r>
                <a14:m>
                  <m:oMath xmlns:m="http://schemas.openxmlformats.org/officeDocument/2006/math">
                    <m:r>
                      <a:rPr lang="en-US" altLang="zh-CN" sz="1400" b="0" i="1" smtClean="0">
                        <a:latin typeface="Cambria Math" panose="02040503050406030204" pitchFamily="18" charset="0"/>
                        <a:ea typeface="黑体" pitchFamily="49" charset="-122"/>
                      </a:rPr>
                      <m:t>𝑡</m:t>
                    </m:r>
                  </m:oMath>
                </a14:m>
                <a:r>
                  <a:rPr lang="zh-CN" altLang="en-US" sz="1400" dirty="0">
                    <a:latin typeface="Times New Roman" panose="02020603050405020304" pitchFamily="18" charset="0"/>
                    <a:ea typeface="黑体" pitchFamily="49" charset="-122"/>
                    <a:cs typeface="Times New Roman" panose="02020603050405020304" pitchFamily="18" charset="0"/>
                  </a:rPr>
                  <a:t>无关。因此</a:t>
                </a:r>
                <a14:m>
                  <m:oMath xmlns:m="http://schemas.openxmlformats.org/officeDocument/2006/math">
                    <m:r>
                      <a:rPr lang="en-US" altLang="zh-CN" sz="1400" b="0" i="1" smtClean="0">
                        <a:latin typeface="Cambria Math" panose="02040503050406030204" pitchFamily="18" charset="0"/>
                        <a:ea typeface="黑体" pitchFamily="49" charset="-122"/>
                      </a:rPr>
                      <m:t>𝑡</m:t>
                    </m:r>
                  </m:oMath>
                </a14:m>
                <a:r>
                  <a:rPr lang="zh-CN" altLang="en-US" sz="1400" dirty="0">
                    <a:latin typeface="Times New Roman" panose="02020603050405020304" pitchFamily="18" charset="0"/>
                    <a:ea typeface="黑体" pitchFamily="49" charset="-122"/>
                    <a:cs typeface="Times New Roman" panose="02020603050405020304" pitchFamily="18" charset="0"/>
                  </a:rPr>
                  <a:t>取任意值该等式均成立，如</a:t>
                </a:r>
                <a:r>
                  <a:rPr lang="zh-CN" altLang="en-US" sz="1400" b="1" dirty="0">
                    <a:latin typeface="Times New Roman" panose="02020603050405020304" pitchFamily="18" charset="0"/>
                    <a:ea typeface="黑体" pitchFamily="49" charset="-122"/>
                    <a:cs typeface="Times New Roman" panose="02020603050405020304" pitchFamily="18" charset="0"/>
                  </a:rPr>
                  <a:t>“逢山开路</a:t>
                </a:r>
                <a:r>
                  <a:rPr lang="en-US" altLang="zh-CN" sz="1400" b="1" dirty="0">
                    <a:latin typeface="Times New Roman" panose="02020603050405020304" pitchFamily="18" charset="0"/>
                    <a:ea typeface="黑体" pitchFamily="49" charset="-122"/>
                    <a:cs typeface="Times New Roman" panose="02020603050405020304" pitchFamily="18" charset="0"/>
                  </a:rPr>
                  <a:t>,</a:t>
                </a:r>
                <a:r>
                  <a:rPr lang="zh-CN" altLang="en-US" sz="1400" b="1" dirty="0">
                    <a:latin typeface="Times New Roman" panose="02020603050405020304" pitchFamily="18" charset="0"/>
                    <a:ea typeface="黑体" pitchFamily="49" charset="-122"/>
                    <a:cs typeface="Times New Roman" panose="02020603050405020304" pitchFamily="18" charset="0"/>
                  </a:rPr>
                  <a:t>遇水搭桥”</a:t>
                </a:r>
                <a:r>
                  <a:rPr lang="zh-CN" altLang="en-US" sz="1400" dirty="0">
                    <a:latin typeface="Times New Roman" panose="02020603050405020304" pitchFamily="18" charset="0"/>
                    <a:ea typeface="黑体" pitchFamily="49" charset="-122"/>
                    <a:cs typeface="Times New Roman" panose="02020603050405020304" pitchFamily="18" charset="0"/>
                  </a:rPr>
                  <a:t>。</a:t>
                </a:r>
              </a:p>
            </p:txBody>
          </p:sp>
        </mc:Choice>
        <mc:Fallback xmlns="">
          <p:sp>
            <p:nvSpPr>
              <p:cNvPr id="5" name="文本框 4">
                <a:extLst>
                  <a:ext uri="{FF2B5EF4-FFF2-40B4-BE49-F238E27FC236}">
                    <a16:creationId xmlns:a16="http://schemas.microsoft.com/office/drawing/2014/main" id="{D0AF311C-42B5-40D5-928B-BD18A6005A8C}"/>
                  </a:ext>
                </a:extLst>
              </p:cNvPr>
              <p:cNvSpPr txBox="1">
                <a:spLocks noRot="1" noChangeAspect="1" noMove="1" noResize="1" noEditPoints="1" noAdjustHandles="1" noChangeArrowheads="1" noChangeShapeType="1" noTextEdit="1"/>
              </p:cNvSpPr>
              <p:nvPr/>
            </p:nvSpPr>
            <p:spPr>
              <a:xfrm>
                <a:off x="7534646" y="1026787"/>
                <a:ext cx="1469819" cy="1815882"/>
              </a:xfrm>
              <a:prstGeom prst="rect">
                <a:avLst/>
              </a:prstGeom>
              <a:blipFill>
                <a:blip r:embed="rId5"/>
                <a:stretch>
                  <a:fillRect l="-823" r="-12757" b="-2000"/>
                </a:stretch>
              </a:blipFill>
              <a:ln>
                <a:solidFill>
                  <a:schemeClr val="accent1"/>
                </a:solidFill>
              </a:ln>
            </p:spPr>
            <p:txBody>
              <a:bodyPr/>
              <a:lstStyle/>
              <a:p>
                <a:r>
                  <a:rPr lang="zh-CN" altLang="en-US">
                    <a:noFill/>
                  </a:rPr>
                  <a:t> </a:t>
                </a:r>
              </a:p>
            </p:txBody>
          </p:sp>
        </mc:Fallback>
      </mc:AlternateContent>
      <p:cxnSp>
        <p:nvCxnSpPr>
          <p:cNvPr id="7" name="直接箭头连接符 6">
            <a:extLst>
              <a:ext uri="{FF2B5EF4-FFF2-40B4-BE49-F238E27FC236}">
                <a16:creationId xmlns:a16="http://schemas.microsoft.com/office/drawing/2014/main" id="{79B90D04-36AC-4F27-AB98-529470BFEC7C}"/>
              </a:ext>
            </a:extLst>
          </p:cNvPr>
          <p:cNvCxnSpPr>
            <a:cxnSpLocks/>
          </p:cNvCxnSpPr>
          <p:nvPr/>
        </p:nvCxnSpPr>
        <p:spPr>
          <a:xfrm flipV="1">
            <a:off x="7267289" y="2168072"/>
            <a:ext cx="249544" cy="7734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3526972" y="6011991"/>
            <a:ext cx="846116"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867896" y="6011991"/>
            <a:ext cx="846116" cy="0"/>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950030" y="6011992"/>
            <a:ext cx="0" cy="353183"/>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6302828" y="6011991"/>
            <a:ext cx="0" cy="353183"/>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950030" y="6365174"/>
            <a:ext cx="2352799" cy="0"/>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标题 2">
            <a:extLst>
              <a:ext uri="{FF2B5EF4-FFF2-40B4-BE49-F238E27FC236}">
                <a16:creationId xmlns:a16="http://schemas.microsoft.com/office/drawing/2014/main" id="{A7663114-BA1E-4D33-B77E-13B4B0533AAA}"/>
              </a:ext>
            </a:extLst>
          </p:cNvPr>
          <p:cNvSpPr>
            <a:spLocks noGrp="1"/>
          </p:cNvSpPr>
          <p:nvPr>
            <p:ph type="title"/>
          </p:nvPr>
        </p:nvSpPr>
        <p:spPr>
          <a:xfrm>
            <a:off x="619235" y="235883"/>
            <a:ext cx="7507706" cy="657727"/>
          </a:xfrm>
        </p:spPr>
        <p:txBody>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强化学习问题定义</a:t>
            </a:r>
            <a:endParaRPr lang="zh-CN" altLang="en-US" sz="2400" kern="0" dirty="0">
              <a:solidFill>
                <a:srgbClr val="0070C0"/>
              </a:solidFill>
              <a:latin typeface="Times New Roman" pitchFamily="18" charset="0"/>
              <a:cs typeface="Times New Roman" pitchFamily="18" charset="0"/>
            </a:endParaRPr>
          </a:p>
        </p:txBody>
      </p:sp>
    </p:spTree>
    <p:extLst>
      <p:ext uri="{BB962C8B-B14F-4D97-AF65-F5344CB8AC3E}">
        <p14:creationId xmlns:p14="http://schemas.microsoft.com/office/powerpoint/2010/main" val="4159442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p:cNvSpPr>
            <a:spLocks noGrp="1"/>
          </p:cNvSpPr>
          <p:nvPr>
            <p:ph type="title"/>
          </p:nvPr>
        </p:nvSpPr>
        <p:spPr>
          <a:xfrm>
            <a:off x="333047" y="32916"/>
            <a:ext cx="8376356" cy="657727"/>
          </a:xfrm>
        </p:spPr>
        <p:txBody>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强化学习问题定义</a:t>
            </a:r>
          </a:p>
        </p:txBody>
      </p:sp>
      <p:sp>
        <p:nvSpPr>
          <p:cNvPr id="4" name="文本框 3">
            <a:extLst>
              <a:ext uri="{FF2B5EF4-FFF2-40B4-BE49-F238E27FC236}">
                <a16:creationId xmlns:a16="http://schemas.microsoft.com/office/drawing/2014/main" id="{F4093C4F-1805-4AAE-9FDD-534DB2B16C6B}"/>
              </a:ext>
            </a:extLst>
          </p:cNvPr>
          <p:cNvSpPr txBox="1"/>
          <p:nvPr/>
        </p:nvSpPr>
        <p:spPr>
          <a:xfrm>
            <a:off x="669701" y="1370457"/>
            <a:ext cx="4572000" cy="369332"/>
          </a:xfrm>
          <a:prstGeom prst="rect">
            <a:avLst/>
          </a:prstGeom>
          <a:noFill/>
        </p:spPr>
        <p:txBody>
          <a:bodyPr wrap="square">
            <a:spAutoFit/>
          </a:bodyPr>
          <a:lstStyle/>
          <a:p>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智能体选择动作的模型：</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F528AF0-C542-45B3-A6C2-EDC3768BF5E7}"/>
                  </a:ext>
                </a:extLst>
              </p:cNvPr>
              <p:cNvSpPr txBox="1"/>
              <p:nvPr/>
            </p:nvSpPr>
            <p:spPr>
              <a:xfrm>
                <a:off x="669701" y="1774013"/>
                <a:ext cx="7804598" cy="369332"/>
              </a:xfrm>
              <a:prstGeom prst="rect">
                <a:avLst/>
              </a:prstGeom>
              <a:noFill/>
            </p:spPr>
            <p:txBody>
              <a:bodyPr wrap="square">
                <a:spAutoFit/>
              </a:bodyPr>
              <a:lstStyle/>
              <a:p>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策略函数</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𝑆</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𝐴</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 1]</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表示智能体在状态</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下采取动作</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的概率</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p>
            </p:txBody>
          </p:sp>
        </mc:Choice>
        <mc:Fallback xmlns="">
          <p:sp>
            <p:nvSpPr>
              <p:cNvPr id="7" name="文本框 6">
                <a:extLst>
                  <a:ext uri="{FF2B5EF4-FFF2-40B4-BE49-F238E27FC236}">
                    <a16:creationId xmlns:a16="http://schemas.microsoft.com/office/drawing/2014/main" id="{DF528AF0-C542-45B3-A6C2-EDC3768BF5E7}"/>
                  </a:ext>
                </a:extLst>
              </p:cNvPr>
              <p:cNvSpPr txBox="1">
                <a:spLocks noRot="1" noChangeAspect="1" noMove="1" noResize="1" noEditPoints="1" noAdjustHandles="1" noChangeArrowheads="1" noChangeShapeType="1" noTextEdit="1"/>
              </p:cNvSpPr>
              <p:nvPr/>
            </p:nvSpPr>
            <p:spPr>
              <a:xfrm>
                <a:off x="669701" y="1774013"/>
                <a:ext cx="7804598" cy="369332"/>
              </a:xfrm>
              <a:prstGeom prst="rect">
                <a:avLst/>
              </a:prstGeom>
              <a:blipFill>
                <a:blip r:embed="rId2"/>
                <a:stretch>
                  <a:fillRect l="-703" t="-6557" b="-26230"/>
                </a:stretch>
              </a:blipFill>
            </p:spPr>
            <p:txBody>
              <a:bodyPr/>
              <a:lstStyle/>
              <a:p>
                <a:r>
                  <a:rPr lang="zh-CN" altLang="en-US">
                    <a:noFill/>
                  </a:rPr>
                  <a:t> </a:t>
                </a:r>
              </a:p>
            </p:txBody>
          </p:sp>
        </mc:Fallback>
      </mc:AlternateContent>
      <p:sp>
        <p:nvSpPr>
          <p:cNvPr id="11" name="椭圆形标注 7">
            <a:extLst>
              <a:ext uri="{FF2B5EF4-FFF2-40B4-BE49-F238E27FC236}">
                <a16:creationId xmlns:a16="http://schemas.microsoft.com/office/drawing/2014/main" id="{58259EC9-7F0E-441A-8B4D-6AEAC994B2C8}"/>
              </a:ext>
            </a:extLst>
          </p:cNvPr>
          <p:cNvSpPr/>
          <p:nvPr/>
        </p:nvSpPr>
        <p:spPr>
          <a:xfrm>
            <a:off x="5653826" y="2301424"/>
            <a:ext cx="3213279" cy="1608821"/>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一个好的策略函数应该能够使得智能体在采取了一系列行动后可</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获得</a:t>
            </a: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最佳奖励</a:t>
            </a:r>
            <a:endParaRPr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D94E6579-47B9-4FBF-93D6-B408065768DE}"/>
                  </a:ext>
                </a:extLst>
              </p:cNvPr>
              <p:cNvSpPr txBox="1"/>
              <p:nvPr/>
            </p:nvSpPr>
            <p:spPr>
              <a:xfrm>
                <a:off x="669701" y="2459503"/>
                <a:ext cx="4314423" cy="646331"/>
              </a:xfrm>
              <a:prstGeom prst="rect">
                <a:avLst/>
              </a:prstGeom>
              <a:noFill/>
            </p:spPr>
            <p:txBody>
              <a:bodyPr wrap="square">
                <a:spAutoFit/>
              </a:bodyPr>
              <a:lstStyle/>
              <a:p>
                <a:r>
                  <a:rPr lang="zh-CN" altLang="zh-CN" sz="1800" b="1" dirty="0">
                    <a:solidFill>
                      <a:srgbClr val="FF0000"/>
                    </a:solidFill>
                    <a:effectLst/>
                    <a:latin typeface="Times New Roman" panose="02020603050405020304" pitchFamily="18" charset="0"/>
                    <a:ea typeface="华文楷体" panose="02010600040101010101" pitchFamily="2" charset="-122"/>
                    <a:cs typeface="Times New Roman" panose="02020603050405020304" pitchFamily="18" charset="0"/>
                  </a:rPr>
                  <a:t>最大化每一时刻的回报值</a:t>
                </a:r>
                <a:r>
                  <a:rPr lang="zh-CN" altLang="en-US" sz="1800" b="1" dirty="0">
                    <a:solidFill>
                      <a:srgbClr val="FF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b="1" i="1" dirty="0">
                  <a:solidFill>
                    <a:srgbClr val="FF0000"/>
                  </a:solidFill>
                  <a:latin typeface="Cambria Math" panose="02040503050406030204" pitchFamily="18" charset="0"/>
                  <a:ea typeface="Cambria Math" panose="020405030504060302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𝛾</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p>
                      </m:sSup>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en-US" dirty="0"/>
              </a:p>
            </p:txBody>
          </p:sp>
        </mc:Choice>
        <mc:Fallback xmlns="">
          <p:sp>
            <p:nvSpPr>
              <p:cNvPr id="14" name="文本框 13">
                <a:extLst>
                  <a:ext uri="{FF2B5EF4-FFF2-40B4-BE49-F238E27FC236}">
                    <a16:creationId xmlns:a16="http://schemas.microsoft.com/office/drawing/2014/main" id="{D94E6579-47B9-4FBF-93D6-B408065768DE}"/>
                  </a:ext>
                </a:extLst>
              </p:cNvPr>
              <p:cNvSpPr txBox="1">
                <a:spLocks noRot="1" noChangeAspect="1" noMove="1" noResize="1" noEditPoints="1" noAdjustHandles="1" noChangeArrowheads="1" noChangeShapeType="1" noTextEdit="1"/>
              </p:cNvSpPr>
              <p:nvPr/>
            </p:nvSpPr>
            <p:spPr>
              <a:xfrm>
                <a:off x="669701" y="2459503"/>
                <a:ext cx="4314423" cy="646331"/>
              </a:xfrm>
              <a:prstGeom prst="rect">
                <a:avLst/>
              </a:prstGeom>
              <a:blipFill>
                <a:blip r:embed="rId3"/>
                <a:stretch>
                  <a:fillRect l="-1271" t="-3774" b="-28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FA6FD87-85F8-4727-B96C-8168E8CD6875}"/>
                  </a:ext>
                </a:extLst>
              </p:cNvPr>
              <p:cNvSpPr txBox="1"/>
              <p:nvPr/>
            </p:nvSpPr>
            <p:spPr>
              <a:xfrm>
                <a:off x="682580" y="3350570"/>
                <a:ext cx="5100034" cy="1754326"/>
              </a:xfrm>
              <a:prstGeom prst="rect">
                <a:avLst/>
              </a:prstGeom>
              <a:noFill/>
            </p:spPr>
            <p:txBody>
              <a:bodyPr wrap="square">
                <a:spAutoFit/>
              </a:bodyPr>
              <a:lstStyle/>
              <a:p>
                <a:pPr marL="342900" lvl="0" indent="-342900" algn="just">
                  <a:buFont typeface="Wingdings" panose="05000000000000000000" pitchFamily="2" charset="2"/>
                  <a:buChar char=""/>
                </a:pPr>
                <a:r>
                  <a:rPr lang="zh-CN"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价值函数（</a:t>
                </a:r>
                <a:r>
                  <a:rPr lang="en-US"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value function</a:t>
                </a:r>
                <a:r>
                  <a:rPr lang="zh-CN"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𝑉</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𝑆</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ℝ</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sSub>
                      <m:sSub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𝔼</m:t>
                        </m:r>
                      </m:e>
                      <m: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𝑆</m:t>
                        </m:r>
                      </m:e>
                      <m: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zh-CN"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表示智能体在时刻</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处于状态</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时，按照策略</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采取行动时所获得回报的期望。价值函数衡量了某个状态的好坏程度，反映了智能体从当前状态转移到该状态时能够为目标完成带来多大</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好处</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solidFill>
                      <a:srgbClr val="000000"/>
                    </a:solidFill>
                    <a:effectLst/>
                    <a:latin typeface="等线" panose="02010600030101010101" pitchFamily="2" charset="-122"/>
                    <a:ea typeface="Times New Roman" panose="02020603050405020304" pitchFamily="18" charset="0"/>
                    <a:cs typeface="Times New Roman" panose="02020603050405020304" pitchFamily="18" charset="0"/>
                  </a:rPr>
                  <a:t> </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FFA6FD87-85F8-4727-B96C-8168E8CD6875}"/>
                  </a:ext>
                </a:extLst>
              </p:cNvPr>
              <p:cNvSpPr txBox="1">
                <a:spLocks noRot="1" noChangeAspect="1" noMove="1" noResize="1" noEditPoints="1" noAdjustHandles="1" noChangeArrowheads="1" noChangeShapeType="1" noTextEdit="1"/>
              </p:cNvSpPr>
              <p:nvPr/>
            </p:nvSpPr>
            <p:spPr>
              <a:xfrm>
                <a:off x="682580" y="3350570"/>
                <a:ext cx="5100034" cy="1754326"/>
              </a:xfrm>
              <a:prstGeom prst="rect">
                <a:avLst/>
              </a:prstGeom>
              <a:blipFill>
                <a:blip r:embed="rId4"/>
                <a:stretch>
                  <a:fillRect l="-836" t="-2439" r="-956" b="-5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766C431-7870-49E9-A5D6-84F606E00F43}"/>
                  </a:ext>
                </a:extLst>
              </p:cNvPr>
              <p:cNvSpPr txBox="1"/>
              <p:nvPr/>
            </p:nvSpPr>
            <p:spPr>
              <a:xfrm>
                <a:off x="682580" y="5126034"/>
                <a:ext cx="7753082" cy="923330"/>
              </a:xfrm>
              <a:prstGeom prst="rect">
                <a:avLst/>
              </a:prstGeom>
              <a:noFill/>
            </p:spPr>
            <p:txBody>
              <a:bodyPr wrap="square">
                <a:spAutoFit/>
              </a:bodyPr>
              <a:lstStyle/>
              <a:p>
                <a:pPr marL="342900" lvl="0" indent="-342900" algn="just">
                  <a:buFont typeface="Wingdings" panose="05000000000000000000" pitchFamily="2" charset="2"/>
                  <a:buChar char=""/>
                </a:pPr>
                <a:r>
                  <a:rPr lang="zh-CN"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动作</a:t>
                </a:r>
                <a:r>
                  <a:rPr lang="en-US"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价值函数</a:t>
                </a:r>
                <a:r>
                  <a:rPr lang="en-US"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(action-value function)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𝑞</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𝑆</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𝐴</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ℝ</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sSub>
                      <m:sSub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sSub>
                      <m:sSub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𝔼</m:t>
                        </m:r>
                      </m:e>
                      <m: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𝑆</m:t>
                        </m:r>
                      </m:e>
                      <m: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𝐴</m:t>
                        </m:r>
                      </m:e>
                      <m: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，表示智能体在时刻</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处于状态</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时，选择了动作</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后，在</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𝑡</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时刻后根据策略</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采取行动所获得回报的期望。</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1766C431-7870-49E9-A5D6-84F606E00F43}"/>
                  </a:ext>
                </a:extLst>
              </p:cNvPr>
              <p:cNvSpPr txBox="1">
                <a:spLocks noRot="1" noChangeAspect="1" noMove="1" noResize="1" noEditPoints="1" noAdjustHandles="1" noChangeArrowheads="1" noChangeShapeType="1" noTextEdit="1"/>
              </p:cNvSpPr>
              <p:nvPr/>
            </p:nvSpPr>
            <p:spPr>
              <a:xfrm>
                <a:off x="682580" y="5126034"/>
                <a:ext cx="7753082" cy="923330"/>
              </a:xfrm>
              <a:prstGeom prst="rect">
                <a:avLst/>
              </a:prstGeom>
              <a:blipFill>
                <a:blip r:embed="rId5"/>
                <a:stretch>
                  <a:fillRect l="-550" t="-4636" r="-3538" b="-105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59222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p:cNvSpPr>
            <a:spLocks noGrp="1"/>
          </p:cNvSpPr>
          <p:nvPr>
            <p:ph type="title"/>
          </p:nvPr>
        </p:nvSpPr>
        <p:spPr>
          <a:xfrm>
            <a:off x="333047" y="32916"/>
            <a:ext cx="8376356" cy="657727"/>
          </a:xfrm>
        </p:spPr>
        <p:txBody>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强化学习问题定义</a:t>
            </a:r>
          </a:p>
        </p:txBody>
      </p:sp>
      <p:sp>
        <p:nvSpPr>
          <p:cNvPr id="11" name="椭圆形标注 7">
            <a:extLst>
              <a:ext uri="{FF2B5EF4-FFF2-40B4-BE49-F238E27FC236}">
                <a16:creationId xmlns:a16="http://schemas.microsoft.com/office/drawing/2014/main" id="{58259EC9-7F0E-441A-8B4D-6AEAC994B2C8}"/>
              </a:ext>
            </a:extLst>
          </p:cNvPr>
          <p:cNvSpPr/>
          <p:nvPr/>
        </p:nvSpPr>
        <p:spPr>
          <a:xfrm>
            <a:off x="5660265" y="2409057"/>
            <a:ext cx="3213279" cy="1608821"/>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一个好的策略函数应该能够使得智能体在采取了一系列行动后可得到最佳奖励</a:t>
            </a:r>
            <a:endParaRPr lang="zh-CN" altLang="en-US" dirty="0"/>
          </a:p>
        </p:txBody>
      </p:sp>
      <p:sp>
        <p:nvSpPr>
          <p:cNvPr id="6" name="矩形 5">
            <a:extLst>
              <a:ext uri="{FF2B5EF4-FFF2-40B4-BE49-F238E27FC236}">
                <a16:creationId xmlns:a16="http://schemas.microsoft.com/office/drawing/2014/main" id="{D5B70C8C-3C3A-4BAD-98FF-C387B18BCAE4}"/>
              </a:ext>
            </a:extLst>
          </p:cNvPr>
          <p:cNvSpPr/>
          <p:nvPr/>
        </p:nvSpPr>
        <p:spPr>
          <a:xfrm>
            <a:off x="470079" y="1281448"/>
            <a:ext cx="7315200" cy="998838"/>
          </a:xfrm>
          <a:prstGeom prst="rect">
            <a:avLst/>
          </a:prstGeom>
          <a:solidFill>
            <a:srgbClr val="DBFDAA">
              <a:alpha val="9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ADC76D4-90B5-43C8-95DE-13432046E60D}"/>
                  </a:ext>
                </a:extLst>
              </p:cNvPr>
              <p:cNvSpPr txBox="1"/>
              <p:nvPr/>
            </p:nvSpPr>
            <p:spPr>
              <a:xfrm>
                <a:off x="682580" y="1544829"/>
                <a:ext cx="6722772" cy="646331"/>
              </a:xfrm>
              <a:prstGeom prst="rect">
                <a:avLst/>
              </a:prstGeom>
              <a:noFill/>
            </p:spPr>
            <p:txBody>
              <a:bodyPr wrap="square">
                <a:spAutoFit/>
              </a:bodyPr>
              <a:lstStyle/>
              <a:p>
                <a:pPr indent="266700" algn="just"/>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给定一个马尔可夫决策过程</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𝑀𝐷𝑃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𝑆</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𝛾</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学习一个最优策略</a:t>
                </a:r>
                <a14:m>
                  <m:oMath xmlns:m="http://schemas.openxmlformats.org/officeDocument/2006/math">
                    <m:sSup>
                      <m:sSup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，对任意</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𝑆</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使得</a:t>
                </a:r>
                <a14:m>
                  <m:oMath xmlns:m="http://schemas.openxmlformats.org/officeDocument/2006/math">
                    <m:sSub>
                      <m:sSub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𝑉</m:t>
                        </m:r>
                      </m:e>
                      <m:sub>
                        <m:sSup>
                          <m:sSup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sub>
                    </m:sSub>
                    <m:d>
                      <m:d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e>
                    </m:d>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值最大。</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5" name="文本框 14">
                <a:extLst>
                  <a:ext uri="{FF2B5EF4-FFF2-40B4-BE49-F238E27FC236}">
                    <a16:creationId xmlns:a16="http://schemas.microsoft.com/office/drawing/2014/main" id="{1ADC76D4-90B5-43C8-95DE-13432046E60D}"/>
                  </a:ext>
                </a:extLst>
              </p:cNvPr>
              <p:cNvSpPr txBox="1">
                <a:spLocks noRot="1" noChangeAspect="1" noMove="1" noResize="1" noEditPoints="1" noAdjustHandles="1" noChangeArrowheads="1" noChangeShapeType="1" noTextEdit="1"/>
              </p:cNvSpPr>
              <p:nvPr/>
            </p:nvSpPr>
            <p:spPr>
              <a:xfrm>
                <a:off x="682580" y="1544829"/>
                <a:ext cx="6722772" cy="646331"/>
              </a:xfrm>
              <a:prstGeom prst="rect">
                <a:avLst/>
              </a:prstGeom>
              <a:blipFill>
                <a:blip r:embed="rId4"/>
                <a:stretch>
                  <a:fillRect l="-816" t="-3774" r="-725" b="-15094"/>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284D1BA4-2F23-4633-A3BD-D2E246940B4B}"/>
              </a:ext>
            </a:extLst>
          </p:cNvPr>
          <p:cNvSpPr txBox="1"/>
          <p:nvPr/>
        </p:nvSpPr>
        <p:spPr>
          <a:xfrm>
            <a:off x="682580" y="1383211"/>
            <a:ext cx="1261884" cy="523220"/>
          </a:xfrm>
          <a:prstGeom prst="rect">
            <a:avLst/>
          </a:prstGeom>
          <a:noFill/>
        </p:spPr>
        <p:txBody>
          <a:bodyPr wrap="none" rtlCol="0">
            <a:spAutoFit/>
          </a:bodyPr>
          <a:lstStyle/>
          <a:p>
            <a:r>
              <a:rPr lang="zh-CN" altLang="en-US" sz="2800" b="1" dirty="0">
                <a:latin typeface="华文楷体" panose="02010600040101010101" pitchFamily="2" charset="-122"/>
                <a:ea typeface="华文楷体" panose="02010600040101010101" pitchFamily="2" charset="-122"/>
              </a:rPr>
              <a:t>定义：</a:t>
            </a:r>
          </a:p>
        </p:txBody>
      </p:sp>
      <p:grpSp>
        <p:nvGrpSpPr>
          <p:cNvPr id="8" name="组合 7">
            <a:extLst>
              <a:ext uri="{FF2B5EF4-FFF2-40B4-BE49-F238E27FC236}">
                <a16:creationId xmlns:a16="http://schemas.microsoft.com/office/drawing/2014/main" id="{834F4DD7-1989-4512-8B92-F522576D3C2A}"/>
              </a:ext>
            </a:extLst>
          </p:cNvPr>
          <p:cNvGrpSpPr/>
          <p:nvPr/>
        </p:nvGrpSpPr>
        <p:grpSpPr>
          <a:xfrm>
            <a:off x="470079" y="1295066"/>
            <a:ext cx="7315200" cy="998838"/>
            <a:chOff x="470079" y="1295066"/>
            <a:chExt cx="7315200" cy="998838"/>
          </a:xfrm>
        </p:grpSpPr>
        <p:sp>
          <p:nvSpPr>
            <p:cNvPr id="19" name="矩形 18">
              <a:extLst>
                <a:ext uri="{FF2B5EF4-FFF2-40B4-BE49-F238E27FC236}">
                  <a16:creationId xmlns:a16="http://schemas.microsoft.com/office/drawing/2014/main" id="{E238C12C-5F59-4A1B-B250-E42D804DA102}"/>
                </a:ext>
              </a:extLst>
            </p:cNvPr>
            <p:cNvSpPr/>
            <p:nvPr/>
          </p:nvSpPr>
          <p:spPr>
            <a:xfrm>
              <a:off x="470079" y="1295066"/>
              <a:ext cx="7315200" cy="998838"/>
            </a:xfrm>
            <a:prstGeom prst="rect">
              <a:avLst/>
            </a:prstGeom>
            <a:solidFill>
              <a:srgbClr val="DBFDAA">
                <a:alpha val="9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62AD9408-3CC6-42E0-BD8F-8FBA6EE6ADD8}"/>
                    </a:ext>
                  </a:extLst>
                </p:cNvPr>
                <p:cNvSpPr txBox="1"/>
                <p:nvPr/>
              </p:nvSpPr>
              <p:spPr>
                <a:xfrm>
                  <a:off x="682580" y="1558447"/>
                  <a:ext cx="6722772" cy="646331"/>
                </a:xfrm>
                <a:prstGeom prst="rect">
                  <a:avLst/>
                </a:prstGeom>
                <a:noFill/>
              </p:spPr>
              <p:txBody>
                <a:bodyPr wrap="square">
                  <a:spAutoFit/>
                </a:bodyPr>
                <a:lstStyle/>
                <a:p>
                  <a:pPr indent="266700" algn="just"/>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给定一个马尔可夫决策过程</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𝑀𝐷𝑃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𝑆</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𝛾</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学习一个最优策略</a:t>
                  </a:r>
                  <a14:m>
                    <m:oMath xmlns:m="http://schemas.openxmlformats.org/officeDocument/2006/math">
                      <m:sSup>
                        <m:sSup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，对任意</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𝑆</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使得</a:t>
                  </a:r>
                  <a14:m>
                    <m:oMath xmlns:m="http://schemas.openxmlformats.org/officeDocument/2006/math">
                      <m:sSub>
                        <m:sSub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𝑉</m:t>
                          </m:r>
                        </m:e>
                        <m:sub>
                          <m:sSup>
                            <m:sSup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sub>
                      </m:sSub>
                      <m:d>
                        <m:dPr>
                          <m:ctrlPr>
                            <a:rPr lang="zh-CN" altLang="zh-CN" sz="1800"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e>
                      </m:d>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值最大。</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id="{62AD9408-3CC6-42E0-BD8F-8FBA6EE6ADD8}"/>
                    </a:ext>
                  </a:extLst>
                </p:cNvPr>
                <p:cNvSpPr txBox="1">
                  <a:spLocks noRot="1" noChangeAspect="1" noMove="1" noResize="1" noEditPoints="1" noAdjustHandles="1" noChangeArrowheads="1" noChangeShapeType="1" noTextEdit="1"/>
                </p:cNvSpPr>
                <p:nvPr/>
              </p:nvSpPr>
              <p:spPr>
                <a:xfrm>
                  <a:off x="682580" y="1558447"/>
                  <a:ext cx="6722772" cy="646331"/>
                </a:xfrm>
                <a:prstGeom prst="rect">
                  <a:avLst/>
                </a:prstGeom>
                <a:blipFill>
                  <a:blip r:embed="rId5"/>
                  <a:stretch>
                    <a:fillRect l="-816" t="-4717" r="-725" b="-15094"/>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DFBE1298-E6B0-4DCF-A4D5-6F2FDF7790C2}"/>
                </a:ext>
              </a:extLst>
            </p:cNvPr>
            <p:cNvSpPr txBox="1"/>
            <p:nvPr/>
          </p:nvSpPr>
          <p:spPr>
            <a:xfrm>
              <a:off x="682580" y="1396829"/>
              <a:ext cx="1261884" cy="523220"/>
            </a:xfrm>
            <a:prstGeom prst="rect">
              <a:avLst/>
            </a:prstGeom>
            <a:noFill/>
          </p:spPr>
          <p:txBody>
            <a:bodyPr wrap="none" rtlCol="0">
              <a:spAutoFit/>
            </a:bodyPr>
            <a:lstStyle/>
            <a:p>
              <a:r>
                <a:rPr lang="zh-CN" altLang="en-US" sz="2800" b="1" dirty="0">
                  <a:latin typeface="华文楷体" panose="02010600040101010101" pitchFamily="2" charset="-122"/>
                  <a:ea typeface="华文楷体" panose="02010600040101010101" pitchFamily="2" charset="-122"/>
                </a:rPr>
                <a:t>定义：</a:t>
              </a: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0F4836E3-D79C-4500-B8E4-C47319AA9D26}"/>
                  </a:ext>
                </a:extLst>
              </p:cNvPr>
              <p:cNvSpPr/>
              <p:nvPr/>
            </p:nvSpPr>
            <p:spPr>
              <a:xfrm>
                <a:off x="502022" y="2778271"/>
                <a:ext cx="5158243" cy="3477875"/>
              </a:xfrm>
              <a:prstGeom prst="rect">
                <a:avLst/>
              </a:prstGeom>
            </p:spPr>
            <p:txBody>
              <a:bodyPr wrap="square">
                <a:spAutoFit/>
              </a:bodyPr>
              <a:lstStyle/>
              <a:p>
                <a:pPr marL="285750" indent="-285750">
                  <a:spcAft>
                    <a:spcPts val="0"/>
                  </a:spcAft>
                  <a:buFont typeface="Wingdings" panose="05000000000000000000" pitchFamily="2" charset="2"/>
                  <a:buChar char="l"/>
                </a:pPr>
                <a:r>
                  <a:rPr lang="zh-CN"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价值函数和动作</a:t>
                </a:r>
                <a:r>
                  <a:rPr lang="en-US"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价值函数反映了智能体在某一策略下所对应状态序列获得回报的期望，它比回报本身更加准确地刻画了智能体的目标。</a:t>
                </a:r>
                <a:endParaRPr lang="en-US"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spcAft>
                    <a:spcPts val="0"/>
                  </a:spcAft>
                  <a:buFont typeface="Wingdings" panose="05000000000000000000" pitchFamily="2" charset="2"/>
                  <a:buChar char="l"/>
                </a:pPr>
                <a:endParaRPr lang="en-US"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spcAft>
                    <a:spcPts val="0"/>
                  </a:spcAft>
                  <a:buFont typeface="Wingdings" panose="05000000000000000000" pitchFamily="2" charset="2"/>
                  <a:buChar char="l"/>
                </a:pPr>
                <a:r>
                  <a:rPr lang="zh-CN"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价值函数和动作</a:t>
                </a:r>
                <a:r>
                  <a:rPr lang="en-US"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价值函数的定义之所以能够成立，离不开决策过程所具有的马尔可夫性，即当位于当前状态</a:t>
                </a:r>
                <a14:m>
                  <m:oMath xmlns:m="http://schemas.openxmlformats.org/officeDocument/2006/math">
                    <m:r>
                      <a:rPr lang="en-US" altLang="zh-CN" sz="20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时，无论当前时刻</a:t>
                </a:r>
                <a14:m>
                  <m:oMath xmlns:m="http://schemas.openxmlformats.org/officeDocument/2006/math">
                    <m:r>
                      <a:rPr lang="en-US" altLang="zh-CN" sz="20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oMath>
                </a14:m>
                <a:r>
                  <a:rPr lang="zh-CN" altLang="zh-CN" sz="20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的取值是多少，一个策略回报值的期望是一定的（当前状态只与前一状态有关，与时间无关）。</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0F4836E3-D79C-4500-B8E4-C47319AA9D26}"/>
                  </a:ext>
                </a:extLst>
              </p:cNvPr>
              <p:cNvSpPr>
                <a:spLocks noRot="1" noChangeAspect="1" noMove="1" noResize="1" noEditPoints="1" noAdjustHandles="1" noChangeArrowheads="1" noChangeShapeType="1" noTextEdit="1"/>
              </p:cNvSpPr>
              <p:nvPr/>
            </p:nvSpPr>
            <p:spPr>
              <a:xfrm>
                <a:off x="502022" y="2778271"/>
                <a:ext cx="5158243" cy="3477875"/>
              </a:xfrm>
              <a:prstGeom prst="rect">
                <a:avLst/>
              </a:prstGeom>
              <a:blipFill>
                <a:blip r:embed="rId6"/>
                <a:stretch>
                  <a:fillRect l="-1063" t="-1228" r="-3896" b="-245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06997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p:cNvSpPr>
            <a:spLocks noGrp="1"/>
          </p:cNvSpPr>
          <p:nvPr>
            <p:ph type="title"/>
          </p:nvPr>
        </p:nvSpPr>
        <p:spPr>
          <a:xfrm>
            <a:off x="333047" y="32916"/>
            <a:ext cx="8376356" cy="657727"/>
          </a:xfrm>
        </p:spPr>
        <p:txBody>
          <a:bodyPr/>
          <a:lstStyle/>
          <a:p>
            <a:r>
              <a:rPr lang="zh-CN" altLang="en-US" sz="2400" dirty="0">
                <a:latin typeface="+mn-lt"/>
                <a:ea typeface="黑体" panose="02010609060101010101" pitchFamily="49" charset="-122"/>
                <a:cs typeface="Times New Roman" panose="02020603050405020304" pitchFamily="18" charset="0"/>
              </a:rPr>
              <a:t>贝尔曼方程 </a:t>
            </a:r>
            <a:r>
              <a:rPr lang="en-US" altLang="zh-CN" sz="2400" dirty="0">
                <a:latin typeface="+mn-lt"/>
                <a:ea typeface="黑体" panose="02010609060101010101" pitchFamily="49" charset="-122"/>
                <a:cs typeface="Times New Roman" panose="02020603050405020304" pitchFamily="18" charset="0"/>
              </a:rPr>
              <a:t>(Bellman Equation)</a:t>
            </a:r>
            <a:endParaRPr lang="zh-CN" altLang="en-US" sz="2400" dirty="0">
              <a:latin typeface="+mn-lt"/>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8E9B1AF-58B4-4E99-8310-BE98E52BBBF1}"/>
                  </a:ext>
                </a:extLst>
              </p:cNvPr>
              <p:cNvSpPr/>
              <p:nvPr/>
            </p:nvSpPr>
            <p:spPr>
              <a:xfrm>
                <a:off x="253202" y="1896915"/>
                <a:ext cx="10499982" cy="1446293"/>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Value Function</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𝜋</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𝑠</m:t>
                        </m:r>
                      </m:e>
                    </m:d>
                    <m:r>
                      <a:rPr lang="en-US" altLang="zh-CN" b="1"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i="1">
                            <a:latin typeface="Cambria Math" panose="02040503050406030204" pitchFamily="18" charset="0"/>
                          </a:rPr>
                          <m:t>𝜋</m:t>
                        </m:r>
                      </m:sub>
                    </m:sSub>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𝛾</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𝛾</m:t>
                            </m:r>
                          </m:e>
                          <m:sup>
                            <m:r>
                              <a:rPr lang="en-US" altLang="zh-CN" i="1">
                                <a:latin typeface="Cambria Math" panose="02040503050406030204" pitchFamily="18" charset="0"/>
                              </a:rPr>
                              <m:t>2</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+3</m:t>
                            </m:r>
                          </m:sub>
                        </m:sSub>
                        <m:r>
                          <a:rPr lang="en-US" altLang="zh-CN" i="1">
                            <a:latin typeface="Cambria Math" panose="02040503050406030204" pitchFamily="18" charset="0"/>
                          </a:rPr>
                          <m:t>+⋯</m:t>
                        </m:r>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𝑠</m:t>
                        </m:r>
                      </m:e>
                    </m:d>
                  </m:oMath>
                </a14:m>
                <a:endPar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动作</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(Action-Value Function)</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p>
              <a:p>
                <a:pPr>
                  <a:lnSpc>
                    <a:spcPct val="150000"/>
                  </a:lnSpc>
                </a:pP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𝜋</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𝑎</m:t>
                        </m:r>
                      </m:e>
                    </m:d>
                    <m:r>
                      <a:rPr lang="en-US" altLang="zh-CN" b="1"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i="1">
                            <a:latin typeface="Cambria Math" panose="02040503050406030204" pitchFamily="18" charset="0"/>
                          </a:rPr>
                          <m:t>𝜋</m:t>
                        </m:r>
                      </m:sub>
                    </m:sSub>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𝛾</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𝛾</m:t>
                            </m:r>
                          </m:e>
                          <m:sup>
                            <m:r>
                              <a:rPr lang="en-US" altLang="zh-CN" i="1">
                                <a:latin typeface="Cambria Math" panose="02040503050406030204" pitchFamily="18" charset="0"/>
                              </a:rPr>
                              <m:t>2</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+3</m:t>
                            </m:r>
                          </m:sub>
                        </m:sSub>
                        <m:r>
                          <a:rPr lang="en-US" altLang="zh-CN" i="1">
                            <a:latin typeface="Cambria Math" panose="02040503050406030204" pitchFamily="18" charset="0"/>
                          </a:rPr>
                          <m:t>+⋯</m:t>
                        </m:r>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𝑎</m:t>
                        </m:r>
                      </m:e>
                    </m:d>
                  </m:oMath>
                </a14:m>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28E9B1AF-58B4-4E99-8310-BE98E52BBBF1}"/>
                  </a:ext>
                </a:extLst>
              </p:cNvPr>
              <p:cNvSpPr>
                <a:spLocks noRot="1" noChangeAspect="1" noMove="1" noResize="1" noEditPoints="1" noAdjustHandles="1" noChangeArrowheads="1" noChangeShapeType="1" noTextEdit="1"/>
              </p:cNvSpPr>
              <p:nvPr/>
            </p:nvSpPr>
            <p:spPr>
              <a:xfrm>
                <a:off x="253202" y="1896915"/>
                <a:ext cx="10499982" cy="1446293"/>
              </a:xfrm>
              <a:prstGeom prst="rect">
                <a:avLst/>
              </a:prstGeom>
              <a:blipFill>
                <a:blip r:embed="rId2"/>
                <a:stretch>
                  <a:fillRect l="-523" b="-422"/>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EA92C76C-8A8E-42B5-B6F5-3D4E70894F84}"/>
              </a:ext>
            </a:extLst>
          </p:cNvPr>
          <p:cNvSpPr txBox="1"/>
          <p:nvPr/>
        </p:nvSpPr>
        <p:spPr>
          <a:xfrm>
            <a:off x="333047" y="955385"/>
            <a:ext cx="8123413" cy="881460"/>
          </a:xfrm>
          <a:prstGeom prst="rect">
            <a:avLst/>
          </a:prstGeom>
          <a:noFill/>
        </p:spPr>
        <p:txBody>
          <a:bodyPr wrap="square">
            <a:spAutoFit/>
          </a:bodyPr>
          <a:lstStyle/>
          <a:p>
            <a:pPr algn="just">
              <a:lnSpc>
                <a:spcPct val="150000"/>
              </a:lnSpc>
            </a:pP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贝尔曼方程（</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Bellman Equation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）也被称作动态规划方程（</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Dynamic Programming Equation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），由理查德</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贝尔曼（</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Richard Bellman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）提出。</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nvGrpSpPr>
          <p:cNvPr id="23" name="组合 22">
            <a:extLst>
              <a:ext uri="{FF2B5EF4-FFF2-40B4-BE49-F238E27FC236}">
                <a16:creationId xmlns:a16="http://schemas.microsoft.com/office/drawing/2014/main" id="{535B2DFA-F3AD-4A06-8330-BCF31FA34D16}"/>
              </a:ext>
            </a:extLst>
          </p:cNvPr>
          <p:cNvGrpSpPr/>
          <p:nvPr/>
        </p:nvGrpSpPr>
        <p:grpSpPr>
          <a:xfrm>
            <a:off x="34229" y="3753121"/>
            <a:ext cx="8525813" cy="2149494"/>
            <a:chOff x="0" y="3903436"/>
            <a:chExt cx="8525813" cy="2149494"/>
          </a:xfrm>
        </p:grpSpPr>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4F39A53C-C510-48AD-AD62-06F583E9EFE0}"/>
                    </a:ext>
                  </a:extLst>
                </p:cNvPr>
                <p:cNvSpPr txBox="1"/>
                <p:nvPr/>
              </p:nvSpPr>
              <p:spPr>
                <a:xfrm>
                  <a:off x="408904" y="3903436"/>
                  <a:ext cx="8116909" cy="18390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𝜋</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𝔼</m:t>
                            </m:r>
                          </m:e>
                          <m:sub>
                            <m:r>
                              <a:rPr lang="zh-CN" altLang="en-US" i="1">
                                <a:latin typeface="Cambria Math" panose="02040503050406030204" pitchFamily="18" charset="0"/>
                              </a:rPr>
                              <m:t>𝜋</m:t>
                            </m:r>
                          </m:sub>
                        </m:sSub>
                        <m:d>
                          <m:dPr>
                            <m:begChr m:val="["/>
                            <m:endChr m:val="]"/>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𝑡</m:t>
                                </m:r>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𝛾</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𝑡</m:t>
                                </m:r>
                                <m:r>
                                  <a:rPr lang="zh-CN" altLang="en-US" i="0">
                                    <a:latin typeface="Cambria Math" panose="02040503050406030204" pitchFamily="18" charset="0"/>
                                  </a:rPr>
                                  <m:t>+2</m:t>
                                </m:r>
                              </m:sub>
                            </m:sSub>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𝛾</m:t>
                                </m:r>
                              </m:e>
                              <m:sup>
                                <m:r>
                                  <a:rPr lang="zh-CN" altLang="en-US" i="0">
                                    <a:latin typeface="Cambria Math" panose="02040503050406030204" pitchFamily="18" charset="0"/>
                                  </a:rPr>
                                  <m:t>2</m:t>
                                </m:r>
                              </m:sup>
                            </m:sSup>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𝑡</m:t>
                                </m:r>
                                <m:r>
                                  <a:rPr lang="zh-CN" altLang="en-US" i="0">
                                    <a:latin typeface="Cambria Math" panose="02040503050406030204" pitchFamily="18" charset="0"/>
                                  </a:rPr>
                                  <m:t>+3</m:t>
                                </m:r>
                              </m:sub>
                            </m:sSub>
                            <m:r>
                              <a:rPr lang="zh-CN" altLang="en-US" i="0">
                                <a:latin typeface="Cambria Math" panose="02040503050406030204" pitchFamily="18" charset="0"/>
                              </a:rPr>
                              <m:t>+⋯</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𝑆</m:t>
                                </m:r>
                              </m:e>
                              <m:sub>
                                <m:r>
                                  <a:rPr lang="zh-CN" altLang="en-US" i="1">
                                    <a:latin typeface="Cambria Math" panose="02040503050406030204" pitchFamily="18" charset="0"/>
                                  </a:rPr>
                                  <m:t>𝑡</m:t>
                                </m:r>
                              </m:sub>
                            </m:sSub>
                            <m:r>
                              <a:rPr lang="zh-CN" altLang="en-US" i="0">
                                <a:latin typeface="Cambria Math" panose="02040503050406030204" pitchFamily="18" charset="0"/>
                              </a:rPr>
                              <m:t>=</m:t>
                            </m:r>
                            <m:r>
                              <a:rPr lang="zh-CN" altLang="en-US" i="1">
                                <a:latin typeface="Cambria Math" panose="02040503050406030204" pitchFamily="18" charset="0"/>
                              </a:rPr>
                              <m:t>𝑠</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𝔼</m:t>
                            </m:r>
                          </m:e>
                          <m:sub>
                            <m:r>
                              <a:rPr lang="zh-CN" altLang="en-US" i="1">
                                <a:latin typeface="Cambria Math" panose="02040503050406030204" pitchFamily="18" charset="0"/>
                              </a:rPr>
                              <m:t>𝑎</m:t>
                            </m:r>
                            <m:r>
                              <a:rPr lang="zh-CN" altLang="en-US" i="0">
                                <a:latin typeface="Cambria Math" panose="02040503050406030204" pitchFamily="18" charset="0"/>
                              </a:rPr>
                              <m:t>∼</m:t>
                            </m:r>
                            <m:r>
                              <a:rPr lang="zh-CN" altLang="en-US" i="1">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r>
                                  <a:rPr lang="zh-CN" altLang="en-US" i="0">
                                    <a:latin typeface="Cambria Math" panose="02040503050406030204" pitchFamily="18" charset="0"/>
                                  </a:rPr>
                                  <m:t>,⋅</m:t>
                                </m:r>
                              </m:e>
                            </m:d>
                          </m:sub>
                        </m:sSub>
                        <m:d>
                          <m:dPr>
                            <m:begChr m:val="["/>
                            <m:endChr m:val="]"/>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𝔼</m:t>
                                </m:r>
                              </m:e>
                              <m:sub>
                                <m:r>
                                  <a:rPr lang="zh-CN" altLang="en-US" i="1">
                                    <a:latin typeface="Cambria Math" panose="02040503050406030204" pitchFamily="18" charset="0"/>
                                  </a:rPr>
                                  <m:t>𝜋</m:t>
                                </m:r>
                              </m:sub>
                            </m:sSub>
                            <m:d>
                              <m:dPr>
                                <m:begChr m:val="["/>
                                <m:endChr m:val="]"/>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𝑡</m:t>
                                    </m:r>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𝛾</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𝑡</m:t>
                                    </m:r>
                                    <m:r>
                                      <a:rPr lang="zh-CN" altLang="en-US" i="0">
                                        <a:latin typeface="Cambria Math" panose="02040503050406030204" pitchFamily="18" charset="0"/>
                                      </a:rPr>
                                      <m:t>+2</m:t>
                                    </m:r>
                                  </m:sub>
                                </m:sSub>
                                <m:r>
                                  <a:rPr lang="zh-CN" altLang="en-US" i="0">
                                    <a:latin typeface="Cambria Math" panose="02040503050406030204" pitchFamily="18" charset="0"/>
                                  </a:rPr>
                                  <m:t>+</m:t>
                                </m:r>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𝛾</m:t>
                                    </m:r>
                                  </m:e>
                                  <m:sup>
                                    <m:r>
                                      <a:rPr lang="zh-CN" altLang="en-US" i="0">
                                        <a:latin typeface="Cambria Math" panose="02040503050406030204" pitchFamily="18" charset="0"/>
                                      </a:rPr>
                                      <m:t>2</m:t>
                                    </m:r>
                                  </m:sup>
                                </m:sSup>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𝑅</m:t>
                                    </m:r>
                                  </m:e>
                                  <m:sub>
                                    <m:r>
                                      <a:rPr lang="zh-CN" altLang="en-US" i="1">
                                        <a:latin typeface="Cambria Math" panose="02040503050406030204" pitchFamily="18" charset="0"/>
                                      </a:rPr>
                                      <m:t>𝑡</m:t>
                                    </m:r>
                                    <m:r>
                                      <a:rPr lang="zh-CN" altLang="en-US" i="0">
                                        <a:latin typeface="Cambria Math" panose="02040503050406030204" pitchFamily="18" charset="0"/>
                                      </a:rPr>
                                      <m:t>+3</m:t>
                                    </m:r>
                                  </m:sub>
                                </m:sSub>
                                <m:r>
                                  <a:rPr lang="zh-CN" altLang="en-US" i="0">
                                    <a:latin typeface="Cambria Math" panose="02040503050406030204" pitchFamily="18" charset="0"/>
                                  </a:rPr>
                                  <m:t>+⋯</m:t>
                                </m:r>
                              </m:e>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𝑆</m:t>
                                    </m:r>
                                  </m:e>
                                  <m:sub>
                                    <m:r>
                                      <a:rPr lang="zh-CN" altLang="en-US" i="1">
                                        <a:latin typeface="Cambria Math" panose="02040503050406030204" pitchFamily="18" charset="0"/>
                                      </a:rPr>
                                      <m:t>𝑡</m:t>
                                    </m:r>
                                  </m:sub>
                                </m:sSub>
                                <m:r>
                                  <a:rPr lang="zh-CN" altLang="en-US" i="0">
                                    <a:latin typeface="Cambria Math" panose="02040503050406030204" pitchFamily="18" charset="0"/>
                                  </a:rPr>
                                  <m:t>=</m:t>
                                </m:r>
                                <m:r>
                                  <a:rPr lang="zh-CN" altLang="en-US" i="1">
                                    <a:latin typeface="Cambria Math" panose="02040503050406030204" pitchFamily="18" charset="0"/>
                                  </a:rPr>
                                  <m:t>𝑠</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𝐴</m:t>
                                    </m:r>
                                  </m:e>
                                  <m:sub>
                                    <m:r>
                                      <a:rPr lang="zh-CN" altLang="en-US" i="1">
                                        <a:latin typeface="Cambria Math" panose="02040503050406030204" pitchFamily="18" charset="0"/>
                                      </a:rPr>
                                      <m:t>𝑡</m:t>
                                    </m:r>
                                  </m:sub>
                                </m:sSub>
                                <m:r>
                                  <a:rPr lang="zh-CN" altLang="en-US" i="0">
                                    <a:latin typeface="Cambria Math" panose="02040503050406030204" pitchFamily="18" charset="0"/>
                                  </a:rPr>
                                  <m:t>=</m:t>
                                </m:r>
                                <m:r>
                                  <a:rPr lang="zh-CN" altLang="en-US" i="1">
                                    <a:latin typeface="Cambria Math" panose="02040503050406030204" pitchFamily="18" charset="0"/>
                                  </a:rPr>
                                  <m:t>𝑎</m:t>
                                </m:r>
                              </m:e>
                            </m:d>
                          </m:e>
                        </m:d>
                        <m:r>
                          <a:rPr lang="zh-CN" altLang="en-US" i="0">
                            <a:latin typeface="Cambria Math" panose="02040503050406030204" pitchFamily="18" charset="0"/>
                          </a:rPr>
                          <m:t>=</m:t>
                        </m:r>
                        <m:nary>
                          <m:naryPr>
                            <m:chr m:val="∑"/>
                            <m:limLoc m:val="undOvr"/>
                            <m:supHide m:val="on"/>
                            <m:ctrlPr>
                              <a:rPr lang="zh-CN" altLang="en-US" i="1">
                                <a:latin typeface="Cambria Math" panose="02040503050406030204" pitchFamily="18" charset="0"/>
                              </a:rPr>
                            </m:ctrlPr>
                          </m:naryPr>
                          <m:sub>
                            <m:r>
                              <a:rPr lang="zh-CN" altLang="en-US" i="1">
                                <a:latin typeface="Cambria Math" panose="02040503050406030204" pitchFamily="18" charset="0"/>
                              </a:rPr>
                              <m:t>𝑎</m:t>
                            </m:r>
                            <m:r>
                              <a:rPr lang="zh-CN" altLang="en-US" i="0">
                                <a:latin typeface="Cambria Math" panose="02040503050406030204" pitchFamily="18" charset="0"/>
                              </a:rPr>
                              <m:t>∈</m:t>
                            </m:r>
                            <m:r>
                              <a:rPr lang="zh-CN" altLang="en-US" i="1">
                                <a:latin typeface="Cambria Math" panose="02040503050406030204" pitchFamily="18" charset="0"/>
                              </a:rPr>
                              <m:t>𝐴</m:t>
                            </m:r>
                          </m:sub>
                          <m:sup/>
                          <m:e>
                            <m:limLow>
                              <m:limLowPr>
                                <m:ctrlPr>
                                  <a:rPr lang="zh-CN" altLang="en-US" i="1">
                                    <a:solidFill>
                                      <a:srgbClr val="836967"/>
                                    </a:solidFill>
                                    <a:latin typeface="Cambria Math" panose="02040503050406030204" pitchFamily="18" charset="0"/>
                                  </a:rPr>
                                </m:ctrlPr>
                              </m:limLowPr>
                              <m:e>
                                <m:groupChr>
                                  <m:groupChrPr>
                                    <m:chr m:val="⏟"/>
                                    <m:ctrlPr>
                                      <a:rPr lang="zh-CN" altLang="en-US" i="1">
                                        <a:solidFill>
                                          <a:srgbClr val="836967"/>
                                        </a:solidFill>
                                        <a:latin typeface="Cambria Math" panose="02040503050406030204" pitchFamily="18" charset="0"/>
                                      </a:rPr>
                                    </m:ctrlPr>
                                  </m:groupChrPr>
                                  <m:e>
                                    <m:r>
                                      <a:rPr lang="zh-CN" altLang="en-US" i="1">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m:t>
                                        </m:r>
                                      </m:e>
                                    </m:d>
                                  </m:e>
                                </m:groupChr>
                              </m:e>
                              <m:lim>
                                <m:r>
                                  <a:rPr lang="zh-CN" altLang="en-US" i="0">
                                    <a:latin typeface="Cambria Math" panose="02040503050406030204" pitchFamily="18" charset="0"/>
                                  </a:rPr>
                                  <m:t>  </m:t>
                                </m:r>
                                <m:r>
                                  <a:rPr lang="zh-CN" altLang="en-US" i="0">
                                    <a:latin typeface="Cambria Math" panose="02040503050406030204" pitchFamily="18" charset="0"/>
                                  </a:rPr>
                                  <m:t>采取动作</m:t>
                                </m:r>
                                <m:r>
                                  <a:rPr lang="zh-CN" altLang="en-US" i="1">
                                    <a:latin typeface="Cambria Math" panose="02040503050406030204" pitchFamily="18" charset="0"/>
                                  </a:rPr>
                                  <m:t>𝑎</m:t>
                                </m:r>
                                <m:r>
                                  <a:rPr lang="zh-CN" altLang="en-US" i="0">
                                    <a:latin typeface="Cambria Math" panose="02040503050406030204" pitchFamily="18" charset="0"/>
                                  </a:rPr>
                                  <m:t>的概率</m:t>
                                </m:r>
                              </m:lim>
                            </m:limLow>
                          </m:e>
                        </m:nary>
                        <m:r>
                          <a:rPr lang="zh-CN" altLang="en-US" i="0">
                            <a:latin typeface="Cambria Math" panose="02040503050406030204" pitchFamily="18" charset="0"/>
                          </a:rPr>
                          <m:t>×</m:t>
                        </m:r>
                        <m:limLow>
                          <m:limLowPr>
                            <m:ctrlPr>
                              <a:rPr lang="zh-CN" altLang="en-US" i="1">
                                <a:solidFill>
                                  <a:srgbClr val="836967"/>
                                </a:solidFill>
                                <a:latin typeface="Cambria Math" panose="02040503050406030204" pitchFamily="18" charset="0"/>
                              </a:rPr>
                            </m:ctrlPr>
                          </m:limLowPr>
                          <m:e>
                            <m:groupChr>
                              <m:groupChrPr>
                                <m:chr m:val="⏟"/>
                                <m:ctrlPr>
                                  <a:rPr lang="zh-CN" altLang="en-US" i="1">
                                    <a:solidFill>
                                      <a:srgbClr val="836967"/>
                                    </a:solidFill>
                                    <a:latin typeface="Cambria Math" panose="02040503050406030204" pitchFamily="18" charset="0"/>
                                  </a:rPr>
                                </m:ctrlPr>
                              </m:groupChr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𝜋</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m:t>
                                    </m:r>
                                  </m:e>
                                </m:d>
                              </m:e>
                            </m:groupChr>
                          </m:e>
                          <m:lim>
                            <m:r>
                              <a:rPr lang="zh-CN" altLang="en-US" i="0">
                                <a:latin typeface="Cambria Math" panose="02040503050406030204" pitchFamily="18" charset="0"/>
                              </a:rPr>
                              <m:t>采取动作</m:t>
                            </m:r>
                            <m:r>
                              <a:rPr lang="zh-CN" altLang="en-US" i="1">
                                <a:latin typeface="Cambria Math" panose="02040503050406030204" pitchFamily="18" charset="0"/>
                              </a:rPr>
                              <m:t>𝑎</m:t>
                            </m:r>
                            <m:r>
                              <a:rPr lang="zh-CN" altLang="en-US" i="0">
                                <a:latin typeface="Cambria Math" panose="02040503050406030204" pitchFamily="18" charset="0"/>
                              </a:rPr>
                              <m:t>后带来的回报期望</m:t>
                            </m:r>
                          </m:lim>
                        </m:limLow>
                        <m:r>
                          <a:rPr lang="zh-CN" altLang="en-US" i="0">
                            <a:latin typeface="Cambria Math" panose="02040503050406030204" pitchFamily="18" charset="0"/>
                          </a:rPr>
                          <m:t> </m:t>
                        </m:r>
                      </m:oMath>
                    </m:oMathPara>
                  </a14:m>
                  <a:endParaRPr lang="en-US" altLang="zh-CN" dirty="0"/>
                </a:p>
                <a:p>
                  <a:endParaRPr lang="zh-CN" altLang="en-US" dirty="0"/>
                </a:p>
              </p:txBody>
            </p:sp>
          </mc:Choice>
          <mc:Fallback xmlns="">
            <p:sp>
              <p:nvSpPr>
                <p:cNvPr id="21" name="文本框 20">
                  <a:extLst>
                    <a:ext uri="{FF2B5EF4-FFF2-40B4-BE49-F238E27FC236}">
                      <a16:creationId xmlns:a16="http://schemas.microsoft.com/office/drawing/2014/main" id="{4F39A53C-C510-48AD-AD62-06F583E9EFE0}"/>
                    </a:ext>
                  </a:extLst>
                </p:cNvPr>
                <p:cNvSpPr txBox="1">
                  <a:spLocks noRot="1" noChangeAspect="1" noMove="1" noResize="1" noEditPoints="1" noAdjustHandles="1" noChangeArrowheads="1" noChangeShapeType="1" noTextEdit="1"/>
                </p:cNvSpPr>
                <p:nvPr/>
              </p:nvSpPr>
              <p:spPr>
                <a:xfrm>
                  <a:off x="408904" y="3903436"/>
                  <a:ext cx="8116909" cy="183909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3C29E902-1E2D-4AC1-9F85-11D4FC298779}"/>
                    </a:ext>
                  </a:extLst>
                </p:cNvPr>
                <p:cNvSpPr txBox="1"/>
                <p:nvPr/>
              </p:nvSpPr>
              <p:spPr>
                <a:xfrm>
                  <a:off x="0" y="5448534"/>
                  <a:ext cx="5376928" cy="6043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mtClean="0">
                            <a:latin typeface="Cambria Math" panose="02040503050406030204" pitchFamily="18" charset="0"/>
                          </a:rPr>
                          <m:t>=</m:t>
                        </m:r>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𝑎</m:t>
                            </m:r>
                            <m:r>
                              <a:rPr lang="zh-CN" altLang="en-US" i="0">
                                <a:latin typeface="Cambria Math" panose="02040503050406030204" pitchFamily="18" charset="0"/>
                              </a:rPr>
                              <m:t>∈</m:t>
                            </m:r>
                            <m:r>
                              <a:rPr lang="zh-CN" altLang="en-US" i="1">
                                <a:latin typeface="Cambria Math" panose="02040503050406030204" pitchFamily="18" charset="0"/>
                              </a:rPr>
                              <m:t>𝐴</m:t>
                            </m:r>
                          </m:sub>
                          <m:sup/>
                          <m:e>
                            <m:d>
                              <m:dPr>
                                <m:begChr m:val=""/>
                                <m:ctrlPr>
                                  <a:rPr lang="zh-CN" altLang="en-US" i="1">
                                    <a:latin typeface="Cambria Math" panose="02040503050406030204" pitchFamily="18" charset="0"/>
                                  </a:rPr>
                                </m:ctrlPr>
                              </m:dPr>
                              <m:e>
                                <m:r>
                                  <a:rPr lang="zh-CN" altLang="en-US" i="1">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m:t>
                                    </m:r>
                                  </m:e>
                                </m:d>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𝜋</m:t>
                                    </m:r>
                                  </m:sub>
                                </m:sSub>
                                <m:r>
                                  <a:rPr lang="zh-CN" altLang="en-US" i="0">
                                    <a:latin typeface="Cambria Math" panose="02040503050406030204" pitchFamily="18" charset="0"/>
                                  </a:rPr>
                                  <m:t>(</m:t>
                                </m:r>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m:t>
                                </m:r>
                              </m:e>
                            </m:d>
                          </m:e>
                        </m:nary>
                      </m:oMath>
                    </m:oMathPara>
                  </a14:m>
                  <a:endParaRPr lang="zh-CN" altLang="en-US" dirty="0"/>
                </a:p>
              </p:txBody>
            </p:sp>
          </mc:Choice>
          <mc:Fallback xmlns="">
            <p:sp>
              <p:nvSpPr>
                <p:cNvPr id="24" name="文本框 23">
                  <a:extLst>
                    <a:ext uri="{FF2B5EF4-FFF2-40B4-BE49-F238E27FC236}">
                      <a16:creationId xmlns:a16="http://schemas.microsoft.com/office/drawing/2014/main" id="{3C29E902-1E2D-4AC1-9F85-11D4FC298779}"/>
                    </a:ext>
                  </a:extLst>
                </p:cNvPr>
                <p:cNvSpPr txBox="1">
                  <a:spLocks noRot="1" noChangeAspect="1" noMove="1" noResize="1" noEditPoints="1" noAdjustHandles="1" noChangeArrowheads="1" noChangeShapeType="1" noTextEdit="1"/>
                </p:cNvSpPr>
                <p:nvPr/>
              </p:nvSpPr>
              <p:spPr>
                <a:xfrm>
                  <a:off x="0" y="5448534"/>
                  <a:ext cx="5376928" cy="604396"/>
                </a:xfrm>
                <a:prstGeom prst="rect">
                  <a:avLst/>
                </a:prstGeom>
                <a:blipFill>
                  <a:blip r:embed="rId4"/>
                  <a:stretch>
                    <a:fillRect/>
                  </a:stretch>
                </a:blipFill>
              </p:spPr>
              <p:txBody>
                <a:bodyPr/>
                <a:lstStyle/>
                <a:p>
                  <a:r>
                    <a:rPr lang="zh-CN" altLang="en-US">
                      <a:noFill/>
                    </a:rPr>
                    <a:t> </a:t>
                  </a:r>
                </a:p>
              </p:txBody>
            </p:sp>
          </mc:Fallback>
        </mc:AlternateContent>
      </p:grpSp>
      <p:cxnSp>
        <p:nvCxnSpPr>
          <p:cNvPr id="3" name="直接连接符 2">
            <a:extLst>
              <a:ext uri="{FF2B5EF4-FFF2-40B4-BE49-F238E27FC236}">
                <a16:creationId xmlns:a16="http://schemas.microsoft.com/office/drawing/2014/main" id="{6CDD0DFF-08F3-4DFE-B7DE-55D903CB1250}"/>
              </a:ext>
            </a:extLst>
          </p:cNvPr>
          <p:cNvCxnSpPr/>
          <p:nvPr/>
        </p:nvCxnSpPr>
        <p:spPr>
          <a:xfrm>
            <a:off x="679688" y="3501125"/>
            <a:ext cx="7704000" cy="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5111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p:cNvSpPr>
            <a:spLocks noGrp="1"/>
          </p:cNvSpPr>
          <p:nvPr>
            <p:ph type="title"/>
          </p:nvPr>
        </p:nvSpPr>
        <p:spPr>
          <a:xfrm>
            <a:off x="333047" y="32916"/>
            <a:ext cx="8376356" cy="657727"/>
          </a:xfrm>
        </p:spPr>
        <p:txBody>
          <a:bodyPr/>
          <a:lstStyle/>
          <a:p>
            <a:r>
              <a:rPr lang="zh-CN" altLang="en-US" sz="2400" dirty="0">
                <a:latin typeface="+mn-lt"/>
                <a:ea typeface="黑体" panose="02010609060101010101" pitchFamily="49" charset="-122"/>
                <a:cs typeface="Times New Roman" panose="02020603050405020304" pitchFamily="18" charset="0"/>
              </a:rPr>
              <a:t>贝尔曼方程 </a:t>
            </a:r>
            <a:r>
              <a:rPr lang="en-US" altLang="zh-CN" sz="2400" dirty="0">
                <a:latin typeface="+mn-lt"/>
                <a:ea typeface="黑体" panose="02010609060101010101" pitchFamily="49" charset="-122"/>
                <a:cs typeface="Times New Roman" panose="02020603050405020304" pitchFamily="18" charset="0"/>
              </a:rPr>
              <a:t>(Bellman Equation)</a:t>
            </a:r>
            <a:endParaRPr lang="zh-CN" altLang="en-US" sz="2400" dirty="0">
              <a:latin typeface="+mn-lt"/>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8E9B1AF-58B4-4E99-8310-BE98E52BBBF1}"/>
                  </a:ext>
                </a:extLst>
              </p:cNvPr>
              <p:cNvSpPr/>
              <p:nvPr/>
            </p:nvSpPr>
            <p:spPr>
              <a:xfrm>
                <a:off x="253202" y="2043611"/>
                <a:ext cx="10499982" cy="1446293"/>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Value Function</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𝜋</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𝑠</m:t>
                        </m:r>
                      </m:e>
                    </m:d>
                    <m:r>
                      <a:rPr lang="en-US" altLang="zh-CN" b="1"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i="1">
                            <a:latin typeface="Cambria Math" panose="02040503050406030204" pitchFamily="18" charset="0"/>
                          </a:rPr>
                          <m:t>𝜋</m:t>
                        </m:r>
                      </m:sub>
                    </m:sSub>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𝛾</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𝛾</m:t>
                            </m:r>
                          </m:e>
                          <m:sup>
                            <m:r>
                              <a:rPr lang="en-US" altLang="zh-CN" i="1">
                                <a:latin typeface="Cambria Math" panose="02040503050406030204" pitchFamily="18" charset="0"/>
                              </a:rPr>
                              <m:t>2</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+3</m:t>
                            </m:r>
                          </m:sub>
                        </m:sSub>
                        <m:r>
                          <a:rPr lang="en-US" altLang="zh-CN" i="1">
                            <a:latin typeface="Cambria Math" panose="02040503050406030204" pitchFamily="18" charset="0"/>
                          </a:rPr>
                          <m:t>+⋯</m:t>
                        </m:r>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𝑠</m:t>
                        </m:r>
                      </m:e>
                    </m:d>
                  </m:oMath>
                </a14:m>
                <a:endPar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动作</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(Action-Value Function)</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p>
              <a:p>
                <a:pPr>
                  <a:lnSpc>
                    <a:spcPct val="150000"/>
                  </a:lnSpc>
                </a:pP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𝜋</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𝑎</m:t>
                        </m:r>
                      </m:e>
                    </m:d>
                    <m:r>
                      <a:rPr lang="en-US" altLang="zh-CN" b="1"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i="1">
                            <a:latin typeface="Cambria Math" panose="02040503050406030204" pitchFamily="18" charset="0"/>
                          </a:rPr>
                          <m:t>𝜋</m:t>
                        </m:r>
                      </m:sub>
                    </m:sSub>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𝛾</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𝛾</m:t>
                            </m:r>
                          </m:e>
                          <m:sup>
                            <m:r>
                              <a:rPr lang="en-US" altLang="zh-CN" i="1">
                                <a:latin typeface="Cambria Math" panose="02040503050406030204" pitchFamily="18" charset="0"/>
                              </a:rPr>
                              <m:t>2</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+3</m:t>
                            </m:r>
                          </m:sub>
                        </m:sSub>
                        <m:r>
                          <a:rPr lang="en-US" altLang="zh-CN" i="1">
                            <a:latin typeface="Cambria Math" panose="02040503050406030204" pitchFamily="18" charset="0"/>
                          </a:rPr>
                          <m:t>+⋯</m:t>
                        </m:r>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𝑎</m:t>
                        </m:r>
                      </m:e>
                    </m:d>
                  </m:oMath>
                </a14:m>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28E9B1AF-58B4-4E99-8310-BE98E52BBBF1}"/>
                  </a:ext>
                </a:extLst>
              </p:cNvPr>
              <p:cNvSpPr>
                <a:spLocks noRot="1" noChangeAspect="1" noMove="1" noResize="1" noEditPoints="1" noAdjustHandles="1" noChangeArrowheads="1" noChangeShapeType="1" noTextEdit="1"/>
              </p:cNvSpPr>
              <p:nvPr/>
            </p:nvSpPr>
            <p:spPr>
              <a:xfrm>
                <a:off x="253202" y="2043611"/>
                <a:ext cx="10499982" cy="1446293"/>
              </a:xfrm>
              <a:prstGeom prst="rect">
                <a:avLst/>
              </a:prstGeom>
              <a:blipFill>
                <a:blip r:embed="rId2"/>
                <a:stretch>
                  <a:fillRect l="-523" b="-422"/>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EA92C76C-8A8E-42B5-B6F5-3D4E70894F84}"/>
              </a:ext>
            </a:extLst>
          </p:cNvPr>
          <p:cNvSpPr txBox="1"/>
          <p:nvPr/>
        </p:nvSpPr>
        <p:spPr>
          <a:xfrm>
            <a:off x="333047" y="1107268"/>
            <a:ext cx="8123413" cy="881460"/>
          </a:xfrm>
          <a:prstGeom prst="rect">
            <a:avLst/>
          </a:prstGeom>
          <a:noFill/>
        </p:spPr>
        <p:txBody>
          <a:bodyPr wrap="square">
            <a:spAutoFit/>
          </a:bodyPr>
          <a:lstStyle/>
          <a:p>
            <a:pPr algn="just">
              <a:lnSpc>
                <a:spcPct val="150000"/>
              </a:lnSpc>
            </a:pP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贝尔曼方程（</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Bellman Equation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）也被称作动态规划方程（</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Dynamic Programming Equation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），由理查德</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贝尔曼（</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Richard Bellman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）提出。</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71F4F480-80FD-4D2D-8561-9D8F4345E73E}"/>
                  </a:ext>
                </a:extLst>
              </p:cNvPr>
              <p:cNvSpPr txBox="1"/>
              <p:nvPr/>
            </p:nvSpPr>
            <p:spPr>
              <a:xfrm>
                <a:off x="586875" y="4093819"/>
                <a:ext cx="6253485" cy="1843197"/>
              </a:xfrm>
              <a:prstGeom prst="rect">
                <a:avLst/>
              </a:prstGeom>
              <a:noFill/>
            </p:spPr>
            <p:txBody>
              <a:bodyPr wrap="square">
                <a:spAutoFit/>
              </a:bodyPr>
              <a:lstStyle/>
              <a:p>
                <a:pPr algn="r"/>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𝔼</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sub>
                      </m:sSub>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𝛾</m:t>
                              </m:r>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p>
                          </m:sSup>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e>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𝑆</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𝐴</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e>
                      </m:d>
                    </m:oMath>
                    <m:oMath xmlns:m="http://schemas.openxmlformats.org/officeDocument/2006/math">
                      <m:r>
                        <m:rPr>
                          <m:aln/>
                        </m:rP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𝔼</m:t>
                          </m:r>
                        </m:e>
                        <m:sub>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fName>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e>
                              </m:d>
                            </m:e>
                          </m:func>
                        </m:sub>
                      </m:sSub>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𝔼</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sub>
                          </m:sSub>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e>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𝑆</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e>
                          </m:d>
                        </m:e>
                      </m:d>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r"/>
                <a14:m>
                  <m:oMathPara xmlns:m="http://schemas.openxmlformats.org/officeDocument/2006/math">
                    <m:oMathParaPr>
                      <m:jc m:val="centerGroup"/>
                    </m:oMathParaPr>
                    <m:oMath xmlns:m="http://schemas.openxmlformats.org/officeDocument/2006/math">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supHide m:val="on"/>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i="1" kern="100">
                              <a:effectLst/>
                              <a:latin typeface="Cambria Math" panose="02040503050406030204" pitchFamily="18" charset="0"/>
                              <a:ea typeface="华文楷体" panose="02010600040101010101" pitchFamily="2" charset="-122"/>
                              <a:cs typeface="Times New Roman" panose="02020603050405020304" pitchFamily="18" charset="0"/>
                            </a:rPr>
                            <m:t>𝑺</m:t>
                          </m:r>
                        </m:sub>
                        <m:sup/>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 </m:t>
                          </m:r>
                          <m:limLow>
                            <m:limLow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e>
                              </m:groupChr>
                            </m:e>
                            <m:lim>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在状态</m:t>
                              </m:r>
                              <m:r>
                                <m:rPr>
                                  <m:sty m:val="p"/>
                                </m:rPr>
                                <a:rPr lang="en-US" altLang="zh-CN" sz="1400" kern="100">
                                  <a:effectLst/>
                                  <a:latin typeface="Cambria Math" panose="02040503050406030204" pitchFamily="18" charset="0"/>
                                  <a:ea typeface="华文楷体" panose="02010600040101010101" pitchFamily="2" charset="-122"/>
                                  <a:cs typeface="Times New Roman" panose="02020603050405020304" pitchFamily="18" charset="0"/>
                                </a:rPr>
                                <m:t>s</m:t>
                              </m:r>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采取行动</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进入状态</m:t>
                              </m:r>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的概率</m:t>
                              </m:r>
                            </m:lim>
                          </m:limLow>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𝑅</m:t>
                                  </m:r>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e>
                                  </m:d>
                                </m:e>
                              </m:groupChr>
                            </m:e>
                            <m:lim>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在</m:t>
                              </m:r>
                              <m:r>
                                <m:rPr>
                                  <m:sty m:val="p"/>
                                </m:rPr>
                                <a:rPr lang="en-US" altLang="zh-CN" sz="1400" kern="100">
                                  <a:effectLst/>
                                  <a:latin typeface="Cambria Math" panose="02040503050406030204" pitchFamily="18" charset="0"/>
                                  <a:ea typeface="华文楷体" panose="02010600040101010101" pitchFamily="2" charset="-122"/>
                                  <a:cs typeface="Times New Roman" panose="02020603050405020304" pitchFamily="18" charset="0"/>
                                </a:rPr>
                                <m:t>s</m:t>
                              </m:r>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采取</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𝑎</m:t>
                              </m:r>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进入</m:t>
                              </m:r>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得到的回报</m:t>
                              </m:r>
                            </m:lim>
                          </m:limLow>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𝛾</m:t>
                          </m:r>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groupChrPr>
                                <m:e>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e>
                                  </m:d>
                                </m:e>
                              </m:groupChr>
                            </m:e>
                            <m:lim>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在</m:t>
                              </m:r>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sup>
                              </m:sSup>
                              <m:r>
                                <a:rPr lang="zh-CN" altLang="zh-CN" sz="1400" kern="100">
                                  <a:effectLst/>
                                  <a:latin typeface="Cambria Math" panose="02040503050406030204" pitchFamily="18" charset="0"/>
                                  <a:ea typeface="华文楷体" panose="02010600040101010101" pitchFamily="2" charset="-122"/>
                                  <a:cs typeface="Times New Roman" panose="02020603050405020304" pitchFamily="18" charset="0"/>
                                </a:rPr>
                                <m:t>获得的回报期望</m:t>
                              </m:r>
                            </m:lim>
                          </m:limLow>
                          <m:r>
                            <a:rPr lang="en-US" altLang="zh-CN" sz="1400" i="1" kern="100">
                              <a:effectLst/>
                              <a:latin typeface="Cambria Math" panose="02040503050406030204" pitchFamily="18" charset="0"/>
                              <a:ea typeface="华文楷体" panose="02010600040101010101" pitchFamily="2" charset="-122"/>
                              <a:cs typeface="Times New Roman" panose="02020603050405020304" pitchFamily="18" charset="0"/>
                            </a:rPr>
                            <m:t>]</m:t>
                          </m:r>
                        </m:e>
                      </m:nary>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supHide m:val="on"/>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naryPr>
                        <m:sub>
                          <m:sSup>
                            <m:sSup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i="1">
                              <a:effectLst/>
                              <a:latin typeface="Cambria Math" panose="02040503050406030204" pitchFamily="18" charset="0"/>
                              <a:ea typeface="华文楷体" panose="02010600040101010101" pitchFamily="2" charset="-122"/>
                              <a:cs typeface="Times New Roman" panose="02020603050405020304" pitchFamily="18" charset="0"/>
                            </a:rPr>
                            <m:t>𝑺</m:t>
                          </m:r>
                        </m:sub>
                        <m:sup/>
                        <m:e>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e>
                      </m:nary>
                      <m:d>
                        <m:dPr>
                          <m:begChr m:val="["/>
                          <m:endChr m:val="]"/>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𝑅</m:t>
                          </m:r>
                          <m:d>
                            <m:d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4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m:t>
                                  </m:r>
                                </m:sup>
                              </m:sSup>
                            </m:e>
                          </m:d>
                        </m:e>
                      </m:d>
                      <m:r>
                        <a:rPr lang="en-US" altLang="zh-CN" sz="1400" i="1">
                          <a:effectLst/>
                          <a:latin typeface="Cambria Math" panose="02040503050406030204" pitchFamily="18" charset="0"/>
                          <a:ea typeface="华文楷体" panose="02010600040101010101" pitchFamily="2" charset="-122"/>
                          <a:cs typeface="Times New Roman" panose="02020603050405020304" pitchFamily="18" charset="0"/>
                        </a:rPr>
                        <m:t> </m:t>
                      </m:r>
                    </m:oMath>
                  </m:oMathPara>
                </a14:m>
                <a:endParaRPr lang="zh-CN" altLang="en-US" dirty="0"/>
              </a:p>
            </p:txBody>
          </p:sp>
        </mc:Choice>
        <mc:Fallback xmlns="">
          <p:sp>
            <p:nvSpPr>
              <p:cNvPr id="28" name="文本框 27">
                <a:extLst>
                  <a:ext uri="{FF2B5EF4-FFF2-40B4-BE49-F238E27FC236}">
                    <a16:creationId xmlns:a16="http://schemas.microsoft.com/office/drawing/2014/main" id="{71F4F480-80FD-4D2D-8561-9D8F4345E73E}"/>
                  </a:ext>
                </a:extLst>
              </p:cNvPr>
              <p:cNvSpPr txBox="1">
                <a:spLocks noRot="1" noChangeAspect="1" noMove="1" noResize="1" noEditPoints="1" noAdjustHandles="1" noChangeArrowheads="1" noChangeShapeType="1" noTextEdit="1"/>
              </p:cNvSpPr>
              <p:nvPr/>
            </p:nvSpPr>
            <p:spPr>
              <a:xfrm>
                <a:off x="586875" y="4093819"/>
                <a:ext cx="6253485" cy="1843197"/>
              </a:xfrm>
              <a:prstGeom prst="rect">
                <a:avLst/>
              </a:prstGeom>
              <a:blipFill>
                <a:blip r:embed="rId3"/>
                <a:stretch>
                  <a:fillRect l="-6043" t="-4305" r="-26023" b="-54636"/>
                </a:stretch>
              </a:blipFill>
            </p:spPr>
            <p:txBody>
              <a:bodyPr/>
              <a:lstStyle/>
              <a:p>
                <a:r>
                  <a:rPr lang="zh-CN" altLang="en-US">
                    <a:noFill/>
                  </a:rPr>
                  <a:t> </a:t>
                </a:r>
              </a:p>
            </p:txBody>
          </p:sp>
        </mc:Fallback>
      </mc:AlternateContent>
      <p:cxnSp>
        <p:nvCxnSpPr>
          <p:cNvPr id="6" name="直接连接符 5">
            <a:extLst>
              <a:ext uri="{FF2B5EF4-FFF2-40B4-BE49-F238E27FC236}">
                <a16:creationId xmlns:a16="http://schemas.microsoft.com/office/drawing/2014/main" id="{36641276-2332-4E28-AA22-160DC6768EA4}"/>
              </a:ext>
            </a:extLst>
          </p:cNvPr>
          <p:cNvCxnSpPr/>
          <p:nvPr/>
        </p:nvCxnSpPr>
        <p:spPr>
          <a:xfrm>
            <a:off x="625899" y="3745617"/>
            <a:ext cx="7704000" cy="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1856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310965" y="2349771"/>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二、基于价值的强化学习</a:t>
            </a:r>
          </a:p>
        </p:txBody>
      </p:sp>
      <p:sp>
        <p:nvSpPr>
          <p:cNvPr id="24" name="矩形 7"/>
          <p:cNvSpPr>
            <a:spLocks noChangeArrowheads="1"/>
          </p:cNvSpPr>
          <p:nvPr/>
        </p:nvSpPr>
        <p:spPr bwMode="auto">
          <a:xfrm>
            <a:off x="310965" y="1270543"/>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00B0F0"/>
                </a:solidFill>
                <a:latin typeface="+mn-lt"/>
                <a:ea typeface="微软雅黑" panose="020B0503020204020204" pitchFamily="34" charset="-122"/>
              </a:rPr>
              <a:t>一、强化学习问题定义</a:t>
            </a:r>
          </a:p>
        </p:txBody>
      </p:sp>
      <p:sp>
        <p:nvSpPr>
          <p:cNvPr id="8" name="矩形 7"/>
          <p:cNvSpPr>
            <a:spLocks noChangeArrowheads="1"/>
          </p:cNvSpPr>
          <p:nvPr/>
        </p:nvSpPr>
        <p:spPr bwMode="auto">
          <a:xfrm>
            <a:off x="310965" y="342900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三、基于策略的强化学习</a:t>
            </a:r>
          </a:p>
        </p:txBody>
      </p:sp>
      <p:sp>
        <p:nvSpPr>
          <p:cNvPr id="7" name="矩形 6">
            <a:extLst>
              <a:ext uri="{FF2B5EF4-FFF2-40B4-BE49-F238E27FC236}">
                <a16:creationId xmlns:a16="http://schemas.microsoft.com/office/drawing/2014/main" id="{F3E7E32D-3D8C-4389-A24F-A5C9D13E0623}"/>
              </a:ext>
            </a:extLst>
          </p:cNvPr>
          <p:cNvSpPr>
            <a:spLocks noChangeArrowheads="1"/>
          </p:cNvSpPr>
          <p:nvPr/>
        </p:nvSpPr>
        <p:spPr bwMode="auto">
          <a:xfrm>
            <a:off x="310965" y="45082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四、深度强化学习的应用</a:t>
            </a:r>
          </a:p>
        </p:txBody>
      </p:sp>
    </p:spTree>
    <p:extLst>
      <p:ext uri="{BB962C8B-B14F-4D97-AF65-F5344CB8AC3E}">
        <p14:creationId xmlns:p14="http://schemas.microsoft.com/office/powerpoint/2010/main" val="1808346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p:cNvSpPr>
            <a:spLocks noGrp="1"/>
          </p:cNvSpPr>
          <p:nvPr>
            <p:ph type="title"/>
          </p:nvPr>
        </p:nvSpPr>
        <p:spPr>
          <a:xfrm>
            <a:off x="333047" y="32916"/>
            <a:ext cx="8376356" cy="657727"/>
          </a:xfrm>
        </p:spPr>
        <p:txBody>
          <a:bodyPr/>
          <a:lstStyle/>
          <a:p>
            <a:r>
              <a:rPr lang="zh-CN" altLang="en-US" sz="2400" dirty="0">
                <a:latin typeface="+mn-lt"/>
                <a:ea typeface="黑体" panose="02010609060101010101" pitchFamily="49" charset="-122"/>
                <a:cs typeface="Times New Roman" panose="02020603050405020304" pitchFamily="18" charset="0"/>
              </a:rPr>
              <a:t>贝尔曼方程 </a:t>
            </a:r>
            <a:r>
              <a:rPr lang="en-US" altLang="zh-CN" sz="2400" dirty="0">
                <a:latin typeface="+mn-lt"/>
                <a:ea typeface="黑体" panose="02010609060101010101" pitchFamily="49" charset="-122"/>
                <a:cs typeface="Times New Roman" panose="02020603050405020304" pitchFamily="18" charset="0"/>
              </a:rPr>
              <a:t>(Bellman Equation)</a:t>
            </a:r>
            <a:endParaRPr lang="zh-CN" altLang="en-US" sz="2400" dirty="0">
              <a:latin typeface="+mn-lt"/>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8E9B1AF-58B4-4E99-8310-BE98E52BBBF1}"/>
                  </a:ext>
                </a:extLst>
              </p:cNvPr>
              <p:cNvSpPr/>
              <p:nvPr/>
            </p:nvSpPr>
            <p:spPr>
              <a:xfrm>
                <a:off x="253202" y="2043611"/>
                <a:ext cx="10499982" cy="1446293"/>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Value Function</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𝜋</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𝑠</m:t>
                        </m:r>
                      </m:e>
                    </m:d>
                    <m:r>
                      <a:rPr lang="en-US" altLang="zh-CN" b="1"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i="1">
                            <a:latin typeface="Cambria Math" panose="02040503050406030204" pitchFamily="18" charset="0"/>
                          </a:rPr>
                          <m:t>𝜋</m:t>
                        </m:r>
                      </m:sub>
                    </m:sSub>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𝛾</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𝛾</m:t>
                            </m:r>
                          </m:e>
                          <m:sup>
                            <m:r>
                              <a:rPr lang="en-US" altLang="zh-CN" i="1">
                                <a:latin typeface="Cambria Math" panose="02040503050406030204" pitchFamily="18" charset="0"/>
                              </a:rPr>
                              <m:t>2</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+3</m:t>
                            </m:r>
                          </m:sub>
                        </m:sSub>
                        <m:r>
                          <a:rPr lang="en-US" altLang="zh-CN" i="1">
                            <a:latin typeface="Cambria Math" panose="02040503050406030204" pitchFamily="18" charset="0"/>
                          </a:rPr>
                          <m:t>+⋯</m:t>
                        </m:r>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𝑠</m:t>
                        </m:r>
                      </m:e>
                    </m:d>
                  </m:oMath>
                </a14:m>
                <a:endPar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动作</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(Action-Value Function)</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p>
              <a:p>
                <a:pPr>
                  <a:lnSpc>
                    <a:spcPct val="150000"/>
                  </a:lnSpc>
                </a:pP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𝜋</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𝑎</m:t>
                        </m:r>
                      </m:e>
                    </m:d>
                    <m:r>
                      <a:rPr lang="en-US" altLang="zh-CN" b="1"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i="1">
                            <a:latin typeface="Cambria Math" panose="02040503050406030204" pitchFamily="18" charset="0"/>
                          </a:rPr>
                          <m:t>𝜋</m:t>
                        </m:r>
                      </m:sub>
                    </m:sSub>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𝛾</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𝛾</m:t>
                            </m:r>
                          </m:e>
                          <m:sup>
                            <m:r>
                              <a:rPr lang="en-US" altLang="zh-CN" i="1">
                                <a:latin typeface="Cambria Math" panose="02040503050406030204" pitchFamily="18" charset="0"/>
                              </a:rPr>
                              <m:t>2</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+3</m:t>
                            </m:r>
                          </m:sub>
                        </m:sSub>
                        <m:r>
                          <a:rPr lang="en-US" altLang="zh-CN" i="1">
                            <a:latin typeface="Cambria Math" panose="02040503050406030204" pitchFamily="18" charset="0"/>
                          </a:rPr>
                          <m:t>+⋯</m:t>
                        </m:r>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𝑎</m:t>
                        </m:r>
                      </m:e>
                    </m:d>
                  </m:oMath>
                </a14:m>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28E9B1AF-58B4-4E99-8310-BE98E52BBBF1}"/>
                  </a:ext>
                </a:extLst>
              </p:cNvPr>
              <p:cNvSpPr>
                <a:spLocks noRot="1" noChangeAspect="1" noMove="1" noResize="1" noEditPoints="1" noAdjustHandles="1" noChangeArrowheads="1" noChangeShapeType="1" noTextEdit="1"/>
              </p:cNvSpPr>
              <p:nvPr/>
            </p:nvSpPr>
            <p:spPr>
              <a:xfrm>
                <a:off x="253202" y="2043611"/>
                <a:ext cx="10499982" cy="1446293"/>
              </a:xfrm>
              <a:prstGeom prst="rect">
                <a:avLst/>
              </a:prstGeom>
              <a:blipFill>
                <a:blip r:embed="rId2"/>
                <a:stretch>
                  <a:fillRect l="-523" b="-422"/>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EA92C76C-8A8E-42B5-B6F5-3D4E70894F84}"/>
              </a:ext>
            </a:extLst>
          </p:cNvPr>
          <p:cNvSpPr txBox="1"/>
          <p:nvPr/>
        </p:nvSpPr>
        <p:spPr>
          <a:xfrm>
            <a:off x="333047" y="1107268"/>
            <a:ext cx="8123413" cy="881460"/>
          </a:xfrm>
          <a:prstGeom prst="rect">
            <a:avLst/>
          </a:prstGeom>
          <a:noFill/>
        </p:spPr>
        <p:txBody>
          <a:bodyPr wrap="square">
            <a:spAutoFit/>
          </a:bodyPr>
          <a:lstStyle/>
          <a:p>
            <a:pPr algn="just">
              <a:lnSpc>
                <a:spcPct val="150000"/>
              </a:lnSpc>
            </a:pP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贝尔曼方程（</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Bellman Equation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）也被称作动态规划方程（</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Dynamic Programming Equation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），由理查德</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贝尔曼（</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Richard Bellman</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）提出。</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2A7BC573-8636-4608-B5E0-509A1DBD2DB4}"/>
                  </a:ext>
                </a:extLst>
              </p:cNvPr>
              <p:cNvSpPr txBox="1"/>
              <p:nvPr/>
            </p:nvSpPr>
            <p:spPr>
              <a:xfrm>
                <a:off x="601318" y="3953097"/>
                <a:ext cx="7737024" cy="9416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𝑉</m:t>
                          </m:r>
                        </m:e>
                        <m:sub>
                          <m:r>
                            <a:rPr lang="zh-CN" altLang="en-US" i="1">
                              <a:latin typeface="Cambria Math" panose="02040503050406030204" pitchFamily="18" charset="0"/>
                            </a:rPr>
                            <m:t>𝜋</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e>
                      </m:d>
                      <m:r>
                        <a:rPr lang="zh-CN" altLang="en-US" i="0">
                          <a:latin typeface="Cambria Math" panose="02040503050406030204" pitchFamily="18" charset="0"/>
                        </a:rPr>
                        <m:t>=</m:t>
                      </m:r>
                      <m:nary>
                        <m:naryPr>
                          <m:chr m:val="∑"/>
                          <m:limLoc m:val="subSup"/>
                          <m:supHide m:val="on"/>
                          <m:ctrlPr>
                            <a:rPr lang="zh-CN" altLang="en-US" i="1">
                              <a:latin typeface="Cambria Math" panose="02040503050406030204" pitchFamily="18" charset="0"/>
                            </a:rPr>
                          </m:ctrlPr>
                        </m:naryPr>
                        <m:sub>
                          <m:r>
                            <a:rPr lang="zh-CN" altLang="en-US" i="1">
                              <a:latin typeface="Cambria Math" panose="02040503050406030204" pitchFamily="18" charset="0"/>
                            </a:rPr>
                            <m:t>𝑎</m:t>
                          </m:r>
                          <m:r>
                            <a:rPr lang="zh-CN" altLang="en-US" i="0">
                              <a:latin typeface="Cambria Math" panose="02040503050406030204" pitchFamily="18" charset="0"/>
                            </a:rPr>
                            <m:t>∈</m:t>
                          </m:r>
                          <m:r>
                            <a:rPr lang="zh-CN" altLang="en-US" i="1">
                              <a:latin typeface="Cambria Math" panose="02040503050406030204" pitchFamily="18" charset="0"/>
                            </a:rPr>
                            <m:t>𝐴</m:t>
                          </m:r>
                        </m:sub>
                        <m:sup/>
                        <m:e>
                          <m:r>
                            <a:rPr lang="zh-CN" altLang="en-US" i="1">
                              <a:latin typeface="Cambria Math" panose="02040503050406030204" pitchFamily="18" charset="0"/>
                            </a:rPr>
                            <m:t>𝜋</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m:t>
                              </m:r>
                            </m:e>
                          </m:d>
                          <m:nary>
                            <m:naryPr>
                              <m:chr m:val="∑"/>
                              <m:limLoc m:val="subSup"/>
                              <m:supHide m:val="on"/>
                              <m:ctrlPr>
                                <a:rPr lang="zh-CN" altLang="en-US" i="1">
                                  <a:latin typeface="Cambria Math" panose="02040503050406030204" pitchFamily="18" charset="0"/>
                                </a:rPr>
                              </m:ctrlPr>
                            </m:naryPr>
                            <m:sub>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𝑠</m:t>
                                  </m:r>
                                </m:e>
                                <m:sup>
                                  <m:r>
                                    <a:rPr lang="zh-CN" altLang="en-US" i="0">
                                      <a:latin typeface="Cambria Math" panose="02040503050406030204" pitchFamily="18" charset="0"/>
                                    </a:rPr>
                                    <m:t>′</m:t>
                                  </m:r>
                                </m:sup>
                              </m:sSup>
                              <m:r>
                                <a:rPr lang="zh-CN" altLang="en-US" i="0">
                                  <a:latin typeface="Cambria Math" panose="02040503050406030204" pitchFamily="18" charset="0"/>
                                </a:rPr>
                                <m:t>∈</m:t>
                              </m:r>
                              <m:r>
                                <a:rPr lang="zh-CN" altLang="en-US" b="1" i="1">
                                  <a:latin typeface="Cambria Math" panose="02040503050406030204" pitchFamily="18" charset="0"/>
                                </a:rPr>
                                <m:t>𝑺</m:t>
                              </m:r>
                            </m:sub>
                            <m:sup/>
                            <m:e>
                              <m:r>
                                <a:rPr lang="zh-CN" altLang="en-US" b="0" i="1">
                                  <a:latin typeface="Cambria Math" panose="02040503050406030204" pitchFamily="18" charset="0"/>
                                </a:rPr>
                                <m:t>𝑃</m:t>
                              </m:r>
                              <m:d>
                                <m:dPr>
                                  <m:ctrlPr>
                                    <a:rPr lang="zh-CN" altLang="en-US" b="0" i="1">
                                      <a:solidFill>
                                        <a:srgbClr val="836967"/>
                                      </a:solidFill>
                                      <a:latin typeface="Cambria Math" panose="02040503050406030204" pitchFamily="18" charset="0"/>
                                    </a:rPr>
                                  </m:ctrlPr>
                                </m:dPr>
                                <m:e>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e>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e>
                          </m:nary>
                          <m:d>
                            <m:dPr>
                              <m:begChr m:val="["/>
                              <m:endChr m:val="]"/>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𝑅</m:t>
                              </m:r>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𝑎</m:t>
                                      </m:r>
                                      <m:r>
                                        <a:rPr lang="zh-CN" altLang="en-US" b="0" i="0">
                                          <a:latin typeface="Cambria Math" panose="02040503050406030204" pitchFamily="18" charset="0"/>
                                        </a:rPr>
                                        <m:t>,</m:t>
                                      </m:r>
                                      <m:r>
                                        <a:rPr lang="zh-CN" altLang="en-US" b="0" i="1">
                                          <a:latin typeface="Cambria Math" panose="02040503050406030204" pitchFamily="18" charset="0"/>
                                        </a:rPr>
                                        <m:t>𝑠</m:t>
                                      </m:r>
                                    </m:e>
                                    <m:sup>
                                      <m:r>
                                        <a:rPr lang="zh-CN" altLang="en-US" b="0" i="0">
                                          <a:latin typeface="Cambria Math" panose="02040503050406030204" pitchFamily="18" charset="0"/>
                                        </a:rPr>
                                        <m:t>′</m:t>
                                      </m:r>
                                    </m:sup>
                                  </m:sSup>
                                </m:e>
                              </m:d>
                              <m:r>
                                <a:rPr lang="zh-CN" altLang="en-US" b="0" i="0">
                                  <a:latin typeface="Cambria Math" panose="02040503050406030204" pitchFamily="18" charset="0"/>
                                </a:rPr>
                                <m:t>+</m:t>
                              </m:r>
                              <m:r>
                                <a:rPr lang="zh-CN" altLang="en-US" b="0" i="1">
                                  <a:latin typeface="Cambria Math" panose="02040503050406030204" pitchFamily="18" charset="0"/>
                                </a:rPr>
                                <m:t>𝛾</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𝑉</m:t>
                                  </m:r>
                                </m:e>
                                <m:sub>
                                  <m:r>
                                    <a:rPr lang="zh-CN" altLang="en-US" b="0" i="1">
                                      <a:latin typeface="Cambria Math" panose="02040503050406030204" pitchFamily="18" charset="0"/>
                                    </a:rPr>
                                    <m:t>𝜋</m:t>
                                  </m:r>
                                </m:sub>
                              </m:sSub>
                              <m:d>
                                <m:dPr>
                                  <m:ctrlPr>
                                    <a:rPr lang="zh-CN" altLang="en-US" b="0" i="1">
                                      <a:solidFill>
                                        <a:srgbClr val="836967"/>
                                      </a:solidFill>
                                      <a:latin typeface="Cambria Math" panose="02040503050406030204" pitchFamily="18" charset="0"/>
                                    </a:rPr>
                                  </m:ctrlPr>
                                </m:dPr>
                                <m:e>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e>
                              </m:d>
                            </m:e>
                          </m:d>
                        </m:e>
                      </m:nary>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0">
                              <a:latin typeface="Cambria Math" panose="02040503050406030204" pitchFamily="18" charset="0"/>
                            </a:rPr>
                            <m:t>𝔼</m:t>
                          </m:r>
                        </m:e>
                        <m:sub>
                          <m:d>
                            <m:dPr>
                              <m:begChr m:val=""/>
                              <m:ctrlPr>
                                <a:rPr lang="zh-CN" altLang="en-US" b="0" i="1">
                                  <a:latin typeface="Cambria Math" panose="02040503050406030204" pitchFamily="18" charset="0"/>
                                </a:rPr>
                              </m:ctrlPr>
                            </m:dPr>
                            <m:e>
                              <m:r>
                                <a:rPr lang="zh-CN" altLang="en-US" b="0" i="1">
                                  <a:latin typeface="Cambria Math" panose="02040503050406030204" pitchFamily="18" charset="0"/>
                                </a:rPr>
                                <m:t>𝑎</m:t>
                              </m:r>
                              <m:r>
                                <a:rPr lang="zh-CN" altLang="en-US" b="0" i="0">
                                  <a:latin typeface="Cambria Math" panose="02040503050406030204" pitchFamily="18" charset="0"/>
                                </a:rPr>
                                <m:t>∼</m:t>
                              </m:r>
                              <m:r>
                                <a:rPr lang="zh-CN" altLang="en-US" b="0" i="1">
                                  <a:latin typeface="Cambria Math" panose="02040503050406030204" pitchFamily="18" charset="0"/>
                                </a:rPr>
                                <m:t>𝜋</m:t>
                              </m:r>
                              <m:r>
                                <a:rPr lang="zh-CN" altLang="en-US" b="0" i="0">
                                  <a:latin typeface="Cambria Math" panose="02040503050406030204" pitchFamily="18" charset="0"/>
                                </a:rPr>
                                <m:t>(</m:t>
                              </m:r>
                              <m:r>
                                <a:rPr lang="zh-CN" altLang="en-US" b="0" i="1">
                                  <a:latin typeface="Cambria Math" panose="02040503050406030204" pitchFamily="18" charset="0"/>
                                </a:rPr>
                                <m:t>𝑠</m:t>
                              </m:r>
                              <m:r>
                                <a:rPr lang="zh-CN" altLang="en-US" b="0" i="0">
                                  <a:latin typeface="Cambria Math" panose="02040503050406030204" pitchFamily="18" charset="0"/>
                                </a:rPr>
                                <m:t>,⋅</m:t>
                              </m:r>
                            </m:e>
                          </m:d>
                        </m:sub>
                      </m:sSub>
                      <m:sSub>
                        <m:sSubPr>
                          <m:ctrlPr>
                            <a:rPr lang="zh-CN" altLang="en-US" b="0" i="1">
                              <a:solidFill>
                                <a:srgbClr val="836967"/>
                              </a:solidFill>
                              <a:latin typeface="Cambria Math" panose="02040503050406030204" pitchFamily="18" charset="0"/>
                            </a:rPr>
                          </m:ctrlPr>
                        </m:sSubPr>
                        <m:e>
                          <m:r>
                            <a:rPr lang="zh-CN" altLang="en-US" b="0" i="0">
                              <a:latin typeface="Cambria Math" panose="02040503050406030204" pitchFamily="18" charset="0"/>
                            </a:rPr>
                            <m:t>𝔼</m:t>
                          </m:r>
                        </m:e>
                        <m:sub>
                          <m:d>
                            <m:dPr>
                              <m:begChr m:val=""/>
                              <m:ctrlPr>
                                <a:rPr lang="zh-CN" altLang="en-US" b="0" i="1">
                                  <a:latin typeface="Cambria Math" panose="02040503050406030204" pitchFamily="18" charset="0"/>
                                </a:rPr>
                              </m:ctrlPr>
                            </m:dPr>
                            <m:e>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r>
                                <a:rPr lang="zh-CN" altLang="en-US" b="0" i="0">
                                  <a:latin typeface="Cambria Math" panose="02040503050406030204" pitchFamily="18" charset="0"/>
                                </a:rPr>
                                <m:t>~</m:t>
                              </m:r>
                              <m:r>
                                <a:rPr lang="zh-CN" altLang="en-US" b="0" i="1">
                                  <a:latin typeface="Cambria Math" panose="02040503050406030204" pitchFamily="18" charset="0"/>
                                </a:rPr>
                                <m:t>𝑃</m:t>
                              </m:r>
                              <m:r>
                                <a:rPr lang="zh-CN" altLang="en-US" b="0" i="0">
                                  <a:latin typeface="Cambria Math" panose="02040503050406030204" pitchFamily="18" charset="0"/>
                                </a:rPr>
                                <m:t>(⋅|</m:t>
                              </m:r>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sub>
                      </m:sSub>
                      <m:d>
                        <m:dPr>
                          <m:begChr m:val="["/>
                          <m:endChr m:val="]"/>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𝑅</m:t>
                          </m:r>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𝑎</m:t>
                                  </m:r>
                                  <m:r>
                                    <a:rPr lang="zh-CN" altLang="en-US" b="0" i="0">
                                      <a:latin typeface="Cambria Math" panose="02040503050406030204" pitchFamily="18" charset="0"/>
                                    </a:rPr>
                                    <m:t>,</m:t>
                                  </m:r>
                                  <m:r>
                                    <a:rPr lang="zh-CN" altLang="en-US" b="0" i="1">
                                      <a:latin typeface="Cambria Math" panose="02040503050406030204" pitchFamily="18" charset="0"/>
                                    </a:rPr>
                                    <m:t>𝑠</m:t>
                                  </m:r>
                                </m:e>
                                <m:sup>
                                  <m:r>
                                    <a:rPr lang="zh-CN" altLang="en-US" b="0" i="0">
                                      <a:latin typeface="Cambria Math" panose="02040503050406030204" pitchFamily="18" charset="0"/>
                                    </a:rPr>
                                    <m:t>′</m:t>
                                  </m:r>
                                </m:sup>
                              </m:sSup>
                            </m:e>
                          </m:d>
                          <m:r>
                            <a:rPr lang="zh-CN" altLang="en-US" b="0" i="0">
                              <a:latin typeface="Cambria Math" panose="02040503050406030204" pitchFamily="18" charset="0"/>
                            </a:rPr>
                            <m:t>+</m:t>
                          </m:r>
                          <m:r>
                            <a:rPr lang="zh-CN" altLang="en-US" b="0" i="1">
                              <a:latin typeface="Cambria Math" panose="02040503050406030204" pitchFamily="18" charset="0"/>
                            </a:rPr>
                            <m:t>𝛾</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𝑉</m:t>
                              </m:r>
                            </m:e>
                            <m:sub>
                              <m:r>
                                <a:rPr lang="zh-CN" altLang="en-US" b="0" i="1">
                                  <a:latin typeface="Cambria Math" panose="02040503050406030204" pitchFamily="18" charset="0"/>
                                </a:rPr>
                                <m:t>𝜋</m:t>
                              </m:r>
                            </m:sub>
                          </m:sSub>
                          <m:d>
                            <m:dPr>
                              <m:ctrlPr>
                                <a:rPr lang="zh-CN" altLang="en-US" b="0" i="1">
                                  <a:solidFill>
                                    <a:srgbClr val="836967"/>
                                  </a:solidFill>
                                  <a:latin typeface="Cambria Math" panose="02040503050406030204" pitchFamily="18" charset="0"/>
                                </a:rPr>
                              </m:ctrlPr>
                            </m:dPr>
                            <m:e>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e>
                          </m:d>
                        </m:e>
                      </m:d>
                    </m:oMath>
                  </m:oMathPara>
                </a14:m>
                <a:endParaRPr lang="zh-CN" altLang="en-US" dirty="0"/>
              </a:p>
            </p:txBody>
          </p:sp>
        </mc:Choice>
        <mc:Fallback xmlns="">
          <p:sp>
            <p:nvSpPr>
              <p:cNvPr id="8" name="文本框 7">
                <a:extLst>
                  <a:ext uri="{FF2B5EF4-FFF2-40B4-BE49-F238E27FC236}">
                    <a16:creationId xmlns:a16="http://schemas.microsoft.com/office/drawing/2014/main" id="{2A7BC573-8636-4608-B5E0-509A1DBD2DB4}"/>
                  </a:ext>
                </a:extLst>
              </p:cNvPr>
              <p:cNvSpPr txBox="1">
                <a:spLocks noRot="1" noChangeAspect="1" noMove="1" noResize="1" noEditPoints="1" noAdjustHandles="1" noChangeArrowheads="1" noChangeShapeType="1" noTextEdit="1"/>
              </p:cNvSpPr>
              <p:nvPr/>
            </p:nvSpPr>
            <p:spPr>
              <a:xfrm>
                <a:off x="601318" y="3953097"/>
                <a:ext cx="7737024" cy="941668"/>
              </a:xfrm>
              <a:prstGeom prst="rect">
                <a:avLst/>
              </a:prstGeom>
              <a:blipFill>
                <a:blip r:embed="rId3"/>
                <a:stretch>
                  <a:fillRect b="-709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A269D7D7-8815-4A5B-8358-1872E6575349}"/>
                  </a:ext>
                </a:extLst>
              </p:cNvPr>
              <p:cNvSpPr txBox="1"/>
              <p:nvPr/>
            </p:nvSpPr>
            <p:spPr>
              <a:xfrm>
                <a:off x="535057" y="5085535"/>
                <a:ext cx="7869546" cy="883190"/>
              </a:xfrm>
              <a:prstGeom prst="rect">
                <a:avLst/>
              </a:prstGeom>
              <a:noFill/>
            </p:spPr>
            <p:txBody>
              <a:bodyPr wrap="square">
                <a:spAutoFit/>
              </a:bodyPr>
              <a:lstStyle/>
              <a:p>
                <a:pPr indent="304800" algn="just">
                  <a:lnSpc>
                    <a:spcPct val="150000"/>
                  </a:lnSpc>
                </a:pP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价值函数取值与时间没有关系，只与策略</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、在策略</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𝜋</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下从某个状态转移到其后续状态所取得的回报以及在后续所得回报有关。</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A269D7D7-8815-4A5B-8358-1872E6575349}"/>
                  </a:ext>
                </a:extLst>
              </p:cNvPr>
              <p:cNvSpPr txBox="1">
                <a:spLocks noRot="1" noChangeAspect="1" noMove="1" noResize="1" noEditPoints="1" noAdjustHandles="1" noChangeArrowheads="1" noChangeShapeType="1" noTextEdit="1"/>
              </p:cNvSpPr>
              <p:nvPr/>
            </p:nvSpPr>
            <p:spPr>
              <a:xfrm>
                <a:off x="535057" y="5085535"/>
                <a:ext cx="7869546" cy="883190"/>
              </a:xfrm>
              <a:prstGeom prst="rect">
                <a:avLst/>
              </a:prstGeom>
              <a:blipFill>
                <a:blip r:embed="rId4"/>
                <a:stretch>
                  <a:fillRect l="-697" r="-620" b="-10345"/>
                </a:stretch>
              </a:blipFill>
            </p:spPr>
            <p:txBody>
              <a:bodyPr/>
              <a:lstStyle/>
              <a:p>
                <a:r>
                  <a:rPr lang="zh-CN" altLang="en-US">
                    <a:noFill/>
                  </a:rPr>
                  <a:t> </a:t>
                </a:r>
              </a:p>
            </p:txBody>
          </p:sp>
        </mc:Fallback>
      </mc:AlternateContent>
      <p:cxnSp>
        <p:nvCxnSpPr>
          <p:cNvPr id="7" name="直接连接符 6">
            <a:extLst>
              <a:ext uri="{FF2B5EF4-FFF2-40B4-BE49-F238E27FC236}">
                <a16:creationId xmlns:a16="http://schemas.microsoft.com/office/drawing/2014/main" id="{8C87CD74-9942-4CB4-82B3-0077EBAC514E}"/>
              </a:ext>
            </a:extLst>
          </p:cNvPr>
          <p:cNvCxnSpPr/>
          <p:nvPr/>
        </p:nvCxnSpPr>
        <p:spPr>
          <a:xfrm>
            <a:off x="700603" y="3642930"/>
            <a:ext cx="7704000" cy="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5378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p:cNvSpPr>
            <a:spLocks noGrp="1"/>
          </p:cNvSpPr>
          <p:nvPr>
            <p:ph type="title"/>
          </p:nvPr>
        </p:nvSpPr>
        <p:spPr>
          <a:xfrm>
            <a:off x="333047" y="32916"/>
            <a:ext cx="8376356" cy="657727"/>
          </a:xfrm>
        </p:spPr>
        <p:txBody>
          <a:bodyPr/>
          <a:lstStyle/>
          <a:p>
            <a:r>
              <a:rPr lang="zh-CN" altLang="en-US" sz="2400" dirty="0">
                <a:latin typeface="+mn-lt"/>
                <a:ea typeface="黑体" panose="02010609060101010101" pitchFamily="49" charset="-122"/>
                <a:cs typeface="Times New Roman" panose="02020603050405020304" pitchFamily="18" charset="0"/>
              </a:rPr>
              <a:t>贝尔曼方程 </a:t>
            </a:r>
            <a:r>
              <a:rPr lang="en-US" altLang="zh-CN" sz="2400" dirty="0">
                <a:latin typeface="+mn-lt"/>
                <a:ea typeface="黑体" panose="02010609060101010101" pitchFamily="49" charset="-122"/>
                <a:cs typeface="Times New Roman" panose="02020603050405020304" pitchFamily="18" charset="0"/>
              </a:rPr>
              <a:t>(Bellman Equation)</a:t>
            </a:r>
            <a:endParaRPr lang="zh-CN" altLang="en-US" sz="2400" dirty="0">
              <a:latin typeface="+mn-lt"/>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8E9B1AF-58B4-4E99-8310-BE98E52BBBF1}"/>
                  </a:ext>
                </a:extLst>
              </p:cNvPr>
              <p:cNvSpPr/>
              <p:nvPr/>
            </p:nvSpPr>
            <p:spPr>
              <a:xfrm>
                <a:off x="253202" y="2043611"/>
                <a:ext cx="10499982" cy="1446293"/>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Value Function</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𝜋</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𝑠</m:t>
                        </m:r>
                      </m:e>
                    </m:d>
                    <m:r>
                      <a:rPr lang="en-US" altLang="zh-CN" b="1"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i="1">
                            <a:latin typeface="Cambria Math" panose="02040503050406030204" pitchFamily="18" charset="0"/>
                          </a:rPr>
                          <m:t>𝜋</m:t>
                        </m:r>
                      </m:sub>
                    </m:sSub>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𝛾</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𝛾</m:t>
                            </m:r>
                          </m:e>
                          <m:sup>
                            <m:r>
                              <a:rPr lang="en-US" altLang="zh-CN" i="1">
                                <a:latin typeface="Cambria Math" panose="02040503050406030204" pitchFamily="18" charset="0"/>
                              </a:rPr>
                              <m:t>2</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+3</m:t>
                            </m:r>
                          </m:sub>
                        </m:sSub>
                        <m:r>
                          <a:rPr lang="en-US" altLang="zh-CN" i="1">
                            <a:latin typeface="Cambria Math" panose="02040503050406030204" pitchFamily="18" charset="0"/>
                          </a:rPr>
                          <m:t>+⋯</m:t>
                        </m:r>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𝑠</m:t>
                        </m:r>
                      </m:e>
                    </m:d>
                  </m:oMath>
                </a14:m>
                <a:endPar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动作</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价值函数</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(Action-Value Function)</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p>
              <a:p>
                <a:pPr>
                  <a:lnSpc>
                    <a:spcPct val="150000"/>
                  </a:lnSpc>
                </a:pPr>
                <a:r>
                  <a:rPr lang="en-US" altLang="zh-CN" sz="2000" b="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𝑞</m:t>
                        </m:r>
                      </m:e>
                      <m:sub>
                        <m:r>
                          <a:rPr lang="en-US" altLang="zh-CN" i="1">
                            <a:latin typeface="Cambria Math" panose="02040503050406030204" pitchFamily="18" charset="0"/>
                          </a:rPr>
                          <m:t>𝜋</m:t>
                        </m:r>
                      </m:sub>
                    </m:sSub>
                    <m:d>
                      <m:dPr>
                        <m:ctrlPr>
                          <a:rPr lang="zh-CN" altLang="zh-CN" i="1">
                            <a:latin typeface="Cambria Math" panose="02040503050406030204" pitchFamily="18" charset="0"/>
                          </a:rPr>
                        </m:ctrlPr>
                      </m:dPr>
                      <m:e>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𝑎</m:t>
                        </m:r>
                      </m:e>
                    </m:d>
                    <m:r>
                      <a:rPr lang="en-US" altLang="zh-CN" b="1"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𝔼</m:t>
                        </m:r>
                      </m:e>
                      <m:sub>
                        <m:r>
                          <a:rPr lang="en-US" altLang="zh-CN" i="1">
                            <a:latin typeface="Cambria Math" panose="02040503050406030204" pitchFamily="18" charset="0"/>
                          </a:rPr>
                          <m:t>𝜋</m:t>
                        </m:r>
                      </m:sub>
                    </m:sSub>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𝛾</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+2</m:t>
                            </m:r>
                          </m:sub>
                        </m:sSub>
                        <m:r>
                          <a:rPr lang="en-US" altLang="zh-CN" i="1">
                            <a:latin typeface="Cambria Math" panose="020405030504060302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𝛾</m:t>
                            </m:r>
                          </m:e>
                          <m:sup>
                            <m:r>
                              <a:rPr lang="en-US" altLang="zh-CN" i="1">
                                <a:latin typeface="Cambria Math" panose="02040503050406030204" pitchFamily="18" charset="0"/>
                              </a:rPr>
                              <m:t>2</m:t>
                            </m:r>
                          </m:sup>
                        </m:sSup>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𝑡</m:t>
                            </m:r>
                            <m:r>
                              <a:rPr lang="en-US" altLang="zh-CN" i="1">
                                <a:latin typeface="Cambria Math" panose="02040503050406030204" pitchFamily="18" charset="0"/>
                              </a:rPr>
                              <m:t>+3</m:t>
                            </m:r>
                          </m:sub>
                        </m:sSub>
                        <m:r>
                          <a:rPr lang="en-US" altLang="zh-CN" i="1">
                            <a:latin typeface="Cambria Math" panose="02040503050406030204" pitchFamily="18" charset="0"/>
                          </a:rPr>
                          <m:t>+⋯</m:t>
                        </m:r>
                      </m:e>
                      <m:e>
                        <m:sSub>
                          <m:sSubPr>
                            <m:ctrlPr>
                              <a:rPr lang="zh-CN" altLang="zh-CN" i="1">
                                <a:latin typeface="Cambria Math" panose="02040503050406030204" pitchFamily="18" charset="0"/>
                              </a:rPr>
                            </m:ctrlPr>
                          </m:sSubPr>
                          <m:e>
                            <m:r>
                              <a:rPr lang="en-US" altLang="zh-CN" i="1">
                                <a:latin typeface="Cambria Math" panose="02040503050406030204" pitchFamily="18" charset="0"/>
                              </a:rPr>
                              <m:t>𝑆</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𝑡</m:t>
                            </m:r>
                          </m:sub>
                        </m:sSub>
                        <m:r>
                          <a:rPr lang="en-US" altLang="zh-CN" i="1">
                            <a:latin typeface="Cambria Math" panose="02040503050406030204" pitchFamily="18" charset="0"/>
                          </a:rPr>
                          <m:t>=</m:t>
                        </m:r>
                        <m:r>
                          <a:rPr lang="en-US" altLang="zh-CN" i="1">
                            <a:latin typeface="Cambria Math" panose="02040503050406030204" pitchFamily="18" charset="0"/>
                          </a:rPr>
                          <m:t>𝑎</m:t>
                        </m:r>
                      </m:e>
                    </m:d>
                  </m:oMath>
                </a14:m>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28E9B1AF-58B4-4E99-8310-BE98E52BBBF1}"/>
                  </a:ext>
                </a:extLst>
              </p:cNvPr>
              <p:cNvSpPr>
                <a:spLocks noRot="1" noChangeAspect="1" noMove="1" noResize="1" noEditPoints="1" noAdjustHandles="1" noChangeArrowheads="1" noChangeShapeType="1" noTextEdit="1"/>
              </p:cNvSpPr>
              <p:nvPr/>
            </p:nvSpPr>
            <p:spPr>
              <a:xfrm>
                <a:off x="253202" y="2043611"/>
                <a:ext cx="10499982" cy="1446293"/>
              </a:xfrm>
              <a:prstGeom prst="rect">
                <a:avLst/>
              </a:prstGeom>
              <a:blipFill>
                <a:blip r:embed="rId2"/>
                <a:stretch>
                  <a:fillRect l="-523" b="-422"/>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EA92C76C-8A8E-42B5-B6F5-3D4E70894F84}"/>
              </a:ext>
            </a:extLst>
          </p:cNvPr>
          <p:cNvSpPr txBox="1"/>
          <p:nvPr/>
        </p:nvSpPr>
        <p:spPr>
          <a:xfrm>
            <a:off x="548200" y="1009125"/>
            <a:ext cx="8123413" cy="881460"/>
          </a:xfrm>
          <a:prstGeom prst="rect">
            <a:avLst/>
          </a:prstGeom>
          <a:noFill/>
        </p:spPr>
        <p:txBody>
          <a:bodyPr wrap="square">
            <a:spAutoFit/>
          </a:bodyPr>
          <a:lstStyle/>
          <a:p>
            <a:pPr algn="just">
              <a:lnSpc>
                <a:spcPct val="150000"/>
              </a:lnSpc>
            </a:pPr>
            <a:r>
              <a:rPr lang="zh-CN" altLang="zh-CN" sz="1800" kern="100" dirty="0">
                <a:solidFill>
                  <a:srgbClr val="000000"/>
                </a:solidFill>
                <a:effectLst/>
                <a:cs typeface="Times New Roman" panose="02020603050405020304" pitchFamily="18" charset="0"/>
              </a:rPr>
              <a:t>贝尔曼方程（</a:t>
            </a:r>
            <a:r>
              <a:rPr lang="en-US" altLang="zh-CN" sz="1800" kern="100" dirty="0">
                <a:solidFill>
                  <a:srgbClr val="000000"/>
                </a:solidFill>
                <a:effectLst/>
                <a:cs typeface="Times New Roman" panose="02020603050405020304" pitchFamily="18" charset="0"/>
              </a:rPr>
              <a:t>Bellman Equation</a:t>
            </a:r>
            <a:r>
              <a:rPr lang="zh-CN" altLang="zh-CN" sz="1800" kern="100" dirty="0">
                <a:solidFill>
                  <a:srgbClr val="000000"/>
                </a:solidFill>
                <a:effectLst/>
                <a:cs typeface="Times New Roman" panose="02020603050405020304" pitchFamily="18" charset="0"/>
              </a:rPr>
              <a:t>）也被称作动态规划方程（</a:t>
            </a:r>
            <a:r>
              <a:rPr lang="en-US" altLang="zh-CN" sz="1800" kern="100" dirty="0">
                <a:solidFill>
                  <a:srgbClr val="000000"/>
                </a:solidFill>
                <a:effectLst/>
                <a:cs typeface="Times New Roman" panose="02020603050405020304" pitchFamily="18" charset="0"/>
              </a:rPr>
              <a:t>Dynamic Programming Equation</a:t>
            </a:r>
            <a:r>
              <a:rPr lang="zh-CN" altLang="zh-CN" sz="1800" kern="100" dirty="0">
                <a:solidFill>
                  <a:srgbClr val="000000"/>
                </a:solidFill>
                <a:effectLst/>
                <a:cs typeface="Times New Roman" panose="02020603050405020304" pitchFamily="18" charset="0"/>
              </a:rPr>
              <a:t>），由理查德</a:t>
            </a:r>
            <a:r>
              <a:rPr lang="en-US" altLang="zh-CN" sz="1800" kern="100" dirty="0">
                <a:solidFill>
                  <a:srgbClr val="000000"/>
                </a:solidFill>
                <a:effectLst/>
                <a:cs typeface="Times New Roman" panose="02020603050405020304" pitchFamily="18" charset="0"/>
              </a:rPr>
              <a:t>·</a:t>
            </a:r>
            <a:r>
              <a:rPr lang="zh-CN" altLang="zh-CN" sz="1800" kern="100" dirty="0">
                <a:solidFill>
                  <a:srgbClr val="000000"/>
                </a:solidFill>
                <a:effectLst/>
                <a:cs typeface="Times New Roman" panose="02020603050405020304" pitchFamily="18" charset="0"/>
              </a:rPr>
              <a:t>贝尔曼（</a:t>
            </a:r>
            <a:r>
              <a:rPr lang="en-US" altLang="zh-CN" sz="1800" kern="100" dirty="0">
                <a:solidFill>
                  <a:srgbClr val="000000"/>
                </a:solidFill>
                <a:effectLst/>
                <a:cs typeface="Times New Roman" panose="02020603050405020304" pitchFamily="18" charset="0"/>
              </a:rPr>
              <a:t>Richard Bellman</a:t>
            </a:r>
            <a:r>
              <a:rPr lang="zh-CN" altLang="zh-CN" sz="1800" kern="100" dirty="0">
                <a:solidFill>
                  <a:srgbClr val="000000"/>
                </a:solidFill>
                <a:effectLst/>
                <a:cs typeface="Times New Roman" panose="02020603050405020304" pitchFamily="18" charset="0"/>
              </a:rPr>
              <a:t>）提出。</a:t>
            </a:r>
            <a:endParaRPr lang="zh-CN" altLang="zh-CN" sz="1400" kern="100" dirty="0">
              <a:effectLst/>
              <a:cs typeface="Times New Roman" panose="02020603050405020304" pitchFamily="18" charset="0"/>
            </a:endParaRPr>
          </a:p>
        </p:txBody>
      </p:sp>
      <p:sp>
        <p:nvSpPr>
          <p:cNvPr id="11" name="文本框 10">
            <a:extLst>
              <a:ext uri="{FF2B5EF4-FFF2-40B4-BE49-F238E27FC236}">
                <a16:creationId xmlns:a16="http://schemas.microsoft.com/office/drawing/2014/main" id="{A269D7D7-8815-4A5B-8358-1872E6575349}"/>
              </a:ext>
            </a:extLst>
          </p:cNvPr>
          <p:cNvSpPr txBox="1"/>
          <p:nvPr/>
        </p:nvSpPr>
        <p:spPr>
          <a:xfrm>
            <a:off x="141967" y="5621308"/>
            <a:ext cx="8821271" cy="458074"/>
          </a:xfrm>
          <a:prstGeom prst="rect">
            <a:avLst/>
          </a:prstGeom>
          <a:noFill/>
        </p:spPr>
        <p:txBody>
          <a:bodyPr wrap="square">
            <a:spAutoFit/>
          </a:bodyPr>
          <a:lstStyle/>
          <a:p>
            <a:pPr indent="304800" algn="just">
              <a:lnSpc>
                <a:spcPct val="150000"/>
              </a:lnSpc>
            </a:pPr>
            <a:r>
              <a:rPr lang="zh-CN" altLang="en-US" kern="1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kern="100" dirty="0">
                <a:latin typeface="+mn-ea"/>
                <a:cs typeface="Times New Roman" panose="02020603050405020304" pitchFamily="18" charset="0"/>
              </a:rPr>
              <a:t>动作</a:t>
            </a:r>
            <a:r>
              <a:rPr lang="en-US" altLang="zh-CN" sz="1600" kern="100" dirty="0">
                <a:latin typeface="+mn-ea"/>
                <a:cs typeface="Times New Roman" panose="02020603050405020304" pitchFamily="18" charset="0"/>
              </a:rPr>
              <a:t>-</a:t>
            </a:r>
            <a:r>
              <a:rPr lang="zh-CN" altLang="en-US" sz="1600" kern="100" dirty="0">
                <a:latin typeface="+mn-ea"/>
                <a:cs typeface="Times New Roman" panose="02020603050405020304" pitchFamily="18" charset="0"/>
              </a:rPr>
              <a:t>价值函数取值同样与时间没有关系，而是与瞬时奖励和下一步的状态和动作有关。</a:t>
            </a:r>
            <a:endParaRPr lang="zh-CN" altLang="zh-CN" sz="1600" kern="100" dirty="0">
              <a:effectLst/>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40342B5-5DCD-4D94-9649-321E1B32BF31}"/>
                  </a:ext>
                </a:extLst>
              </p:cNvPr>
              <p:cNvSpPr txBox="1"/>
              <p:nvPr/>
            </p:nvSpPr>
            <p:spPr>
              <a:xfrm>
                <a:off x="1025136" y="3862181"/>
                <a:ext cx="6992177" cy="14271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𝑞</m:t>
                              </m:r>
                            </m:e>
                            <m:sub>
                              <m:r>
                                <a:rPr lang="zh-CN" altLang="en-US" i="1">
                                  <a:latin typeface="Cambria Math" panose="02040503050406030204" pitchFamily="18" charset="0"/>
                                </a:rPr>
                                <m:t>𝜋</m:t>
                              </m:r>
                            </m:sub>
                          </m:sSub>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𝑠</m:t>
                              </m:r>
                              <m:r>
                                <a:rPr lang="zh-CN" altLang="en-US" i="0">
                                  <a:latin typeface="Cambria Math" panose="02040503050406030204" pitchFamily="18" charset="0"/>
                                </a:rPr>
                                <m:t>,</m:t>
                              </m:r>
                              <m:r>
                                <a:rPr lang="zh-CN" altLang="en-US" i="1">
                                  <a:latin typeface="Cambria Math" panose="02040503050406030204" pitchFamily="18" charset="0"/>
                                </a:rPr>
                                <m:t>𝑎</m:t>
                              </m:r>
                            </m:e>
                          </m:d>
                          <m:r>
                            <a:rPr lang="zh-CN" altLang="en-US" i="0">
                              <a:latin typeface="Cambria Math" panose="02040503050406030204" pitchFamily="18" charset="0"/>
                            </a:rPr>
                            <m:t>=</m:t>
                          </m:r>
                          <m:nary>
                            <m:naryPr>
                              <m:chr m:val="∑"/>
                              <m:limLoc m:val="subSup"/>
                              <m:supHide m:val="on"/>
                              <m:ctrlPr>
                                <a:rPr lang="zh-CN" altLang="en-US" i="1">
                                  <a:latin typeface="Cambria Math" panose="02040503050406030204" pitchFamily="18" charset="0"/>
                                </a:rPr>
                              </m:ctrlPr>
                            </m:naryPr>
                            <m:sub>
                              <m:sSup>
                                <m:sSupPr>
                                  <m:ctrlPr>
                                    <a:rPr lang="zh-CN" altLang="en-US" i="1">
                                      <a:solidFill>
                                        <a:srgbClr val="836967"/>
                                      </a:solidFill>
                                      <a:latin typeface="Cambria Math" panose="02040503050406030204" pitchFamily="18" charset="0"/>
                                    </a:rPr>
                                  </m:ctrlPr>
                                </m:sSupPr>
                                <m:e>
                                  <m:r>
                                    <a:rPr lang="zh-CN" altLang="en-US" i="1">
                                      <a:latin typeface="Cambria Math" panose="02040503050406030204" pitchFamily="18" charset="0"/>
                                    </a:rPr>
                                    <m:t>𝑠</m:t>
                                  </m:r>
                                </m:e>
                                <m:sup>
                                  <m:r>
                                    <a:rPr lang="zh-CN" altLang="en-US" i="0">
                                      <a:latin typeface="Cambria Math" panose="02040503050406030204" pitchFamily="18" charset="0"/>
                                    </a:rPr>
                                    <m:t>′</m:t>
                                  </m:r>
                                </m:sup>
                              </m:sSup>
                              <m:r>
                                <a:rPr lang="zh-CN" altLang="en-US" i="0">
                                  <a:latin typeface="Cambria Math" panose="02040503050406030204" pitchFamily="18" charset="0"/>
                                </a:rPr>
                                <m:t>∈</m:t>
                              </m:r>
                              <m:r>
                                <a:rPr lang="zh-CN" altLang="en-US" b="1" i="1">
                                  <a:latin typeface="Cambria Math" panose="02040503050406030204" pitchFamily="18" charset="0"/>
                                </a:rPr>
                                <m:t>𝑺</m:t>
                              </m:r>
                            </m:sub>
                            <m:sup/>
                            <m:e>
                              <m:r>
                                <a:rPr lang="zh-CN" altLang="en-US" b="0" i="1">
                                  <a:latin typeface="Cambria Math" panose="02040503050406030204" pitchFamily="18" charset="0"/>
                                </a:rPr>
                                <m:t>𝑃</m:t>
                              </m:r>
                              <m:d>
                                <m:dPr>
                                  <m:ctrlPr>
                                    <a:rPr lang="zh-CN" altLang="en-US" b="0" i="1">
                                      <a:solidFill>
                                        <a:srgbClr val="836967"/>
                                      </a:solidFill>
                                      <a:latin typeface="Cambria Math" panose="02040503050406030204" pitchFamily="18" charset="0"/>
                                    </a:rPr>
                                  </m:ctrlPr>
                                </m:dPr>
                                <m:e>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e>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e>
                          </m:nary>
                          <m:d>
                            <m:dPr>
                              <m:begChr m:val="["/>
                              <m:endChr m:val="]"/>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𝑅</m:t>
                              </m:r>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r>
                                    <a:rPr lang="zh-CN" altLang="en-US" b="0" i="0">
                                      <a:latin typeface="Cambria Math" panose="02040503050406030204" pitchFamily="18" charset="0"/>
                                    </a:rPr>
                                    <m:t>,</m:t>
                                  </m:r>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e>
                              </m:d>
                              <m:r>
                                <a:rPr lang="zh-CN" altLang="en-US" b="0" i="0">
                                  <a:latin typeface="Cambria Math" panose="02040503050406030204" pitchFamily="18" charset="0"/>
                                </a:rPr>
                                <m:t>+</m:t>
                              </m:r>
                              <m:r>
                                <a:rPr lang="zh-CN" altLang="en-US" b="0" i="1">
                                  <a:latin typeface="Cambria Math" panose="02040503050406030204" pitchFamily="18" charset="0"/>
                                </a:rPr>
                                <m:t>𝛾</m:t>
                              </m:r>
                              <m:nary>
                                <m:naryPr>
                                  <m:chr m:val="∑"/>
                                  <m:limLoc m:val="subSup"/>
                                  <m:supHide m:val="on"/>
                                  <m:ctrlPr>
                                    <a:rPr lang="zh-CN" altLang="en-US" b="0" i="1">
                                      <a:latin typeface="Cambria Math" panose="02040503050406030204" pitchFamily="18" charset="0"/>
                                    </a:rPr>
                                  </m:ctrlPr>
                                </m:naryPr>
                                <m:sub>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𝑎</m:t>
                                      </m:r>
                                    </m:e>
                                    <m:sup>
                                      <m:r>
                                        <a:rPr lang="zh-CN" altLang="en-US" b="0" i="0">
                                          <a:latin typeface="Cambria Math" panose="02040503050406030204" pitchFamily="18" charset="0"/>
                                        </a:rPr>
                                        <m:t>′</m:t>
                                      </m:r>
                                    </m:sup>
                                  </m:sSup>
                                  <m:r>
                                    <a:rPr lang="zh-CN" altLang="en-US" b="0" i="0">
                                      <a:latin typeface="Cambria Math" panose="02040503050406030204" pitchFamily="18" charset="0"/>
                                    </a:rPr>
                                    <m:t>∈</m:t>
                                  </m:r>
                                  <m:r>
                                    <a:rPr lang="zh-CN" altLang="en-US" b="0" i="1">
                                      <a:latin typeface="Cambria Math" panose="02040503050406030204" pitchFamily="18" charset="0"/>
                                    </a:rPr>
                                    <m:t>𝐴</m:t>
                                  </m:r>
                                </m:sub>
                                <m:sup/>
                                <m:e>
                                  <m:r>
                                    <a:rPr lang="zh-CN" altLang="en-US" b="0" i="1">
                                      <a:latin typeface="Cambria Math" panose="02040503050406030204" pitchFamily="18" charset="0"/>
                                    </a:rPr>
                                    <m:t>𝜋</m:t>
                                  </m:r>
                                  <m:d>
                                    <m:dPr>
                                      <m:ctrlPr>
                                        <a:rPr lang="zh-CN" altLang="en-US" b="0" i="1">
                                          <a:solidFill>
                                            <a:srgbClr val="836967"/>
                                          </a:solidFill>
                                          <a:latin typeface="Cambria Math" panose="02040503050406030204" pitchFamily="18" charset="0"/>
                                        </a:rPr>
                                      </m:ctrlPr>
                                    </m:dPr>
                                    <m:e>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r>
                                        <a:rPr lang="zh-CN" altLang="en-US" b="0" i="0">
                                          <a:latin typeface="Cambria Math" panose="02040503050406030204" pitchFamily="18" charset="0"/>
                                        </a:rPr>
                                        <m:t>,</m:t>
                                      </m:r>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𝑎</m:t>
                                          </m:r>
                                        </m:e>
                                        <m:sup>
                                          <m:r>
                                            <a:rPr lang="zh-CN" altLang="en-US" b="0" i="0">
                                              <a:latin typeface="Cambria Math" panose="02040503050406030204" pitchFamily="18" charset="0"/>
                                            </a:rPr>
                                            <m:t>′</m:t>
                                          </m:r>
                                        </m:sup>
                                      </m:sSup>
                                    </m:e>
                                  </m:d>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𝑞</m:t>
                                      </m:r>
                                    </m:e>
                                    <m:sub>
                                      <m:r>
                                        <a:rPr lang="zh-CN" altLang="en-US" b="0" i="1">
                                          <a:latin typeface="Cambria Math" panose="02040503050406030204" pitchFamily="18" charset="0"/>
                                        </a:rPr>
                                        <m:t>𝜋</m:t>
                                      </m:r>
                                    </m:sub>
                                  </m:sSub>
                                  <m:d>
                                    <m:dPr>
                                      <m:ctrlPr>
                                        <a:rPr lang="zh-CN" altLang="en-US" b="0" i="1">
                                          <a:solidFill>
                                            <a:srgbClr val="836967"/>
                                          </a:solidFill>
                                          <a:latin typeface="Cambria Math" panose="02040503050406030204" pitchFamily="18" charset="0"/>
                                        </a:rPr>
                                      </m:ctrlPr>
                                    </m:dPr>
                                    <m:e>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r>
                                        <a:rPr lang="zh-CN" altLang="en-US" b="0" i="0">
                                          <a:latin typeface="Cambria Math" panose="02040503050406030204" pitchFamily="18" charset="0"/>
                                        </a:rPr>
                                        <m:t>,</m:t>
                                      </m:r>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𝑎</m:t>
                                          </m:r>
                                        </m:e>
                                        <m:sup>
                                          <m:r>
                                            <a:rPr lang="zh-CN" altLang="en-US" b="0" i="0">
                                              <a:latin typeface="Cambria Math" panose="02040503050406030204" pitchFamily="18" charset="0"/>
                                            </a:rPr>
                                            <m:t>′</m:t>
                                          </m:r>
                                        </m:sup>
                                      </m:sSup>
                                    </m:e>
                                  </m:d>
                                </m:e>
                              </m:nary>
                            </m:e>
                          </m:d>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0">
                                  <a:latin typeface="Cambria Math" panose="02040503050406030204" pitchFamily="18" charset="0"/>
                                </a:rPr>
                                <m:t>𝔼</m:t>
                              </m:r>
                            </m:e>
                            <m:sub>
                              <m:d>
                                <m:dPr>
                                  <m:begChr m:val=""/>
                                  <m:ctrlPr>
                                    <a:rPr lang="zh-CN" altLang="en-US" b="0" i="1">
                                      <a:latin typeface="Cambria Math" panose="02040503050406030204" pitchFamily="18" charset="0"/>
                                    </a:rPr>
                                  </m:ctrlPr>
                                </m:dPr>
                                <m:e>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r>
                                    <a:rPr lang="zh-CN" altLang="en-US" b="0" i="0">
                                      <a:latin typeface="Cambria Math" panose="02040503050406030204" pitchFamily="18" charset="0"/>
                                    </a:rPr>
                                    <m:t>~</m:t>
                                  </m:r>
                                  <m:r>
                                    <a:rPr lang="zh-CN" altLang="en-US" b="0" i="1">
                                      <a:latin typeface="Cambria Math" panose="02040503050406030204" pitchFamily="18" charset="0"/>
                                    </a:rPr>
                                    <m:t>𝑃</m:t>
                                  </m:r>
                                  <m:r>
                                    <a:rPr lang="zh-CN" altLang="en-US" b="0" i="0">
                                      <a:latin typeface="Cambria Math" panose="02040503050406030204" pitchFamily="18" charset="0"/>
                                    </a:rPr>
                                    <m:t>(⋅|</m:t>
                                  </m:r>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sub>
                          </m:sSub>
                          <m:r>
                            <a:rPr lang="zh-CN" altLang="en-US" b="0" i="0">
                              <a:latin typeface="Cambria Math" panose="02040503050406030204" pitchFamily="18" charset="0"/>
                            </a:rPr>
                            <m:t>[</m:t>
                          </m:r>
                          <m:r>
                            <a:rPr lang="zh-CN" altLang="en-US" b="0" i="1">
                              <a:latin typeface="Cambria Math" panose="02040503050406030204" pitchFamily="18" charset="0"/>
                            </a:rPr>
                            <m:t>𝑅</m:t>
                          </m:r>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r>
                                <a:rPr lang="zh-CN" altLang="en-US" b="0" i="0">
                                  <a:latin typeface="Cambria Math" panose="02040503050406030204" pitchFamily="18" charset="0"/>
                                </a:rPr>
                                <m:t>,</m:t>
                              </m:r>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e>
                          </m:d>
                          <m:r>
                            <a:rPr lang="zh-CN" altLang="en-US" b="0" i="0">
                              <a:latin typeface="Cambria Math" panose="02040503050406030204" pitchFamily="18" charset="0"/>
                            </a:rPr>
                            <m:t>+</m:t>
                          </m:r>
                          <m:r>
                            <a:rPr lang="zh-CN" altLang="en-US" b="0" i="1">
                              <a:latin typeface="Cambria Math" panose="02040503050406030204" pitchFamily="18" charset="0"/>
                            </a:rPr>
                            <m:t>𝛾</m:t>
                          </m:r>
                          <m:sSub>
                            <m:sSubPr>
                              <m:ctrlPr>
                                <a:rPr lang="zh-CN" altLang="en-US" b="0" i="1">
                                  <a:solidFill>
                                    <a:srgbClr val="836967"/>
                                  </a:solidFill>
                                  <a:latin typeface="Cambria Math" panose="02040503050406030204" pitchFamily="18" charset="0"/>
                                </a:rPr>
                              </m:ctrlPr>
                            </m:sSubPr>
                            <m:e>
                              <m:r>
                                <a:rPr lang="zh-CN" altLang="en-US" b="0" i="0">
                                  <a:latin typeface="Cambria Math" panose="02040503050406030204" pitchFamily="18" charset="0"/>
                                </a:rPr>
                                <m:t>𝔼</m:t>
                              </m:r>
                            </m:e>
                            <m:sub>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𝑎</m:t>
                                  </m:r>
                                </m:e>
                                <m:sup>
                                  <m:r>
                                    <a:rPr lang="zh-CN" altLang="en-US" b="0" i="0">
                                      <a:latin typeface="Cambria Math" panose="02040503050406030204" pitchFamily="18" charset="0"/>
                                    </a:rPr>
                                    <m:t>′</m:t>
                                  </m:r>
                                </m:sup>
                              </m:sSup>
                              <m:r>
                                <a:rPr lang="zh-CN" altLang="en-US" b="0" i="0">
                                  <a:latin typeface="Cambria Math" panose="02040503050406030204" pitchFamily="18" charset="0"/>
                                </a:rPr>
                                <m:t>~</m:t>
                              </m:r>
                              <m:r>
                                <a:rPr lang="zh-CN" altLang="en-US" b="0" i="1">
                                  <a:latin typeface="Cambria Math" panose="02040503050406030204" pitchFamily="18" charset="0"/>
                                </a:rPr>
                                <m:t>𝜋</m:t>
                              </m:r>
                              <m:d>
                                <m:dPr>
                                  <m:ctrlPr>
                                    <a:rPr lang="zh-CN" altLang="en-US" b="0" i="1">
                                      <a:solidFill>
                                        <a:srgbClr val="836967"/>
                                      </a:solidFill>
                                      <a:latin typeface="Cambria Math" panose="02040503050406030204" pitchFamily="18" charset="0"/>
                                    </a:rPr>
                                  </m:ctrlPr>
                                </m:dPr>
                                <m:e>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r>
                                    <a:rPr lang="zh-CN" altLang="en-US" b="0" i="0">
                                      <a:latin typeface="Cambria Math" panose="02040503050406030204" pitchFamily="18" charset="0"/>
                                    </a:rPr>
                                    <m:t>,⋅</m:t>
                                  </m:r>
                                </m:e>
                              </m:d>
                            </m:sub>
                          </m:sSub>
                          <m:d>
                            <m:dPr>
                              <m:begChr m:val="["/>
                              <m:endChr m:val="]"/>
                              <m:ctrlPr>
                                <a:rPr lang="zh-CN" altLang="en-US" b="0" i="1">
                                  <a:solidFill>
                                    <a:srgbClr val="836967"/>
                                  </a:solidFill>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𝑞</m:t>
                                  </m:r>
                                </m:e>
                                <m:sub>
                                  <m:r>
                                    <a:rPr lang="zh-CN" altLang="en-US" b="0" i="1">
                                      <a:latin typeface="Cambria Math" panose="02040503050406030204" pitchFamily="18" charset="0"/>
                                    </a:rPr>
                                    <m:t>𝜋</m:t>
                                  </m:r>
                                </m:sub>
                              </m:sSub>
                              <m:d>
                                <m:dPr>
                                  <m:ctrlPr>
                                    <a:rPr lang="zh-CN" altLang="en-US" b="0" i="1">
                                      <a:solidFill>
                                        <a:srgbClr val="836967"/>
                                      </a:solidFill>
                                      <a:latin typeface="Cambria Math" panose="02040503050406030204" pitchFamily="18" charset="0"/>
                                    </a:rPr>
                                  </m:ctrlPr>
                                </m:dPr>
                                <m:e>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𝑠</m:t>
                                      </m:r>
                                    </m:e>
                                    <m:sup>
                                      <m:r>
                                        <a:rPr lang="zh-CN" altLang="en-US" b="0" i="0">
                                          <a:latin typeface="Cambria Math" panose="02040503050406030204" pitchFamily="18" charset="0"/>
                                        </a:rPr>
                                        <m:t>′</m:t>
                                      </m:r>
                                    </m:sup>
                                  </m:sSup>
                                  <m:r>
                                    <a:rPr lang="zh-CN" altLang="en-US" b="0" i="0">
                                      <a:latin typeface="Cambria Math" panose="02040503050406030204" pitchFamily="18" charset="0"/>
                                    </a:rPr>
                                    <m:t>,</m:t>
                                  </m:r>
                                  <m:sSup>
                                    <m:sSupPr>
                                      <m:ctrlPr>
                                        <a:rPr lang="zh-CN" altLang="en-US" b="0" i="1">
                                          <a:solidFill>
                                            <a:srgbClr val="836967"/>
                                          </a:solidFill>
                                          <a:latin typeface="Cambria Math" panose="02040503050406030204" pitchFamily="18" charset="0"/>
                                        </a:rPr>
                                      </m:ctrlPr>
                                    </m:sSupPr>
                                    <m:e>
                                      <m:r>
                                        <a:rPr lang="zh-CN" altLang="en-US" b="0" i="1">
                                          <a:latin typeface="Cambria Math" panose="02040503050406030204" pitchFamily="18" charset="0"/>
                                        </a:rPr>
                                        <m:t>𝑎</m:t>
                                      </m:r>
                                    </m:e>
                                    <m:sup>
                                      <m:r>
                                        <a:rPr lang="zh-CN" altLang="en-US" b="0" i="0">
                                          <a:latin typeface="Cambria Math" panose="02040503050406030204" pitchFamily="18" charset="0"/>
                                        </a:rPr>
                                        <m:t>′</m:t>
                                      </m:r>
                                    </m:sup>
                                  </m:sSup>
                                </m:e>
                              </m:d>
                            </m:e>
                          </m:d>
                        </m:e>
                      </m:d>
                    </m:oMath>
                  </m:oMathPara>
                </a14:m>
                <a:endParaRPr lang="zh-CN" altLang="en-US" dirty="0"/>
              </a:p>
            </p:txBody>
          </p:sp>
        </mc:Choice>
        <mc:Fallback xmlns="">
          <p:sp>
            <p:nvSpPr>
              <p:cNvPr id="9" name="文本框 8">
                <a:extLst>
                  <a:ext uri="{FF2B5EF4-FFF2-40B4-BE49-F238E27FC236}">
                    <a16:creationId xmlns:a16="http://schemas.microsoft.com/office/drawing/2014/main" id="{E40342B5-5DCD-4D94-9649-321E1B32BF31}"/>
                  </a:ext>
                </a:extLst>
              </p:cNvPr>
              <p:cNvSpPr txBox="1">
                <a:spLocks noRot="1" noChangeAspect="1" noMove="1" noResize="1" noEditPoints="1" noAdjustHandles="1" noChangeArrowheads="1" noChangeShapeType="1" noTextEdit="1"/>
              </p:cNvSpPr>
              <p:nvPr/>
            </p:nvSpPr>
            <p:spPr>
              <a:xfrm>
                <a:off x="1025136" y="3862181"/>
                <a:ext cx="6992177" cy="1427122"/>
              </a:xfrm>
              <a:prstGeom prst="rect">
                <a:avLst/>
              </a:prstGeom>
              <a:blipFill>
                <a:blip r:embed="rId3"/>
                <a:stretch>
                  <a:fillRect/>
                </a:stretch>
              </a:blipFill>
            </p:spPr>
            <p:txBody>
              <a:bodyPr/>
              <a:lstStyle/>
              <a:p>
                <a:r>
                  <a:rPr lang="zh-CN" altLang="en-US">
                    <a:noFill/>
                  </a:rPr>
                  <a:t> </a:t>
                </a:r>
              </a:p>
            </p:txBody>
          </p:sp>
        </mc:Fallback>
      </mc:AlternateContent>
      <p:cxnSp>
        <p:nvCxnSpPr>
          <p:cNvPr id="7" name="直接连接符 6">
            <a:extLst>
              <a:ext uri="{FF2B5EF4-FFF2-40B4-BE49-F238E27FC236}">
                <a16:creationId xmlns:a16="http://schemas.microsoft.com/office/drawing/2014/main" id="{5B50AB98-3033-42C0-8A9B-344DF807DBF4}"/>
              </a:ext>
            </a:extLst>
          </p:cNvPr>
          <p:cNvCxnSpPr/>
          <p:nvPr/>
        </p:nvCxnSpPr>
        <p:spPr>
          <a:xfrm>
            <a:off x="700603" y="3642930"/>
            <a:ext cx="7704000" cy="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7374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63114-BA1E-4D33-B77E-13B4B0533AAA}"/>
              </a:ext>
            </a:extLst>
          </p:cNvPr>
          <p:cNvSpPr>
            <a:spLocks noGrp="1"/>
          </p:cNvSpPr>
          <p:nvPr>
            <p:ph type="title"/>
          </p:nvPr>
        </p:nvSpPr>
        <p:spPr/>
        <p:txBody>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价值函数与动作</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价值函数的关系：动作</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价值函数的</a:t>
            </a:r>
            <a:r>
              <a:rPr lang="zh-CN" altLang="zh-CN" sz="2400" dirty="0">
                <a:latin typeface="黑体" panose="02010609060101010101" pitchFamily="49" charset="-122"/>
                <a:ea typeface="黑体" panose="02010609060101010101" pitchFamily="49" charset="-122"/>
                <a:cs typeface="Times New Roman" panose="02020603050405020304" pitchFamily="18" charset="0"/>
              </a:rPr>
              <a:t>贝尔曼方程</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p:cNvSpPr/>
              <p:nvPr/>
            </p:nvSpPr>
            <p:spPr>
              <a:xfrm>
                <a:off x="707713" y="2886992"/>
                <a:ext cx="8159392" cy="5420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𝑞</m:t>
                          </m:r>
                        </m:e>
                        <m:sub>
                          <m:r>
                            <a:rPr lang="en-US" altLang="zh-CN" sz="2400" i="1">
                              <a:latin typeface="Cambria Math"/>
                            </a:rPr>
                            <m:t>𝜋</m:t>
                          </m:r>
                        </m:sub>
                      </m:sSub>
                      <m:d>
                        <m:dPr>
                          <m:ctrlPr>
                            <a:rPr lang="zh-CN" altLang="zh-CN" sz="2400" i="1">
                              <a:latin typeface="Cambria Math" panose="02040503050406030204" pitchFamily="18" charset="0"/>
                            </a:rPr>
                          </m:ctrlPr>
                        </m:dPr>
                        <m:e>
                          <m:r>
                            <a:rPr lang="en-US" altLang="zh-CN" sz="2400" i="1">
                              <a:latin typeface="Cambria Math"/>
                            </a:rPr>
                            <m:t>𝑠</m:t>
                          </m:r>
                          <m:r>
                            <a:rPr lang="en-US" altLang="zh-CN" sz="2400" i="1">
                              <a:latin typeface="Cambria Math"/>
                            </a:rPr>
                            <m:t>,</m:t>
                          </m:r>
                          <m:r>
                            <a:rPr lang="en-US" altLang="zh-CN" sz="2400" i="1">
                              <a:latin typeface="Cambria Math"/>
                            </a:rPr>
                            <m:t>𝑎</m:t>
                          </m:r>
                        </m:e>
                      </m:d>
                      <m:r>
                        <a:rPr lang="en-US" altLang="zh-CN" sz="2400" i="1">
                          <a:latin typeface="Cambria Math"/>
                        </a:rPr>
                        <m:t>=</m:t>
                      </m:r>
                      <m:sSub>
                        <m:sSubPr>
                          <m:ctrlPr>
                            <a:rPr lang="zh-CN" altLang="zh-CN" sz="2400" i="1">
                              <a:latin typeface="Cambria Math" panose="02040503050406030204" pitchFamily="18" charset="0"/>
                            </a:rPr>
                          </m:ctrlPr>
                        </m:sSubPr>
                        <m:e>
                          <m:r>
                            <a:rPr lang="en-US" altLang="zh-CN" sz="2400" i="1">
                              <a:latin typeface="Cambria Math"/>
                            </a:rPr>
                            <m:t>𝔼</m:t>
                          </m:r>
                        </m:e>
                        <m:sub>
                          <m:sSup>
                            <m:sSupPr>
                              <m:ctrlPr>
                                <a:rPr lang="zh-CN" altLang="zh-CN" sz="2400" i="1">
                                  <a:latin typeface="Cambria Math" panose="02040503050406030204" pitchFamily="18" charset="0"/>
                                </a:rPr>
                              </m:ctrlPr>
                            </m:sSupPr>
                            <m:e>
                              <m:r>
                                <a:rPr lang="en-US" altLang="zh-CN" sz="2400" i="1">
                                  <a:latin typeface="Cambria Math"/>
                                </a:rPr>
                                <m:t>𝑠</m:t>
                              </m:r>
                            </m:e>
                            <m:sup>
                              <m:r>
                                <a:rPr lang="en-US" altLang="zh-CN" sz="2400" i="1">
                                  <a:latin typeface="Cambria Math"/>
                                </a:rPr>
                                <m:t>′</m:t>
                              </m:r>
                            </m:sup>
                          </m:sSup>
                          <m:r>
                            <a:rPr lang="en-US" altLang="zh-CN" sz="2400" i="1">
                              <a:latin typeface="Cambria Math"/>
                            </a:rPr>
                            <m:t>~</m:t>
                          </m:r>
                          <m:r>
                            <a:rPr lang="en-US" altLang="zh-CN" sz="2400" i="1">
                              <a:latin typeface="Cambria Math"/>
                            </a:rPr>
                            <m:t>𝑃</m:t>
                          </m:r>
                          <m:r>
                            <a:rPr lang="en-US" altLang="zh-CN" sz="2400" i="1">
                              <a:latin typeface="Cambria Math"/>
                            </a:rPr>
                            <m:t>(⋅|</m:t>
                          </m:r>
                          <m:r>
                            <a:rPr lang="en-US" altLang="zh-CN" sz="2400" i="1">
                              <a:latin typeface="Cambria Math"/>
                            </a:rPr>
                            <m:t>𝑠</m:t>
                          </m:r>
                          <m:r>
                            <a:rPr lang="en-US" altLang="zh-CN" sz="2400" i="1">
                              <a:latin typeface="Cambria Math"/>
                            </a:rPr>
                            <m:t>,</m:t>
                          </m:r>
                          <m:r>
                            <a:rPr lang="en-US" altLang="zh-CN" sz="2400" i="1">
                              <a:latin typeface="Cambria Math"/>
                            </a:rPr>
                            <m:t>𝑎</m:t>
                          </m:r>
                          <m:r>
                            <a:rPr lang="en-US" altLang="zh-CN" sz="2400" i="1">
                              <a:latin typeface="Cambria Math"/>
                            </a:rPr>
                            <m:t>)</m:t>
                          </m:r>
                        </m:sub>
                      </m:sSub>
                      <m:r>
                        <a:rPr lang="en-US" altLang="zh-CN" sz="2400">
                          <a:latin typeface="Cambria Math"/>
                        </a:rPr>
                        <m:t>[</m:t>
                      </m:r>
                      <m:r>
                        <a:rPr lang="en-US" altLang="zh-CN" sz="2400" i="1">
                          <a:latin typeface="Cambria Math"/>
                        </a:rPr>
                        <m:t>𝑅</m:t>
                      </m:r>
                      <m:d>
                        <m:dPr>
                          <m:ctrlPr>
                            <a:rPr lang="zh-CN" altLang="zh-CN" sz="2400" i="1">
                              <a:latin typeface="Cambria Math" panose="02040503050406030204" pitchFamily="18" charset="0"/>
                            </a:rPr>
                          </m:ctrlPr>
                        </m:dPr>
                        <m:e>
                          <m:r>
                            <a:rPr lang="en-US" altLang="zh-CN" sz="2400" i="1">
                              <a:latin typeface="Cambria Math"/>
                            </a:rPr>
                            <m:t>𝑠</m:t>
                          </m:r>
                          <m:r>
                            <a:rPr lang="en-US" altLang="zh-CN" sz="2400" i="1">
                              <a:latin typeface="Cambria Math"/>
                            </a:rPr>
                            <m:t>,</m:t>
                          </m:r>
                          <m:r>
                            <a:rPr lang="en-US" altLang="zh-CN" sz="2400" i="1">
                              <a:latin typeface="Cambria Math"/>
                            </a:rPr>
                            <m:t>𝑎</m:t>
                          </m:r>
                          <m:r>
                            <a:rPr lang="en-US" altLang="zh-CN" sz="2400" i="1">
                              <a:latin typeface="Cambria Math"/>
                            </a:rPr>
                            <m:t>,</m:t>
                          </m:r>
                          <m:sSup>
                            <m:sSupPr>
                              <m:ctrlPr>
                                <a:rPr lang="zh-CN" altLang="zh-CN" sz="2400" i="1">
                                  <a:latin typeface="Cambria Math" panose="02040503050406030204" pitchFamily="18" charset="0"/>
                                </a:rPr>
                              </m:ctrlPr>
                            </m:sSupPr>
                            <m:e>
                              <m:r>
                                <a:rPr lang="en-US" altLang="zh-CN" sz="2400" i="1">
                                  <a:latin typeface="Cambria Math"/>
                                </a:rPr>
                                <m:t>𝑠</m:t>
                              </m:r>
                            </m:e>
                            <m:sup>
                              <m:r>
                                <a:rPr lang="en-US" altLang="zh-CN" sz="2400" i="1">
                                  <a:latin typeface="Cambria Math"/>
                                </a:rPr>
                                <m:t>′</m:t>
                              </m:r>
                            </m:sup>
                          </m:sSup>
                        </m:e>
                      </m:d>
                      <m:r>
                        <a:rPr lang="en-US" altLang="zh-CN" sz="2400" i="1">
                          <a:latin typeface="Cambria Math"/>
                        </a:rPr>
                        <m:t>+</m:t>
                      </m:r>
                      <m:r>
                        <a:rPr lang="en-US" altLang="zh-CN" sz="2400" i="1">
                          <a:latin typeface="Cambria Math"/>
                        </a:rPr>
                        <m:t>𝛾</m:t>
                      </m:r>
                      <m:sSub>
                        <m:sSubPr>
                          <m:ctrlPr>
                            <a:rPr lang="zh-CN" altLang="zh-CN" sz="2400" i="1">
                              <a:latin typeface="Cambria Math" panose="02040503050406030204" pitchFamily="18" charset="0"/>
                            </a:rPr>
                          </m:ctrlPr>
                        </m:sSubPr>
                        <m:e>
                          <m:r>
                            <a:rPr lang="en-US" altLang="zh-CN" sz="2400" i="1">
                              <a:latin typeface="Cambria Math"/>
                            </a:rPr>
                            <m:t>𝔼</m:t>
                          </m:r>
                        </m:e>
                        <m:sub>
                          <m:sSup>
                            <m:sSupPr>
                              <m:ctrlPr>
                                <a:rPr lang="zh-CN" altLang="zh-CN" sz="2400" i="1">
                                  <a:latin typeface="Cambria Math" panose="02040503050406030204" pitchFamily="18" charset="0"/>
                                </a:rPr>
                              </m:ctrlPr>
                            </m:sSupPr>
                            <m:e>
                              <m:r>
                                <a:rPr lang="en-US" altLang="zh-CN" sz="2400" i="1">
                                  <a:latin typeface="Cambria Math"/>
                                </a:rPr>
                                <m:t>𝑎</m:t>
                              </m:r>
                            </m:e>
                            <m:sup>
                              <m:r>
                                <a:rPr lang="en-US" altLang="zh-CN" sz="2400" i="1">
                                  <a:latin typeface="Cambria Math"/>
                                </a:rPr>
                                <m:t>′</m:t>
                              </m:r>
                            </m:sup>
                          </m:sSup>
                          <m:r>
                            <a:rPr lang="en-US" altLang="zh-CN" sz="2400" i="1">
                              <a:latin typeface="Cambria Math"/>
                            </a:rPr>
                            <m:t>~</m:t>
                          </m:r>
                          <m:r>
                            <a:rPr lang="en-US" altLang="zh-CN" sz="2400" i="1">
                              <a:latin typeface="Cambria Math"/>
                            </a:rPr>
                            <m:t>𝜋</m:t>
                          </m:r>
                          <m:d>
                            <m:dPr>
                              <m:ctrlPr>
                                <a:rPr lang="zh-CN" altLang="zh-CN" sz="2400" i="1">
                                  <a:latin typeface="Cambria Math" panose="02040503050406030204" pitchFamily="18" charset="0"/>
                                </a:rPr>
                              </m:ctrlPr>
                            </m:dPr>
                            <m:e>
                              <m:sSup>
                                <m:sSupPr>
                                  <m:ctrlPr>
                                    <a:rPr lang="zh-CN" altLang="zh-CN" sz="2400" i="1">
                                      <a:latin typeface="Cambria Math" panose="02040503050406030204" pitchFamily="18" charset="0"/>
                                    </a:rPr>
                                  </m:ctrlPr>
                                </m:sSupPr>
                                <m:e>
                                  <m:r>
                                    <a:rPr lang="en-US" altLang="zh-CN" sz="2400" i="1">
                                      <a:latin typeface="Cambria Math"/>
                                    </a:rPr>
                                    <m:t>𝑠</m:t>
                                  </m:r>
                                </m:e>
                                <m:sup>
                                  <m:r>
                                    <a:rPr lang="en-US" altLang="zh-CN" sz="2400" i="1">
                                      <a:latin typeface="Cambria Math"/>
                                    </a:rPr>
                                    <m:t>′</m:t>
                                  </m:r>
                                </m:sup>
                              </m:sSup>
                              <m:r>
                                <a:rPr lang="en-US" altLang="zh-CN" sz="2400" i="1">
                                  <a:latin typeface="Cambria Math"/>
                                </a:rPr>
                                <m:t>,⋅</m:t>
                              </m:r>
                            </m:e>
                          </m:d>
                        </m:sub>
                      </m:sSub>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a:rPr>
                                <m:t>𝑞</m:t>
                              </m:r>
                            </m:e>
                            <m:sub>
                              <m:r>
                                <a:rPr lang="en-US" altLang="zh-CN" sz="2400" i="1">
                                  <a:latin typeface="Cambria Math"/>
                                </a:rPr>
                                <m:t>𝜋</m:t>
                              </m:r>
                            </m:sub>
                          </m:sSub>
                          <m:d>
                            <m:dPr>
                              <m:ctrlPr>
                                <a:rPr lang="zh-CN" altLang="zh-CN" sz="2400" i="1">
                                  <a:latin typeface="Cambria Math" panose="02040503050406030204" pitchFamily="18" charset="0"/>
                                </a:rPr>
                              </m:ctrlPr>
                            </m:dPr>
                            <m:e>
                              <m:sSup>
                                <m:sSupPr>
                                  <m:ctrlPr>
                                    <a:rPr lang="zh-CN" altLang="zh-CN" sz="2400" i="1">
                                      <a:latin typeface="Cambria Math" panose="02040503050406030204" pitchFamily="18" charset="0"/>
                                    </a:rPr>
                                  </m:ctrlPr>
                                </m:sSupPr>
                                <m:e>
                                  <m:r>
                                    <a:rPr lang="en-US" altLang="zh-CN" sz="2400" i="1">
                                      <a:latin typeface="Cambria Math"/>
                                    </a:rPr>
                                    <m:t>𝑠</m:t>
                                  </m:r>
                                </m:e>
                                <m:sup>
                                  <m:r>
                                    <a:rPr lang="en-US" altLang="zh-CN" sz="2400" i="1">
                                      <a:latin typeface="Cambria Math"/>
                                    </a:rPr>
                                    <m:t>′</m:t>
                                  </m:r>
                                </m:sup>
                              </m:sSup>
                              <m:r>
                                <a:rPr lang="en-US" altLang="zh-CN" sz="2400" i="1">
                                  <a:latin typeface="Cambria Math"/>
                                </a:rPr>
                                <m:t>,</m:t>
                              </m:r>
                              <m:sSup>
                                <m:sSupPr>
                                  <m:ctrlPr>
                                    <a:rPr lang="zh-CN" altLang="zh-CN" sz="2400" i="1">
                                      <a:latin typeface="Cambria Math" panose="02040503050406030204" pitchFamily="18" charset="0"/>
                                    </a:rPr>
                                  </m:ctrlPr>
                                </m:sSupPr>
                                <m:e>
                                  <m:r>
                                    <a:rPr lang="en-US" altLang="zh-CN" sz="2400" i="1">
                                      <a:latin typeface="Cambria Math"/>
                                    </a:rPr>
                                    <m:t>𝑎</m:t>
                                  </m:r>
                                </m:e>
                                <m:sup>
                                  <m:r>
                                    <a:rPr lang="en-US" altLang="zh-CN" sz="2400" i="1">
                                      <a:latin typeface="Cambria Math"/>
                                    </a:rPr>
                                    <m:t>′</m:t>
                                  </m:r>
                                </m:sup>
                              </m:sSup>
                            </m:e>
                          </m:d>
                        </m:e>
                      </m:d>
                      <m:r>
                        <a:rPr lang="en-US" altLang="zh-CN" sz="2400">
                          <a:latin typeface="Cambria Math"/>
                        </a:rPr>
                        <m:t>]</m:t>
                      </m:r>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707713" y="2886992"/>
                <a:ext cx="8159392" cy="542008"/>
              </a:xfrm>
              <a:prstGeom prst="rect">
                <a:avLst/>
              </a:prstGeom>
              <a:blipFill>
                <a:blip r:embed="rId2"/>
                <a:stretch>
                  <a:fillRect b="-4494"/>
                </a:stretch>
              </a:blipFill>
            </p:spPr>
            <p:txBody>
              <a:bodyPr/>
              <a:lstStyle/>
              <a:p>
                <a:r>
                  <a:rPr lang="zh-CN" altLang="en-US">
                    <a:noFill/>
                  </a:rPr>
                  <a:t> </a:t>
                </a:r>
              </a:p>
            </p:txBody>
          </p:sp>
        </mc:Fallback>
      </mc:AlternateContent>
      <p:sp>
        <p:nvSpPr>
          <p:cNvPr id="9" name="矩形 8"/>
          <p:cNvSpPr/>
          <p:nvPr/>
        </p:nvSpPr>
        <p:spPr>
          <a:xfrm>
            <a:off x="178130" y="2281633"/>
            <a:ext cx="3390672" cy="400110"/>
          </a:xfrm>
          <a:prstGeom prst="rect">
            <a:avLst/>
          </a:prstGeom>
        </p:spPr>
        <p:txBody>
          <a:bodyPr wrap="none">
            <a:spAutoFit/>
          </a:bodyPr>
          <a:lstStyle/>
          <a:p>
            <a:r>
              <a:rPr lang="zh-CN" altLang="en-US" sz="2000" kern="0" dirty="0">
                <a:solidFill>
                  <a:srgbClr val="C00000"/>
                </a:solidFill>
                <a:latin typeface="黑体" panose="02010609060101010101" pitchFamily="49" charset="-122"/>
                <a:ea typeface="黑体" panose="02010609060101010101" pitchFamily="49" charset="-122"/>
                <a:cs typeface="Times New Roman" pitchFamily="18" charset="0"/>
              </a:rPr>
              <a:t>动作</a:t>
            </a:r>
            <a:r>
              <a:rPr lang="en-US" altLang="zh-CN" sz="2000" kern="0" dirty="0">
                <a:solidFill>
                  <a:srgbClr val="C00000"/>
                </a:solidFill>
                <a:latin typeface="黑体" panose="02010609060101010101" pitchFamily="49" charset="-122"/>
                <a:ea typeface="黑体" panose="02010609060101010101" pitchFamily="49" charset="-122"/>
                <a:cs typeface="Times New Roman" pitchFamily="18" charset="0"/>
              </a:rPr>
              <a:t>-</a:t>
            </a:r>
            <a:r>
              <a:rPr lang="zh-CN" altLang="en-US" sz="2000" kern="0" dirty="0">
                <a:solidFill>
                  <a:srgbClr val="C00000"/>
                </a:solidFill>
                <a:latin typeface="黑体" panose="02010609060101010101" pitchFamily="49" charset="-122"/>
                <a:ea typeface="黑体" panose="02010609060101010101" pitchFamily="49" charset="-122"/>
                <a:cs typeface="Times New Roman" pitchFamily="18" charset="0"/>
              </a:rPr>
              <a:t>价值函数的</a:t>
            </a:r>
            <a:r>
              <a:rPr lang="zh-CN" altLang="zh-CN" sz="2000" kern="0" dirty="0">
                <a:solidFill>
                  <a:srgbClr val="C00000"/>
                </a:solidFill>
                <a:latin typeface="黑体" panose="02010609060101010101" pitchFamily="49" charset="-122"/>
                <a:ea typeface="黑体" panose="02010609060101010101" pitchFamily="49" charset="-122"/>
                <a:cs typeface="Times New Roman" pitchFamily="18" charset="0"/>
              </a:rPr>
              <a:t>贝尔曼方程</a:t>
            </a:r>
            <a:endParaRPr lang="zh-CN" altLang="en-US" sz="2000" dirty="0">
              <a:solidFill>
                <a:srgbClr val="C00000"/>
              </a:solidFill>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0" name="矩形 9"/>
              <p:cNvSpPr/>
              <p:nvPr/>
            </p:nvSpPr>
            <p:spPr>
              <a:xfrm>
                <a:off x="1088900" y="1619074"/>
                <a:ext cx="7236361" cy="51379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400" i="1" smtClean="0">
                              <a:latin typeface="Cambria Math" panose="02040503050406030204" pitchFamily="18" charset="0"/>
                            </a:rPr>
                          </m:ctrlPr>
                        </m:sSubPr>
                        <m:e>
                          <m:r>
                            <a:rPr lang="en-US" altLang="zh-CN" sz="2400" i="1">
                              <a:latin typeface="Cambria Math"/>
                            </a:rPr>
                            <m:t>𝑉</m:t>
                          </m:r>
                        </m:e>
                        <m:sub>
                          <m:r>
                            <a:rPr lang="en-US" altLang="zh-CN" sz="2400" i="1">
                              <a:latin typeface="Cambria Math"/>
                            </a:rPr>
                            <m:t>𝜋</m:t>
                          </m:r>
                        </m:sub>
                      </m:sSub>
                      <m:d>
                        <m:dPr>
                          <m:ctrlPr>
                            <a:rPr lang="zh-CN" altLang="zh-CN" sz="2400" i="1">
                              <a:latin typeface="Cambria Math" panose="02040503050406030204" pitchFamily="18" charset="0"/>
                            </a:rPr>
                          </m:ctrlPr>
                        </m:dPr>
                        <m:e>
                          <m:r>
                            <a:rPr lang="en-US" altLang="zh-CN" sz="2400" i="1">
                              <a:latin typeface="Cambria Math"/>
                            </a:rPr>
                            <m:t>𝑠</m:t>
                          </m:r>
                        </m:e>
                      </m:d>
                      <m:sSub>
                        <m:sSubPr>
                          <m:ctrlPr>
                            <a:rPr lang="zh-CN" altLang="zh-CN" sz="2400" i="1">
                              <a:latin typeface="Cambria Math" panose="02040503050406030204" pitchFamily="18" charset="0"/>
                            </a:rPr>
                          </m:ctrlPr>
                        </m:sSubPr>
                        <m:e>
                          <m:r>
                            <a:rPr lang="en-US" altLang="zh-CN" sz="2400" b="0" i="1" smtClean="0">
                              <a:latin typeface="Cambria Math"/>
                            </a:rPr>
                            <m:t>=</m:t>
                          </m:r>
                          <m:r>
                            <a:rPr lang="en-US" altLang="zh-CN" sz="2400" i="1">
                              <a:latin typeface="Cambria Math"/>
                            </a:rPr>
                            <m:t>𝔼</m:t>
                          </m:r>
                        </m:e>
                        <m:sub>
                          <m:r>
                            <a:rPr lang="en-US" altLang="zh-CN" sz="2400" i="1">
                              <a:latin typeface="Cambria Math"/>
                            </a:rPr>
                            <m:t>𝑎</m:t>
                          </m:r>
                          <m:r>
                            <a:rPr lang="en-US" altLang="zh-CN" sz="2400" i="1">
                              <a:latin typeface="Cambria Math"/>
                            </a:rPr>
                            <m:t>∼</m:t>
                          </m:r>
                          <m:r>
                            <a:rPr lang="en-US" altLang="zh-CN" sz="2400" i="1">
                              <a:latin typeface="Cambria Math"/>
                            </a:rPr>
                            <m:t>𝜋</m:t>
                          </m:r>
                          <m:r>
                            <a:rPr lang="en-US" altLang="zh-CN" sz="2400" i="1">
                              <a:latin typeface="Cambria Math"/>
                            </a:rPr>
                            <m:t>(</m:t>
                          </m:r>
                          <m:r>
                            <a:rPr lang="en-US" altLang="zh-CN" sz="2400" i="1">
                              <a:latin typeface="Cambria Math"/>
                            </a:rPr>
                            <m:t>𝑠</m:t>
                          </m:r>
                          <m:r>
                            <a:rPr lang="en-US" altLang="zh-CN" sz="2400" i="1">
                              <a:latin typeface="Cambria Math"/>
                            </a:rPr>
                            <m:t>,⋅)</m:t>
                          </m:r>
                        </m:sub>
                      </m:sSub>
                      <m:sSub>
                        <m:sSubPr>
                          <m:ctrlPr>
                            <a:rPr lang="zh-CN" altLang="zh-CN" sz="2400" i="1">
                              <a:latin typeface="Cambria Math" panose="02040503050406030204" pitchFamily="18" charset="0"/>
                            </a:rPr>
                          </m:ctrlPr>
                        </m:sSubPr>
                        <m:e>
                          <m:r>
                            <a:rPr lang="en-US" altLang="zh-CN" sz="2400" i="1">
                              <a:latin typeface="Cambria Math"/>
                            </a:rPr>
                            <m:t>𝔼</m:t>
                          </m:r>
                        </m:e>
                        <m:sub>
                          <m:sSup>
                            <m:sSupPr>
                              <m:ctrlPr>
                                <a:rPr lang="zh-CN" altLang="zh-CN" sz="2400" i="1">
                                  <a:latin typeface="Cambria Math" panose="02040503050406030204" pitchFamily="18" charset="0"/>
                                </a:rPr>
                              </m:ctrlPr>
                            </m:sSupPr>
                            <m:e>
                              <m:r>
                                <a:rPr lang="en-US" altLang="zh-CN" sz="2400" i="1">
                                  <a:latin typeface="Cambria Math"/>
                                </a:rPr>
                                <m:t>𝑠</m:t>
                              </m:r>
                            </m:e>
                            <m:sup>
                              <m:r>
                                <a:rPr lang="en-US" altLang="zh-CN" sz="2400" i="1">
                                  <a:latin typeface="Cambria Math"/>
                                </a:rPr>
                                <m:t>′</m:t>
                              </m:r>
                            </m:sup>
                          </m:sSup>
                          <m:r>
                            <a:rPr lang="en-US" altLang="zh-CN" sz="2400" i="1">
                              <a:latin typeface="Cambria Math"/>
                            </a:rPr>
                            <m:t>~</m:t>
                          </m:r>
                          <m:r>
                            <a:rPr lang="en-US" altLang="zh-CN" sz="2400" i="1">
                              <a:latin typeface="Cambria Math"/>
                            </a:rPr>
                            <m:t>𝑃</m:t>
                          </m:r>
                          <m:r>
                            <a:rPr lang="en-US" altLang="zh-CN" sz="2400" i="1">
                              <a:latin typeface="Cambria Math"/>
                            </a:rPr>
                            <m:t>(⋅|</m:t>
                          </m:r>
                          <m:r>
                            <a:rPr lang="en-US" altLang="zh-CN" sz="2400" i="1">
                              <a:latin typeface="Cambria Math"/>
                            </a:rPr>
                            <m:t>𝑠</m:t>
                          </m:r>
                          <m:r>
                            <a:rPr lang="en-US" altLang="zh-CN" sz="2400" i="1">
                              <a:latin typeface="Cambria Math"/>
                            </a:rPr>
                            <m:t>,</m:t>
                          </m:r>
                          <m:r>
                            <a:rPr lang="en-US" altLang="zh-CN" sz="2400" i="1">
                              <a:latin typeface="Cambria Math"/>
                            </a:rPr>
                            <m:t>𝑎</m:t>
                          </m:r>
                          <m:r>
                            <a:rPr lang="en-US" altLang="zh-CN" sz="2400" i="1">
                              <a:latin typeface="Cambria Math"/>
                            </a:rPr>
                            <m:t>)</m:t>
                          </m:r>
                        </m:sub>
                      </m:sSub>
                      <m:d>
                        <m:dPr>
                          <m:begChr m:val="["/>
                          <m:endChr m:val="]"/>
                          <m:ctrlPr>
                            <a:rPr lang="zh-CN" altLang="zh-CN" sz="2400" i="1">
                              <a:latin typeface="Cambria Math" panose="02040503050406030204" pitchFamily="18" charset="0"/>
                            </a:rPr>
                          </m:ctrlPr>
                        </m:dPr>
                        <m:e>
                          <m:r>
                            <a:rPr lang="en-US" altLang="zh-CN" sz="2400" i="1">
                              <a:latin typeface="Cambria Math"/>
                            </a:rPr>
                            <m:t>𝑅</m:t>
                          </m:r>
                          <m:d>
                            <m:dPr>
                              <m:ctrlPr>
                                <a:rPr lang="zh-CN" altLang="zh-CN" sz="2400" i="1">
                                  <a:latin typeface="Cambria Math" panose="02040503050406030204" pitchFamily="18" charset="0"/>
                                </a:rPr>
                              </m:ctrlPr>
                            </m:dPr>
                            <m:e>
                              <m:r>
                                <a:rPr lang="en-US" altLang="zh-CN" sz="2400" i="1">
                                  <a:latin typeface="Cambria Math"/>
                                </a:rPr>
                                <m:t>𝑠</m:t>
                              </m:r>
                              <m:r>
                                <a:rPr lang="en-US" altLang="zh-CN" sz="2400" i="1">
                                  <a:latin typeface="Cambria Math"/>
                                </a:rPr>
                                <m:t>,</m:t>
                              </m:r>
                              <m:sSup>
                                <m:sSupPr>
                                  <m:ctrlPr>
                                    <a:rPr lang="zh-CN" altLang="zh-CN" sz="2400" i="1">
                                      <a:latin typeface="Cambria Math" panose="02040503050406030204" pitchFamily="18" charset="0"/>
                                    </a:rPr>
                                  </m:ctrlPr>
                                </m:sSupPr>
                                <m:e>
                                  <m:r>
                                    <a:rPr lang="en-US" altLang="zh-CN" sz="2400" i="1">
                                      <a:latin typeface="Cambria Math"/>
                                    </a:rPr>
                                    <m:t>𝑎</m:t>
                                  </m:r>
                                  <m:r>
                                    <a:rPr lang="en-US" altLang="zh-CN" sz="2400" i="1">
                                      <a:latin typeface="Cambria Math"/>
                                    </a:rPr>
                                    <m:t>,</m:t>
                                  </m:r>
                                  <m:r>
                                    <a:rPr lang="en-US" altLang="zh-CN" sz="2400" i="1">
                                      <a:latin typeface="Cambria Math"/>
                                    </a:rPr>
                                    <m:t>𝑠</m:t>
                                  </m:r>
                                </m:e>
                                <m:sup>
                                  <m:r>
                                    <a:rPr lang="en-US" altLang="zh-CN" sz="2400" i="1">
                                      <a:latin typeface="Cambria Math"/>
                                    </a:rPr>
                                    <m:t>′</m:t>
                                  </m:r>
                                </m:sup>
                              </m:sSup>
                            </m:e>
                          </m:d>
                          <m:r>
                            <a:rPr lang="en-US" altLang="zh-CN" sz="2400" i="1">
                              <a:latin typeface="Cambria Math"/>
                            </a:rPr>
                            <m:t>+</m:t>
                          </m:r>
                          <m:r>
                            <a:rPr lang="en-US" altLang="zh-CN" sz="2400" i="1">
                              <a:latin typeface="Cambria Math"/>
                            </a:rPr>
                            <m:t>𝛾</m:t>
                          </m:r>
                          <m:sSub>
                            <m:sSubPr>
                              <m:ctrlPr>
                                <a:rPr lang="zh-CN" altLang="zh-CN" sz="2400" i="1">
                                  <a:latin typeface="Cambria Math" panose="02040503050406030204" pitchFamily="18" charset="0"/>
                                </a:rPr>
                              </m:ctrlPr>
                            </m:sSubPr>
                            <m:e>
                              <m:r>
                                <a:rPr lang="en-US" altLang="zh-CN" sz="2400" i="1">
                                  <a:latin typeface="Cambria Math"/>
                                </a:rPr>
                                <m:t>𝑉</m:t>
                              </m:r>
                            </m:e>
                            <m:sub>
                              <m:r>
                                <a:rPr lang="en-US" altLang="zh-CN" sz="2400" i="1">
                                  <a:latin typeface="Cambria Math"/>
                                </a:rPr>
                                <m:t>𝜋</m:t>
                              </m:r>
                            </m:sub>
                          </m:sSub>
                          <m:d>
                            <m:dPr>
                              <m:ctrlPr>
                                <a:rPr lang="zh-CN" altLang="zh-CN" sz="2400" i="1">
                                  <a:latin typeface="Cambria Math" panose="02040503050406030204" pitchFamily="18" charset="0"/>
                                </a:rPr>
                              </m:ctrlPr>
                            </m:dPr>
                            <m:e>
                              <m:sSup>
                                <m:sSupPr>
                                  <m:ctrlPr>
                                    <a:rPr lang="zh-CN" altLang="zh-CN" sz="2400" i="1">
                                      <a:latin typeface="Cambria Math" panose="02040503050406030204" pitchFamily="18" charset="0"/>
                                    </a:rPr>
                                  </m:ctrlPr>
                                </m:sSupPr>
                                <m:e>
                                  <m:r>
                                    <a:rPr lang="en-US" altLang="zh-CN" sz="2400" i="1">
                                      <a:latin typeface="Cambria Math"/>
                                    </a:rPr>
                                    <m:t>𝑠</m:t>
                                  </m:r>
                                </m:e>
                                <m:sup>
                                  <m:r>
                                    <a:rPr lang="en-US" altLang="zh-CN" sz="2400" i="1">
                                      <a:latin typeface="Cambria Math"/>
                                    </a:rPr>
                                    <m:t>′</m:t>
                                  </m:r>
                                </m:sup>
                              </m:sSup>
                            </m:e>
                          </m:d>
                        </m:e>
                      </m:d>
                    </m:oMath>
                  </m:oMathPara>
                </a14:m>
                <a:endParaRPr lang="zh-CN" altLang="en-US" sz="2400" dirty="0"/>
              </a:p>
            </p:txBody>
          </p:sp>
        </mc:Choice>
        <mc:Fallback xmlns="">
          <p:sp>
            <p:nvSpPr>
              <p:cNvPr id="10" name="矩形 9"/>
              <p:cNvSpPr>
                <a:spLocks noRot="1" noChangeAspect="1" noMove="1" noResize="1" noEditPoints="1" noAdjustHandles="1" noChangeArrowheads="1" noChangeShapeType="1" noTextEdit="1"/>
              </p:cNvSpPr>
              <p:nvPr/>
            </p:nvSpPr>
            <p:spPr>
              <a:xfrm>
                <a:off x="1088900" y="1619074"/>
                <a:ext cx="7236361" cy="513795"/>
              </a:xfrm>
              <a:prstGeom prst="rect">
                <a:avLst/>
              </a:prstGeom>
              <a:blipFill>
                <a:blip r:embed="rId3"/>
                <a:stretch>
                  <a:fillRect b="-10714"/>
                </a:stretch>
              </a:blipFill>
            </p:spPr>
            <p:txBody>
              <a:bodyPr/>
              <a:lstStyle/>
              <a:p>
                <a:r>
                  <a:rPr lang="zh-CN" altLang="en-US">
                    <a:noFill/>
                  </a:rPr>
                  <a:t> </a:t>
                </a:r>
              </a:p>
            </p:txBody>
          </p:sp>
        </mc:Fallback>
      </mc:AlternateContent>
      <p:sp>
        <p:nvSpPr>
          <p:cNvPr id="11" name="矩形 10"/>
          <p:cNvSpPr/>
          <p:nvPr/>
        </p:nvSpPr>
        <p:spPr>
          <a:xfrm>
            <a:off x="178130" y="1091556"/>
            <a:ext cx="2749471" cy="400110"/>
          </a:xfrm>
          <a:prstGeom prst="rect">
            <a:avLst/>
          </a:prstGeom>
        </p:spPr>
        <p:txBody>
          <a:bodyPr wrap="none">
            <a:spAutoFit/>
          </a:bodyPr>
          <a:lstStyle/>
          <a:p>
            <a:r>
              <a:rPr lang="zh-CN" altLang="en-US" sz="2000" kern="0" dirty="0">
                <a:solidFill>
                  <a:srgbClr val="C00000"/>
                </a:solidFill>
                <a:latin typeface="黑体" panose="02010609060101010101" pitchFamily="49" charset="-122"/>
                <a:ea typeface="黑体" panose="02010609060101010101" pitchFamily="49" charset="-122"/>
                <a:cs typeface="Times New Roman" pitchFamily="18" charset="0"/>
              </a:rPr>
              <a:t>价值函数的</a:t>
            </a:r>
            <a:r>
              <a:rPr lang="zh-CN" altLang="zh-CN" sz="2000" kern="0" dirty="0">
                <a:solidFill>
                  <a:srgbClr val="C00000"/>
                </a:solidFill>
                <a:latin typeface="黑体" panose="02010609060101010101" pitchFamily="49" charset="-122"/>
                <a:ea typeface="黑体" panose="02010609060101010101" pitchFamily="49" charset="-122"/>
                <a:cs typeface="Times New Roman" pitchFamily="18" charset="0"/>
              </a:rPr>
              <a:t>贝尔曼方程</a:t>
            </a:r>
            <a:endParaRPr lang="zh-CN" altLang="en-US" sz="2000" dirty="0">
              <a:solidFill>
                <a:srgbClr val="C00000"/>
              </a:solidFill>
              <a:latin typeface="黑体" panose="02010609060101010101" pitchFamily="49" charset="-122"/>
              <a:ea typeface="黑体" panose="02010609060101010101" pitchFamily="49" charset="-122"/>
            </a:endParaRPr>
          </a:p>
        </p:txBody>
      </p:sp>
      <p:sp>
        <p:nvSpPr>
          <p:cNvPr id="7" name="矩形 6"/>
          <p:cNvSpPr/>
          <p:nvPr/>
        </p:nvSpPr>
        <p:spPr>
          <a:xfrm>
            <a:off x="270164" y="3869452"/>
            <a:ext cx="8519668" cy="2543453"/>
          </a:xfrm>
          <a:prstGeom prst="rect">
            <a:avLst/>
          </a:prstGeom>
        </p:spPr>
        <p:txBody>
          <a:bodyPr wrap="square">
            <a:spAutoFit/>
          </a:bodyPr>
          <a:lstStyle/>
          <a:p>
            <a:pPr algn="just">
              <a:lnSpc>
                <a:spcPct val="150000"/>
              </a:lnSpc>
            </a:pP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贝尔曼方程描述了价值函数或动作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的递推关系，是研究强化学习问题的重要手段。其中价值函数的贝尔曼方程描述了当前状态价值函数和其后续状态价值函数之间的关系，即当前状态价值函数等于瞬时奖励的期望加上后续状态的（折扣）价值函数的期望。而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价值函数的贝尔曼方程描述了当前动作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价值函数和其后续动作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价值函数之间的关系，即当前状态下的动作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价值函数等于瞬时奖励的期望加上后续状态的（折扣）动作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价值函数的期望。</a:t>
            </a:r>
          </a:p>
        </p:txBody>
      </p:sp>
      <p:cxnSp>
        <p:nvCxnSpPr>
          <p:cNvPr id="12" name="直接连接符 11">
            <a:extLst>
              <a:ext uri="{FF2B5EF4-FFF2-40B4-BE49-F238E27FC236}">
                <a16:creationId xmlns:a16="http://schemas.microsoft.com/office/drawing/2014/main" id="{81042D90-B325-470C-B6E9-37FF66D74D14}"/>
              </a:ext>
            </a:extLst>
          </p:cNvPr>
          <p:cNvCxnSpPr/>
          <p:nvPr/>
        </p:nvCxnSpPr>
        <p:spPr>
          <a:xfrm>
            <a:off x="700603" y="3642930"/>
            <a:ext cx="7704000" cy="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40361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63114-BA1E-4D33-B77E-13B4B0533AAA}"/>
              </a:ext>
            </a:extLst>
          </p:cNvPr>
          <p:cNvSpPr>
            <a:spLocks noGrp="1"/>
          </p:cNvSpPr>
          <p:nvPr>
            <p:ph type="title"/>
          </p:nvPr>
        </p:nvSpPr>
        <p:spPr/>
        <p:txBody>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价值函数与动作</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价值函数的关系：动作</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价值函数的</a:t>
            </a:r>
            <a:r>
              <a:rPr lang="zh-CN" altLang="zh-CN" sz="2400" dirty="0">
                <a:latin typeface="黑体" panose="02010609060101010101" pitchFamily="49" charset="-122"/>
                <a:ea typeface="黑体" panose="02010609060101010101" pitchFamily="49" charset="-122"/>
                <a:cs typeface="Times New Roman" panose="02020603050405020304" pitchFamily="18" charset="0"/>
              </a:rPr>
              <a:t>贝尔曼方程</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7" name="矩形 6"/>
          <p:cNvSpPr/>
          <p:nvPr/>
        </p:nvSpPr>
        <p:spPr>
          <a:xfrm>
            <a:off x="394938" y="3761336"/>
            <a:ext cx="8354124" cy="2120902"/>
          </a:xfrm>
          <a:prstGeom prst="rect">
            <a:avLst/>
          </a:prstGeom>
        </p:spPr>
        <p:txBody>
          <a:bodyPr wrap="square">
            <a:spAutoFit/>
          </a:bodyPr>
          <a:lstStyle/>
          <a:p>
            <a:pPr algn="just">
              <a:lnSpc>
                <a:spcPct val="150000"/>
              </a:lnSpc>
            </a:pP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在实际中，需要计算得到最优策略以指导智能体在当前状态如何选择一个可获得最大回报的动作。求解最优策略的一种方法就是去求解最优的价值函数或最优的动作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价值函数（即基于价值方法，</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value-based approach</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）。一旦找到了最优的价值函数或动作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价值函数，自然而然也就是找到最优策略。当然，在强化学习中还有基于策略（</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policy-based</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）和基于模型（</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model-based</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）等不同方法。 </a:t>
            </a: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06C71D0E-7511-44AA-B622-E4D92A304B88}"/>
                  </a:ext>
                </a:extLst>
              </p:cNvPr>
              <p:cNvSpPr/>
              <p:nvPr/>
            </p:nvSpPr>
            <p:spPr>
              <a:xfrm>
                <a:off x="707713" y="2886992"/>
                <a:ext cx="8159392" cy="54200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a:rPr>
                            <m:t>𝑞</m:t>
                          </m:r>
                        </m:e>
                        <m:sub>
                          <m:r>
                            <a:rPr lang="en-US" altLang="zh-CN" sz="2400" i="1">
                              <a:latin typeface="Cambria Math"/>
                            </a:rPr>
                            <m:t>𝜋</m:t>
                          </m:r>
                        </m:sub>
                      </m:sSub>
                      <m:d>
                        <m:dPr>
                          <m:ctrlPr>
                            <a:rPr lang="zh-CN" altLang="zh-CN" sz="2400" i="1">
                              <a:latin typeface="Cambria Math" panose="02040503050406030204" pitchFamily="18" charset="0"/>
                            </a:rPr>
                          </m:ctrlPr>
                        </m:dPr>
                        <m:e>
                          <m:r>
                            <a:rPr lang="en-US" altLang="zh-CN" sz="2400" i="1">
                              <a:latin typeface="Cambria Math"/>
                            </a:rPr>
                            <m:t>𝑠</m:t>
                          </m:r>
                          <m:r>
                            <a:rPr lang="en-US" altLang="zh-CN" sz="2400" i="1">
                              <a:latin typeface="Cambria Math"/>
                            </a:rPr>
                            <m:t>,</m:t>
                          </m:r>
                          <m:r>
                            <a:rPr lang="en-US" altLang="zh-CN" sz="2400" i="1">
                              <a:latin typeface="Cambria Math"/>
                            </a:rPr>
                            <m:t>𝑎</m:t>
                          </m:r>
                        </m:e>
                      </m:d>
                      <m:r>
                        <a:rPr lang="en-US" altLang="zh-CN" sz="2400" i="1">
                          <a:latin typeface="Cambria Math"/>
                        </a:rPr>
                        <m:t>=</m:t>
                      </m:r>
                      <m:sSub>
                        <m:sSubPr>
                          <m:ctrlPr>
                            <a:rPr lang="zh-CN" altLang="zh-CN" sz="2400" i="1">
                              <a:latin typeface="Cambria Math" panose="02040503050406030204" pitchFamily="18" charset="0"/>
                            </a:rPr>
                          </m:ctrlPr>
                        </m:sSubPr>
                        <m:e>
                          <m:r>
                            <a:rPr lang="en-US" altLang="zh-CN" sz="2400" i="1">
                              <a:latin typeface="Cambria Math"/>
                            </a:rPr>
                            <m:t>𝔼</m:t>
                          </m:r>
                        </m:e>
                        <m:sub>
                          <m:sSup>
                            <m:sSupPr>
                              <m:ctrlPr>
                                <a:rPr lang="zh-CN" altLang="zh-CN" sz="2400" i="1">
                                  <a:latin typeface="Cambria Math" panose="02040503050406030204" pitchFamily="18" charset="0"/>
                                </a:rPr>
                              </m:ctrlPr>
                            </m:sSupPr>
                            <m:e>
                              <m:r>
                                <a:rPr lang="en-US" altLang="zh-CN" sz="2400" i="1">
                                  <a:latin typeface="Cambria Math"/>
                                </a:rPr>
                                <m:t>𝑠</m:t>
                              </m:r>
                            </m:e>
                            <m:sup>
                              <m:r>
                                <a:rPr lang="en-US" altLang="zh-CN" sz="2400" i="1">
                                  <a:latin typeface="Cambria Math"/>
                                </a:rPr>
                                <m:t>′</m:t>
                              </m:r>
                            </m:sup>
                          </m:sSup>
                          <m:r>
                            <a:rPr lang="en-US" altLang="zh-CN" sz="2400" i="1">
                              <a:latin typeface="Cambria Math"/>
                            </a:rPr>
                            <m:t>~</m:t>
                          </m:r>
                          <m:r>
                            <a:rPr lang="en-US" altLang="zh-CN" sz="2400" i="1">
                              <a:latin typeface="Cambria Math"/>
                            </a:rPr>
                            <m:t>𝑃</m:t>
                          </m:r>
                          <m:r>
                            <a:rPr lang="en-US" altLang="zh-CN" sz="2400" i="1">
                              <a:latin typeface="Cambria Math"/>
                            </a:rPr>
                            <m:t>(⋅|</m:t>
                          </m:r>
                          <m:r>
                            <a:rPr lang="en-US" altLang="zh-CN" sz="2400" i="1">
                              <a:latin typeface="Cambria Math"/>
                            </a:rPr>
                            <m:t>𝑠</m:t>
                          </m:r>
                          <m:r>
                            <a:rPr lang="en-US" altLang="zh-CN" sz="2400" i="1">
                              <a:latin typeface="Cambria Math"/>
                            </a:rPr>
                            <m:t>,</m:t>
                          </m:r>
                          <m:r>
                            <a:rPr lang="en-US" altLang="zh-CN" sz="2400" i="1">
                              <a:latin typeface="Cambria Math"/>
                            </a:rPr>
                            <m:t>𝑎</m:t>
                          </m:r>
                          <m:r>
                            <a:rPr lang="en-US" altLang="zh-CN" sz="2400" i="1">
                              <a:latin typeface="Cambria Math"/>
                            </a:rPr>
                            <m:t>)</m:t>
                          </m:r>
                        </m:sub>
                      </m:sSub>
                      <m:r>
                        <a:rPr lang="en-US" altLang="zh-CN" sz="2400">
                          <a:latin typeface="Cambria Math"/>
                        </a:rPr>
                        <m:t>[</m:t>
                      </m:r>
                      <m:r>
                        <a:rPr lang="en-US" altLang="zh-CN" sz="2400" i="1">
                          <a:latin typeface="Cambria Math"/>
                        </a:rPr>
                        <m:t>𝑅</m:t>
                      </m:r>
                      <m:d>
                        <m:dPr>
                          <m:ctrlPr>
                            <a:rPr lang="zh-CN" altLang="zh-CN" sz="2400" i="1">
                              <a:latin typeface="Cambria Math" panose="02040503050406030204" pitchFamily="18" charset="0"/>
                            </a:rPr>
                          </m:ctrlPr>
                        </m:dPr>
                        <m:e>
                          <m:r>
                            <a:rPr lang="en-US" altLang="zh-CN" sz="2400" i="1">
                              <a:latin typeface="Cambria Math"/>
                            </a:rPr>
                            <m:t>𝑠</m:t>
                          </m:r>
                          <m:r>
                            <a:rPr lang="en-US" altLang="zh-CN" sz="2400" i="1">
                              <a:latin typeface="Cambria Math"/>
                            </a:rPr>
                            <m:t>,</m:t>
                          </m:r>
                          <m:r>
                            <a:rPr lang="en-US" altLang="zh-CN" sz="2400" i="1">
                              <a:latin typeface="Cambria Math"/>
                            </a:rPr>
                            <m:t>𝑎</m:t>
                          </m:r>
                          <m:r>
                            <a:rPr lang="en-US" altLang="zh-CN" sz="2400" i="1">
                              <a:latin typeface="Cambria Math"/>
                            </a:rPr>
                            <m:t>,</m:t>
                          </m:r>
                          <m:sSup>
                            <m:sSupPr>
                              <m:ctrlPr>
                                <a:rPr lang="zh-CN" altLang="zh-CN" sz="2400" i="1">
                                  <a:latin typeface="Cambria Math" panose="02040503050406030204" pitchFamily="18" charset="0"/>
                                </a:rPr>
                              </m:ctrlPr>
                            </m:sSupPr>
                            <m:e>
                              <m:r>
                                <a:rPr lang="en-US" altLang="zh-CN" sz="2400" i="1">
                                  <a:latin typeface="Cambria Math"/>
                                </a:rPr>
                                <m:t>𝑠</m:t>
                              </m:r>
                            </m:e>
                            <m:sup>
                              <m:r>
                                <a:rPr lang="en-US" altLang="zh-CN" sz="2400" i="1">
                                  <a:latin typeface="Cambria Math"/>
                                </a:rPr>
                                <m:t>′</m:t>
                              </m:r>
                            </m:sup>
                          </m:sSup>
                        </m:e>
                      </m:d>
                      <m:r>
                        <a:rPr lang="en-US" altLang="zh-CN" sz="2400" i="1">
                          <a:latin typeface="Cambria Math"/>
                        </a:rPr>
                        <m:t>+</m:t>
                      </m:r>
                      <m:r>
                        <a:rPr lang="en-US" altLang="zh-CN" sz="2400" i="1">
                          <a:latin typeface="Cambria Math"/>
                        </a:rPr>
                        <m:t>𝛾</m:t>
                      </m:r>
                      <m:sSub>
                        <m:sSubPr>
                          <m:ctrlPr>
                            <a:rPr lang="zh-CN" altLang="zh-CN" sz="2400" i="1">
                              <a:latin typeface="Cambria Math" panose="02040503050406030204" pitchFamily="18" charset="0"/>
                            </a:rPr>
                          </m:ctrlPr>
                        </m:sSubPr>
                        <m:e>
                          <m:r>
                            <a:rPr lang="en-US" altLang="zh-CN" sz="2400" i="1">
                              <a:latin typeface="Cambria Math"/>
                            </a:rPr>
                            <m:t>𝔼</m:t>
                          </m:r>
                        </m:e>
                        <m:sub>
                          <m:sSup>
                            <m:sSupPr>
                              <m:ctrlPr>
                                <a:rPr lang="zh-CN" altLang="zh-CN" sz="2400" i="1">
                                  <a:latin typeface="Cambria Math" panose="02040503050406030204" pitchFamily="18" charset="0"/>
                                </a:rPr>
                              </m:ctrlPr>
                            </m:sSupPr>
                            <m:e>
                              <m:r>
                                <a:rPr lang="en-US" altLang="zh-CN" sz="2400" i="1">
                                  <a:latin typeface="Cambria Math"/>
                                </a:rPr>
                                <m:t>𝑎</m:t>
                              </m:r>
                            </m:e>
                            <m:sup>
                              <m:r>
                                <a:rPr lang="en-US" altLang="zh-CN" sz="2400" i="1">
                                  <a:latin typeface="Cambria Math"/>
                                </a:rPr>
                                <m:t>′</m:t>
                              </m:r>
                            </m:sup>
                          </m:sSup>
                          <m:r>
                            <a:rPr lang="en-US" altLang="zh-CN" sz="2400" i="1">
                              <a:latin typeface="Cambria Math"/>
                            </a:rPr>
                            <m:t>~</m:t>
                          </m:r>
                          <m:r>
                            <a:rPr lang="en-US" altLang="zh-CN" sz="2400" i="1">
                              <a:latin typeface="Cambria Math"/>
                            </a:rPr>
                            <m:t>𝜋</m:t>
                          </m:r>
                          <m:d>
                            <m:dPr>
                              <m:ctrlPr>
                                <a:rPr lang="zh-CN" altLang="zh-CN" sz="2400" i="1">
                                  <a:latin typeface="Cambria Math" panose="02040503050406030204" pitchFamily="18" charset="0"/>
                                </a:rPr>
                              </m:ctrlPr>
                            </m:dPr>
                            <m:e>
                              <m:sSup>
                                <m:sSupPr>
                                  <m:ctrlPr>
                                    <a:rPr lang="zh-CN" altLang="zh-CN" sz="2400" i="1">
                                      <a:latin typeface="Cambria Math" panose="02040503050406030204" pitchFamily="18" charset="0"/>
                                    </a:rPr>
                                  </m:ctrlPr>
                                </m:sSupPr>
                                <m:e>
                                  <m:r>
                                    <a:rPr lang="en-US" altLang="zh-CN" sz="2400" i="1">
                                      <a:latin typeface="Cambria Math"/>
                                    </a:rPr>
                                    <m:t>𝑠</m:t>
                                  </m:r>
                                </m:e>
                                <m:sup>
                                  <m:r>
                                    <a:rPr lang="en-US" altLang="zh-CN" sz="2400" i="1">
                                      <a:latin typeface="Cambria Math"/>
                                    </a:rPr>
                                    <m:t>′</m:t>
                                  </m:r>
                                </m:sup>
                              </m:sSup>
                              <m:r>
                                <a:rPr lang="en-US" altLang="zh-CN" sz="2400" i="1">
                                  <a:latin typeface="Cambria Math"/>
                                </a:rPr>
                                <m:t>,⋅</m:t>
                              </m:r>
                            </m:e>
                          </m:d>
                        </m:sub>
                      </m:sSub>
                      <m:d>
                        <m:dPr>
                          <m:begChr m:val="["/>
                          <m:endChr m:val="]"/>
                          <m:ctrlPr>
                            <a:rPr lang="zh-CN" altLang="zh-CN" sz="2400" i="1">
                              <a:latin typeface="Cambria Math" panose="02040503050406030204" pitchFamily="18" charset="0"/>
                            </a:rPr>
                          </m:ctrlPr>
                        </m:dPr>
                        <m:e>
                          <m:sSub>
                            <m:sSubPr>
                              <m:ctrlPr>
                                <a:rPr lang="zh-CN" altLang="zh-CN" sz="2400" i="1">
                                  <a:latin typeface="Cambria Math" panose="02040503050406030204" pitchFamily="18" charset="0"/>
                                </a:rPr>
                              </m:ctrlPr>
                            </m:sSubPr>
                            <m:e>
                              <m:r>
                                <a:rPr lang="en-US" altLang="zh-CN" sz="2400" i="1">
                                  <a:latin typeface="Cambria Math"/>
                                </a:rPr>
                                <m:t>𝑞</m:t>
                              </m:r>
                            </m:e>
                            <m:sub>
                              <m:r>
                                <a:rPr lang="en-US" altLang="zh-CN" sz="2400" i="1">
                                  <a:latin typeface="Cambria Math"/>
                                </a:rPr>
                                <m:t>𝜋</m:t>
                              </m:r>
                            </m:sub>
                          </m:sSub>
                          <m:d>
                            <m:dPr>
                              <m:ctrlPr>
                                <a:rPr lang="zh-CN" altLang="zh-CN" sz="2400" i="1">
                                  <a:latin typeface="Cambria Math" panose="02040503050406030204" pitchFamily="18" charset="0"/>
                                </a:rPr>
                              </m:ctrlPr>
                            </m:dPr>
                            <m:e>
                              <m:sSup>
                                <m:sSupPr>
                                  <m:ctrlPr>
                                    <a:rPr lang="zh-CN" altLang="zh-CN" sz="2400" i="1">
                                      <a:latin typeface="Cambria Math" panose="02040503050406030204" pitchFamily="18" charset="0"/>
                                    </a:rPr>
                                  </m:ctrlPr>
                                </m:sSupPr>
                                <m:e>
                                  <m:r>
                                    <a:rPr lang="en-US" altLang="zh-CN" sz="2400" i="1">
                                      <a:latin typeface="Cambria Math"/>
                                    </a:rPr>
                                    <m:t>𝑠</m:t>
                                  </m:r>
                                </m:e>
                                <m:sup>
                                  <m:r>
                                    <a:rPr lang="en-US" altLang="zh-CN" sz="2400" i="1">
                                      <a:latin typeface="Cambria Math"/>
                                    </a:rPr>
                                    <m:t>′</m:t>
                                  </m:r>
                                </m:sup>
                              </m:sSup>
                              <m:r>
                                <a:rPr lang="en-US" altLang="zh-CN" sz="2400" i="1">
                                  <a:latin typeface="Cambria Math"/>
                                </a:rPr>
                                <m:t>,</m:t>
                              </m:r>
                              <m:sSup>
                                <m:sSupPr>
                                  <m:ctrlPr>
                                    <a:rPr lang="zh-CN" altLang="zh-CN" sz="2400" i="1">
                                      <a:latin typeface="Cambria Math" panose="02040503050406030204" pitchFamily="18" charset="0"/>
                                    </a:rPr>
                                  </m:ctrlPr>
                                </m:sSupPr>
                                <m:e>
                                  <m:r>
                                    <a:rPr lang="en-US" altLang="zh-CN" sz="2400" i="1">
                                      <a:latin typeface="Cambria Math"/>
                                    </a:rPr>
                                    <m:t>𝑎</m:t>
                                  </m:r>
                                </m:e>
                                <m:sup>
                                  <m:r>
                                    <a:rPr lang="en-US" altLang="zh-CN" sz="2400" i="1">
                                      <a:latin typeface="Cambria Math"/>
                                    </a:rPr>
                                    <m:t>′</m:t>
                                  </m:r>
                                </m:sup>
                              </m:sSup>
                            </m:e>
                          </m:d>
                        </m:e>
                      </m:d>
                      <m:r>
                        <a:rPr lang="en-US" altLang="zh-CN" sz="2400">
                          <a:latin typeface="Cambria Math"/>
                        </a:rPr>
                        <m:t>]</m:t>
                      </m:r>
                    </m:oMath>
                  </m:oMathPara>
                </a14:m>
                <a:endParaRPr lang="zh-CN" altLang="en-US" sz="2400" dirty="0"/>
              </a:p>
            </p:txBody>
          </p:sp>
        </mc:Choice>
        <mc:Fallback xmlns="">
          <p:sp>
            <p:nvSpPr>
              <p:cNvPr id="12" name="矩形 11">
                <a:extLst>
                  <a:ext uri="{FF2B5EF4-FFF2-40B4-BE49-F238E27FC236}">
                    <a16:creationId xmlns:a16="http://schemas.microsoft.com/office/drawing/2014/main" id="{06C71D0E-7511-44AA-B622-E4D92A304B88}"/>
                  </a:ext>
                </a:extLst>
              </p:cNvPr>
              <p:cNvSpPr>
                <a:spLocks noRot="1" noChangeAspect="1" noMove="1" noResize="1" noEditPoints="1" noAdjustHandles="1" noChangeArrowheads="1" noChangeShapeType="1" noTextEdit="1"/>
              </p:cNvSpPr>
              <p:nvPr/>
            </p:nvSpPr>
            <p:spPr>
              <a:xfrm>
                <a:off x="707713" y="2886992"/>
                <a:ext cx="8159392" cy="542008"/>
              </a:xfrm>
              <a:prstGeom prst="rect">
                <a:avLst/>
              </a:prstGeom>
              <a:blipFill>
                <a:blip r:embed="rId2"/>
                <a:stretch>
                  <a:fillRect b="-4494"/>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E91B39DB-BB27-48BB-9EC7-24EAAF9BA4C6}"/>
              </a:ext>
            </a:extLst>
          </p:cNvPr>
          <p:cNvSpPr/>
          <p:nvPr/>
        </p:nvSpPr>
        <p:spPr>
          <a:xfrm>
            <a:off x="178130" y="2281633"/>
            <a:ext cx="3390672" cy="400110"/>
          </a:xfrm>
          <a:prstGeom prst="rect">
            <a:avLst/>
          </a:prstGeom>
        </p:spPr>
        <p:txBody>
          <a:bodyPr wrap="none">
            <a:spAutoFit/>
          </a:bodyPr>
          <a:lstStyle/>
          <a:p>
            <a:r>
              <a:rPr lang="zh-CN" altLang="en-US" sz="2000" kern="0" dirty="0">
                <a:solidFill>
                  <a:srgbClr val="C00000"/>
                </a:solidFill>
                <a:latin typeface="黑体" panose="02010609060101010101" pitchFamily="49" charset="-122"/>
                <a:ea typeface="黑体" panose="02010609060101010101" pitchFamily="49" charset="-122"/>
                <a:cs typeface="Times New Roman" pitchFamily="18" charset="0"/>
              </a:rPr>
              <a:t>动作</a:t>
            </a:r>
            <a:r>
              <a:rPr lang="en-US" altLang="zh-CN" sz="2000" kern="0" dirty="0">
                <a:solidFill>
                  <a:srgbClr val="C00000"/>
                </a:solidFill>
                <a:latin typeface="黑体" panose="02010609060101010101" pitchFamily="49" charset="-122"/>
                <a:ea typeface="黑体" panose="02010609060101010101" pitchFamily="49" charset="-122"/>
                <a:cs typeface="Times New Roman" pitchFamily="18" charset="0"/>
              </a:rPr>
              <a:t>-</a:t>
            </a:r>
            <a:r>
              <a:rPr lang="zh-CN" altLang="en-US" sz="2000" kern="0" dirty="0">
                <a:solidFill>
                  <a:srgbClr val="C00000"/>
                </a:solidFill>
                <a:latin typeface="黑体" panose="02010609060101010101" pitchFamily="49" charset="-122"/>
                <a:ea typeface="黑体" panose="02010609060101010101" pitchFamily="49" charset="-122"/>
                <a:cs typeface="Times New Roman" pitchFamily="18" charset="0"/>
              </a:rPr>
              <a:t>价值函数的</a:t>
            </a:r>
            <a:r>
              <a:rPr lang="zh-CN" altLang="zh-CN" sz="2000" kern="0" dirty="0">
                <a:solidFill>
                  <a:srgbClr val="C00000"/>
                </a:solidFill>
                <a:latin typeface="黑体" panose="02010609060101010101" pitchFamily="49" charset="-122"/>
                <a:ea typeface="黑体" panose="02010609060101010101" pitchFamily="49" charset="-122"/>
                <a:cs typeface="Times New Roman" pitchFamily="18" charset="0"/>
              </a:rPr>
              <a:t>贝尔曼方程</a:t>
            </a:r>
            <a:endParaRPr lang="zh-CN" altLang="en-US" sz="2000" dirty="0">
              <a:solidFill>
                <a:srgbClr val="C00000"/>
              </a:solidFill>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D4769238-1CCC-4035-8635-5CDDA8827326}"/>
                  </a:ext>
                </a:extLst>
              </p:cNvPr>
              <p:cNvSpPr/>
              <p:nvPr/>
            </p:nvSpPr>
            <p:spPr>
              <a:xfrm>
                <a:off x="1088900" y="1619074"/>
                <a:ext cx="7236361" cy="51379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400" i="1" smtClean="0">
                              <a:latin typeface="Cambria Math" panose="02040503050406030204" pitchFamily="18" charset="0"/>
                            </a:rPr>
                          </m:ctrlPr>
                        </m:sSubPr>
                        <m:e>
                          <m:r>
                            <a:rPr lang="en-US" altLang="zh-CN" sz="2400" i="1">
                              <a:latin typeface="Cambria Math"/>
                            </a:rPr>
                            <m:t>𝑉</m:t>
                          </m:r>
                        </m:e>
                        <m:sub>
                          <m:r>
                            <a:rPr lang="en-US" altLang="zh-CN" sz="2400" i="1">
                              <a:latin typeface="Cambria Math"/>
                            </a:rPr>
                            <m:t>𝜋</m:t>
                          </m:r>
                        </m:sub>
                      </m:sSub>
                      <m:d>
                        <m:dPr>
                          <m:ctrlPr>
                            <a:rPr lang="zh-CN" altLang="zh-CN" sz="2400" i="1">
                              <a:latin typeface="Cambria Math" panose="02040503050406030204" pitchFamily="18" charset="0"/>
                            </a:rPr>
                          </m:ctrlPr>
                        </m:dPr>
                        <m:e>
                          <m:r>
                            <a:rPr lang="en-US" altLang="zh-CN" sz="2400" i="1">
                              <a:latin typeface="Cambria Math"/>
                            </a:rPr>
                            <m:t>𝑠</m:t>
                          </m:r>
                        </m:e>
                      </m:d>
                      <m:sSub>
                        <m:sSubPr>
                          <m:ctrlPr>
                            <a:rPr lang="zh-CN" altLang="zh-CN" sz="2400" i="1">
                              <a:latin typeface="Cambria Math" panose="02040503050406030204" pitchFamily="18" charset="0"/>
                            </a:rPr>
                          </m:ctrlPr>
                        </m:sSubPr>
                        <m:e>
                          <m:r>
                            <a:rPr lang="en-US" altLang="zh-CN" sz="2400" b="0" i="1" smtClean="0">
                              <a:latin typeface="Cambria Math"/>
                            </a:rPr>
                            <m:t>=</m:t>
                          </m:r>
                          <m:r>
                            <a:rPr lang="en-US" altLang="zh-CN" sz="2400" i="1">
                              <a:latin typeface="Cambria Math"/>
                            </a:rPr>
                            <m:t>𝔼</m:t>
                          </m:r>
                        </m:e>
                        <m:sub>
                          <m:r>
                            <a:rPr lang="en-US" altLang="zh-CN" sz="2400" i="1">
                              <a:latin typeface="Cambria Math"/>
                            </a:rPr>
                            <m:t>𝑎</m:t>
                          </m:r>
                          <m:r>
                            <a:rPr lang="en-US" altLang="zh-CN" sz="2400" i="1">
                              <a:latin typeface="Cambria Math"/>
                            </a:rPr>
                            <m:t>∼</m:t>
                          </m:r>
                          <m:r>
                            <a:rPr lang="en-US" altLang="zh-CN" sz="2400" i="1">
                              <a:latin typeface="Cambria Math"/>
                            </a:rPr>
                            <m:t>𝜋</m:t>
                          </m:r>
                          <m:r>
                            <a:rPr lang="en-US" altLang="zh-CN" sz="2400" i="1">
                              <a:latin typeface="Cambria Math"/>
                            </a:rPr>
                            <m:t>(</m:t>
                          </m:r>
                          <m:r>
                            <a:rPr lang="en-US" altLang="zh-CN" sz="2400" i="1">
                              <a:latin typeface="Cambria Math"/>
                            </a:rPr>
                            <m:t>𝑠</m:t>
                          </m:r>
                          <m:r>
                            <a:rPr lang="en-US" altLang="zh-CN" sz="2400" i="1">
                              <a:latin typeface="Cambria Math"/>
                            </a:rPr>
                            <m:t>,⋅)</m:t>
                          </m:r>
                        </m:sub>
                      </m:sSub>
                      <m:sSub>
                        <m:sSubPr>
                          <m:ctrlPr>
                            <a:rPr lang="zh-CN" altLang="zh-CN" sz="2400" i="1">
                              <a:latin typeface="Cambria Math" panose="02040503050406030204" pitchFamily="18" charset="0"/>
                            </a:rPr>
                          </m:ctrlPr>
                        </m:sSubPr>
                        <m:e>
                          <m:r>
                            <a:rPr lang="en-US" altLang="zh-CN" sz="2400" i="1">
                              <a:latin typeface="Cambria Math"/>
                            </a:rPr>
                            <m:t>𝔼</m:t>
                          </m:r>
                        </m:e>
                        <m:sub>
                          <m:sSup>
                            <m:sSupPr>
                              <m:ctrlPr>
                                <a:rPr lang="zh-CN" altLang="zh-CN" sz="2400" i="1">
                                  <a:latin typeface="Cambria Math" panose="02040503050406030204" pitchFamily="18" charset="0"/>
                                </a:rPr>
                              </m:ctrlPr>
                            </m:sSupPr>
                            <m:e>
                              <m:r>
                                <a:rPr lang="en-US" altLang="zh-CN" sz="2400" i="1">
                                  <a:latin typeface="Cambria Math"/>
                                </a:rPr>
                                <m:t>𝑠</m:t>
                              </m:r>
                            </m:e>
                            <m:sup>
                              <m:r>
                                <a:rPr lang="en-US" altLang="zh-CN" sz="2400" i="1">
                                  <a:latin typeface="Cambria Math"/>
                                </a:rPr>
                                <m:t>′</m:t>
                              </m:r>
                            </m:sup>
                          </m:sSup>
                          <m:r>
                            <a:rPr lang="en-US" altLang="zh-CN" sz="2400" i="1">
                              <a:latin typeface="Cambria Math"/>
                            </a:rPr>
                            <m:t>~</m:t>
                          </m:r>
                          <m:r>
                            <a:rPr lang="en-US" altLang="zh-CN" sz="2400" i="1">
                              <a:latin typeface="Cambria Math"/>
                            </a:rPr>
                            <m:t>𝑃</m:t>
                          </m:r>
                          <m:r>
                            <a:rPr lang="en-US" altLang="zh-CN" sz="2400" i="1">
                              <a:latin typeface="Cambria Math"/>
                            </a:rPr>
                            <m:t>(⋅|</m:t>
                          </m:r>
                          <m:r>
                            <a:rPr lang="en-US" altLang="zh-CN" sz="2400" i="1">
                              <a:latin typeface="Cambria Math"/>
                            </a:rPr>
                            <m:t>𝑠</m:t>
                          </m:r>
                          <m:r>
                            <a:rPr lang="en-US" altLang="zh-CN" sz="2400" i="1">
                              <a:latin typeface="Cambria Math"/>
                            </a:rPr>
                            <m:t>,</m:t>
                          </m:r>
                          <m:r>
                            <a:rPr lang="en-US" altLang="zh-CN" sz="2400" i="1">
                              <a:latin typeface="Cambria Math"/>
                            </a:rPr>
                            <m:t>𝑎</m:t>
                          </m:r>
                          <m:r>
                            <a:rPr lang="en-US" altLang="zh-CN" sz="2400" i="1">
                              <a:latin typeface="Cambria Math"/>
                            </a:rPr>
                            <m:t>)</m:t>
                          </m:r>
                        </m:sub>
                      </m:sSub>
                      <m:d>
                        <m:dPr>
                          <m:begChr m:val="["/>
                          <m:endChr m:val="]"/>
                          <m:ctrlPr>
                            <a:rPr lang="zh-CN" altLang="zh-CN" sz="2400" i="1">
                              <a:latin typeface="Cambria Math" panose="02040503050406030204" pitchFamily="18" charset="0"/>
                            </a:rPr>
                          </m:ctrlPr>
                        </m:dPr>
                        <m:e>
                          <m:r>
                            <a:rPr lang="en-US" altLang="zh-CN" sz="2400" i="1">
                              <a:latin typeface="Cambria Math"/>
                            </a:rPr>
                            <m:t>𝑅</m:t>
                          </m:r>
                          <m:d>
                            <m:dPr>
                              <m:ctrlPr>
                                <a:rPr lang="zh-CN" altLang="zh-CN" sz="2400" i="1">
                                  <a:latin typeface="Cambria Math" panose="02040503050406030204" pitchFamily="18" charset="0"/>
                                </a:rPr>
                              </m:ctrlPr>
                            </m:dPr>
                            <m:e>
                              <m:r>
                                <a:rPr lang="en-US" altLang="zh-CN" sz="2400" i="1">
                                  <a:latin typeface="Cambria Math"/>
                                </a:rPr>
                                <m:t>𝑠</m:t>
                              </m:r>
                              <m:r>
                                <a:rPr lang="en-US" altLang="zh-CN" sz="2400" i="1">
                                  <a:latin typeface="Cambria Math"/>
                                </a:rPr>
                                <m:t>,</m:t>
                              </m:r>
                              <m:sSup>
                                <m:sSupPr>
                                  <m:ctrlPr>
                                    <a:rPr lang="zh-CN" altLang="zh-CN" sz="2400" i="1">
                                      <a:latin typeface="Cambria Math" panose="02040503050406030204" pitchFamily="18" charset="0"/>
                                    </a:rPr>
                                  </m:ctrlPr>
                                </m:sSupPr>
                                <m:e>
                                  <m:r>
                                    <a:rPr lang="en-US" altLang="zh-CN" sz="2400" i="1">
                                      <a:latin typeface="Cambria Math"/>
                                    </a:rPr>
                                    <m:t>𝑎</m:t>
                                  </m:r>
                                  <m:r>
                                    <a:rPr lang="en-US" altLang="zh-CN" sz="2400" i="1">
                                      <a:latin typeface="Cambria Math"/>
                                    </a:rPr>
                                    <m:t>,</m:t>
                                  </m:r>
                                  <m:r>
                                    <a:rPr lang="en-US" altLang="zh-CN" sz="2400" i="1">
                                      <a:latin typeface="Cambria Math"/>
                                    </a:rPr>
                                    <m:t>𝑠</m:t>
                                  </m:r>
                                </m:e>
                                <m:sup>
                                  <m:r>
                                    <a:rPr lang="en-US" altLang="zh-CN" sz="2400" i="1">
                                      <a:latin typeface="Cambria Math"/>
                                    </a:rPr>
                                    <m:t>′</m:t>
                                  </m:r>
                                </m:sup>
                              </m:sSup>
                            </m:e>
                          </m:d>
                          <m:r>
                            <a:rPr lang="en-US" altLang="zh-CN" sz="2400" i="1">
                              <a:latin typeface="Cambria Math"/>
                            </a:rPr>
                            <m:t>+</m:t>
                          </m:r>
                          <m:r>
                            <a:rPr lang="en-US" altLang="zh-CN" sz="2400" i="1">
                              <a:latin typeface="Cambria Math"/>
                            </a:rPr>
                            <m:t>𝛾</m:t>
                          </m:r>
                          <m:sSub>
                            <m:sSubPr>
                              <m:ctrlPr>
                                <a:rPr lang="zh-CN" altLang="zh-CN" sz="2400" i="1">
                                  <a:latin typeface="Cambria Math" panose="02040503050406030204" pitchFamily="18" charset="0"/>
                                </a:rPr>
                              </m:ctrlPr>
                            </m:sSubPr>
                            <m:e>
                              <m:r>
                                <a:rPr lang="en-US" altLang="zh-CN" sz="2400" i="1">
                                  <a:latin typeface="Cambria Math"/>
                                </a:rPr>
                                <m:t>𝑉</m:t>
                              </m:r>
                            </m:e>
                            <m:sub>
                              <m:r>
                                <a:rPr lang="en-US" altLang="zh-CN" sz="2400" i="1">
                                  <a:latin typeface="Cambria Math"/>
                                </a:rPr>
                                <m:t>𝜋</m:t>
                              </m:r>
                            </m:sub>
                          </m:sSub>
                          <m:d>
                            <m:dPr>
                              <m:ctrlPr>
                                <a:rPr lang="zh-CN" altLang="zh-CN" sz="2400" i="1">
                                  <a:latin typeface="Cambria Math" panose="02040503050406030204" pitchFamily="18" charset="0"/>
                                </a:rPr>
                              </m:ctrlPr>
                            </m:dPr>
                            <m:e>
                              <m:sSup>
                                <m:sSupPr>
                                  <m:ctrlPr>
                                    <a:rPr lang="zh-CN" altLang="zh-CN" sz="2400" i="1">
                                      <a:latin typeface="Cambria Math" panose="02040503050406030204" pitchFamily="18" charset="0"/>
                                    </a:rPr>
                                  </m:ctrlPr>
                                </m:sSupPr>
                                <m:e>
                                  <m:r>
                                    <a:rPr lang="en-US" altLang="zh-CN" sz="2400" i="1">
                                      <a:latin typeface="Cambria Math"/>
                                    </a:rPr>
                                    <m:t>𝑠</m:t>
                                  </m:r>
                                </m:e>
                                <m:sup>
                                  <m:r>
                                    <a:rPr lang="en-US" altLang="zh-CN" sz="2400" i="1">
                                      <a:latin typeface="Cambria Math"/>
                                    </a:rPr>
                                    <m:t>′</m:t>
                                  </m:r>
                                </m:sup>
                              </m:sSup>
                            </m:e>
                          </m:d>
                        </m:e>
                      </m:d>
                    </m:oMath>
                  </m:oMathPara>
                </a14:m>
                <a:endParaRPr lang="zh-CN" altLang="en-US" sz="2400" dirty="0"/>
              </a:p>
            </p:txBody>
          </p:sp>
        </mc:Choice>
        <mc:Fallback xmlns="">
          <p:sp>
            <p:nvSpPr>
              <p:cNvPr id="14" name="矩形 13">
                <a:extLst>
                  <a:ext uri="{FF2B5EF4-FFF2-40B4-BE49-F238E27FC236}">
                    <a16:creationId xmlns:a16="http://schemas.microsoft.com/office/drawing/2014/main" id="{D4769238-1CCC-4035-8635-5CDDA8827326}"/>
                  </a:ext>
                </a:extLst>
              </p:cNvPr>
              <p:cNvSpPr>
                <a:spLocks noRot="1" noChangeAspect="1" noMove="1" noResize="1" noEditPoints="1" noAdjustHandles="1" noChangeArrowheads="1" noChangeShapeType="1" noTextEdit="1"/>
              </p:cNvSpPr>
              <p:nvPr/>
            </p:nvSpPr>
            <p:spPr>
              <a:xfrm>
                <a:off x="1088900" y="1619074"/>
                <a:ext cx="7236361" cy="513795"/>
              </a:xfrm>
              <a:prstGeom prst="rect">
                <a:avLst/>
              </a:prstGeom>
              <a:blipFill>
                <a:blip r:embed="rId3"/>
                <a:stretch>
                  <a:fillRect b="-10714"/>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776C2F37-80B4-41D5-977A-C1D801D19D9A}"/>
              </a:ext>
            </a:extLst>
          </p:cNvPr>
          <p:cNvSpPr/>
          <p:nvPr/>
        </p:nvSpPr>
        <p:spPr>
          <a:xfrm>
            <a:off x="178130" y="1091556"/>
            <a:ext cx="2749471" cy="400110"/>
          </a:xfrm>
          <a:prstGeom prst="rect">
            <a:avLst/>
          </a:prstGeom>
        </p:spPr>
        <p:txBody>
          <a:bodyPr wrap="none">
            <a:spAutoFit/>
          </a:bodyPr>
          <a:lstStyle/>
          <a:p>
            <a:r>
              <a:rPr lang="zh-CN" altLang="en-US" sz="2000" kern="0" dirty="0">
                <a:solidFill>
                  <a:srgbClr val="C00000"/>
                </a:solidFill>
                <a:latin typeface="黑体" panose="02010609060101010101" pitchFamily="49" charset="-122"/>
                <a:ea typeface="黑体" panose="02010609060101010101" pitchFamily="49" charset="-122"/>
                <a:cs typeface="Times New Roman" pitchFamily="18" charset="0"/>
              </a:rPr>
              <a:t>价值函数的</a:t>
            </a:r>
            <a:r>
              <a:rPr lang="zh-CN" altLang="zh-CN" sz="2000" kern="0" dirty="0">
                <a:solidFill>
                  <a:srgbClr val="C00000"/>
                </a:solidFill>
                <a:latin typeface="黑体" panose="02010609060101010101" pitchFamily="49" charset="-122"/>
                <a:ea typeface="黑体" panose="02010609060101010101" pitchFamily="49" charset="-122"/>
                <a:cs typeface="Times New Roman" pitchFamily="18" charset="0"/>
              </a:rPr>
              <a:t>贝尔曼方程</a:t>
            </a:r>
            <a:endParaRPr lang="zh-CN" altLang="en-US" sz="2000" dirty="0">
              <a:solidFill>
                <a:srgbClr val="C00000"/>
              </a:solidFill>
              <a:latin typeface="黑体" panose="02010609060101010101" pitchFamily="49" charset="-122"/>
              <a:ea typeface="黑体" panose="02010609060101010101" pitchFamily="49" charset="-122"/>
            </a:endParaRPr>
          </a:p>
        </p:txBody>
      </p:sp>
      <p:cxnSp>
        <p:nvCxnSpPr>
          <p:cNvPr id="8" name="直接连接符 7">
            <a:extLst>
              <a:ext uri="{FF2B5EF4-FFF2-40B4-BE49-F238E27FC236}">
                <a16:creationId xmlns:a16="http://schemas.microsoft.com/office/drawing/2014/main" id="{C5DBE529-E5CF-4B20-9230-FCC42CA54E2A}"/>
              </a:ext>
            </a:extLst>
          </p:cNvPr>
          <p:cNvCxnSpPr/>
          <p:nvPr/>
        </p:nvCxnSpPr>
        <p:spPr>
          <a:xfrm>
            <a:off x="700603" y="3642930"/>
            <a:ext cx="7704000" cy="0"/>
          </a:xfrm>
          <a:prstGeom prst="line">
            <a:avLst/>
          </a:prstGeom>
          <a:ln w="317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9347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A3CDD21-2BD0-4098-8131-FA7AA96A58D0}"/>
                  </a:ext>
                </a:extLst>
              </p:cNvPr>
              <p:cNvSpPr/>
              <p:nvPr/>
            </p:nvSpPr>
            <p:spPr>
              <a:xfrm>
                <a:off x="328015" y="1143244"/>
                <a:ext cx="2862450" cy="7645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𝑉</m:t>
                          </m:r>
                        </m:e>
                        <m:sub>
                          <m:r>
                            <a:rPr lang="en-US" altLang="zh-CN" i="1">
                              <a:latin typeface="Cambria Math" panose="02040503050406030204" pitchFamily="18" charset="0"/>
                              <a:ea typeface="黑体" panose="02010609060101010101" pitchFamily="49" charset="-122"/>
                            </a:rPr>
                            <m:t>𝜋</m:t>
                          </m:r>
                        </m:sub>
                      </m:sSub>
                      <m:d>
                        <m:dPr>
                          <m:ctrlPr>
                            <a:rPr lang="en-US" altLang="zh-CN" i="1">
                              <a:latin typeface="Cambria Math" panose="02040503050406030204" pitchFamily="18" charset="0"/>
                              <a:ea typeface="黑体" panose="02010609060101010101" pitchFamily="49" charset="-122"/>
                            </a:rPr>
                          </m:ctrlPr>
                        </m:dPr>
                        <m:e>
                          <m:r>
                            <a:rPr lang="en-US" altLang="zh-CN" i="1">
                              <a:latin typeface="Cambria Math" panose="02040503050406030204" pitchFamily="18" charset="0"/>
                              <a:ea typeface="黑体" panose="02010609060101010101" pitchFamily="49" charset="-122"/>
                            </a:rPr>
                            <m:t>𝑠</m:t>
                          </m:r>
                        </m:e>
                      </m:d>
                      <m:r>
                        <a:rPr lang="en-US" altLang="zh-CN" i="1">
                          <a:latin typeface="Cambria Math" panose="02040503050406030204" pitchFamily="18" charset="0"/>
                          <a:ea typeface="黑体" panose="02010609060101010101" pitchFamily="49" charset="-122"/>
                        </a:rPr>
                        <m:t>=</m:t>
                      </m:r>
                      <m:nary>
                        <m:naryPr>
                          <m:chr m:val="∑"/>
                          <m:supHide m:val="on"/>
                          <m:ctrlPr>
                            <a:rPr lang="en-US" altLang="zh-CN" i="1">
                              <a:latin typeface="Cambria Math" panose="02040503050406030204" pitchFamily="18" charset="0"/>
                              <a:ea typeface="黑体" panose="02010609060101010101" pitchFamily="49" charset="-122"/>
                            </a:rPr>
                          </m:ctrlPr>
                        </m:naryPr>
                        <m:sub>
                          <m:r>
                            <a:rPr lang="en-US" altLang="zh-CN" i="1">
                              <a:latin typeface="Cambria Math" panose="02040503050406030204" pitchFamily="18" charset="0"/>
                              <a:ea typeface="黑体" panose="02010609060101010101" pitchFamily="49" charset="-122"/>
                            </a:rPr>
                            <m:t>𝑎</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𝐴</m:t>
                          </m:r>
                        </m:sub>
                        <m:sup/>
                        <m:e>
                          <m:r>
                            <a:rPr lang="en-US" altLang="zh-CN" i="1">
                              <a:latin typeface="Cambria Math" panose="02040503050406030204" pitchFamily="18" charset="0"/>
                              <a:ea typeface="黑体" panose="02010609060101010101" pitchFamily="49" charset="-122"/>
                            </a:rPr>
                            <m:t>𝜋</m:t>
                          </m:r>
                          <m:d>
                            <m:dPr>
                              <m:ctrlPr>
                                <a:rPr lang="en-US" altLang="zh-CN" i="1">
                                  <a:latin typeface="Cambria Math" panose="02040503050406030204" pitchFamily="18" charset="0"/>
                                  <a:ea typeface="黑体" panose="02010609060101010101" pitchFamily="49" charset="-122"/>
                                </a:rPr>
                              </m:ctrlPr>
                            </m:dPr>
                            <m:e>
                              <m:r>
                                <a:rPr lang="en-US" altLang="zh-CN" i="1">
                                  <a:latin typeface="Cambria Math" panose="02040503050406030204" pitchFamily="18" charset="0"/>
                                  <a:ea typeface="黑体" panose="02010609060101010101" pitchFamily="49" charset="-122"/>
                                </a:rPr>
                                <m:t>𝑠</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𝑎</m:t>
                              </m:r>
                            </m:e>
                          </m:d>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𝑞</m:t>
                              </m:r>
                            </m:e>
                            <m:sub>
                              <m:r>
                                <a:rPr lang="en-US" altLang="zh-CN" i="1">
                                  <a:latin typeface="Cambria Math" panose="02040503050406030204" pitchFamily="18" charset="0"/>
                                  <a:ea typeface="黑体" panose="02010609060101010101" pitchFamily="49" charset="-122"/>
                                </a:rPr>
                                <m:t>𝜋</m:t>
                              </m:r>
                            </m:sub>
                          </m:sSub>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𝑠</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𝑎</m:t>
                          </m:r>
                          <m:r>
                            <a:rPr lang="en-US" altLang="zh-CN" i="1">
                              <a:latin typeface="Cambria Math" panose="02040503050406030204" pitchFamily="18" charset="0"/>
                              <a:ea typeface="黑体" panose="02010609060101010101" pitchFamily="49" charset="-122"/>
                            </a:rPr>
                            <m:t>)</m:t>
                          </m:r>
                        </m:e>
                      </m:nary>
                    </m:oMath>
                  </m:oMathPara>
                </a14:m>
                <a:endParaRPr lang="zh-CN" altLang="en-US" dirty="0"/>
              </a:p>
            </p:txBody>
          </p:sp>
        </mc:Choice>
        <mc:Fallback xmlns="">
          <p:sp>
            <p:nvSpPr>
              <p:cNvPr id="4" name="矩形 3">
                <a:extLst>
                  <a:ext uri="{FF2B5EF4-FFF2-40B4-BE49-F238E27FC236}">
                    <a16:creationId xmlns:a16="http://schemas.microsoft.com/office/drawing/2014/main" xmlns="" xmlns:a14="http://schemas.microsoft.com/office/drawing/2010/main" id="{9A3CDD21-2BD0-4098-8131-FA7AA96A58D0}"/>
                  </a:ext>
                </a:extLst>
              </p:cNvPr>
              <p:cNvSpPr>
                <a:spLocks noRot="1" noChangeAspect="1" noMove="1" noResize="1" noEditPoints="1" noAdjustHandles="1" noChangeArrowheads="1" noChangeShapeType="1" noTextEdit="1"/>
              </p:cNvSpPr>
              <p:nvPr/>
            </p:nvSpPr>
            <p:spPr>
              <a:xfrm>
                <a:off x="328015" y="1143244"/>
                <a:ext cx="2862450" cy="764505"/>
              </a:xfrm>
              <a:prstGeom prst="rect">
                <a:avLst/>
              </a:prstGeom>
              <a:blipFill rotWithShape="1">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CD4F462C-7017-4640-BD6C-9A692BE9D39E}"/>
                  </a:ext>
                </a:extLst>
              </p:cNvPr>
              <p:cNvSpPr/>
              <p:nvPr/>
            </p:nvSpPr>
            <p:spPr>
              <a:xfrm>
                <a:off x="3949146" y="1247324"/>
                <a:ext cx="4365746" cy="6983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ea typeface="黑体" panose="02010609060101010101" pitchFamily="49" charset="-122"/>
                            </a:rPr>
                          </m:ctrlPr>
                        </m:sSubPr>
                        <m:e>
                          <m:r>
                            <a:rPr lang="en-US" altLang="zh-CN" sz="1600" b="0" i="1" smtClean="0">
                              <a:latin typeface="Cambria Math" panose="02040503050406030204" pitchFamily="18" charset="0"/>
                              <a:ea typeface="黑体" panose="02010609060101010101" pitchFamily="49" charset="-122"/>
                            </a:rPr>
                            <m:t>𝑞</m:t>
                          </m:r>
                        </m:e>
                        <m:sub>
                          <m:r>
                            <a:rPr lang="en-US" altLang="zh-CN" sz="1600" i="1">
                              <a:latin typeface="Cambria Math" panose="02040503050406030204" pitchFamily="18" charset="0"/>
                              <a:ea typeface="黑体" panose="02010609060101010101" pitchFamily="49" charset="-122"/>
                            </a:rPr>
                            <m:t>𝜋</m:t>
                          </m:r>
                        </m:sub>
                      </m:sSub>
                      <m:d>
                        <m:dPr>
                          <m:ctrlPr>
                            <a:rPr lang="en-US" altLang="zh-CN" sz="1600" i="1">
                              <a:latin typeface="Cambria Math" panose="02040503050406030204" pitchFamily="18" charset="0"/>
                              <a:ea typeface="黑体" panose="02010609060101010101" pitchFamily="49" charset="-122"/>
                            </a:rPr>
                          </m:ctrlPr>
                        </m:dPr>
                        <m:e>
                          <m:r>
                            <a:rPr lang="en-US" altLang="zh-CN" sz="1600" i="1">
                              <a:latin typeface="Cambria Math" panose="02040503050406030204" pitchFamily="18" charset="0"/>
                              <a:ea typeface="黑体" panose="02010609060101010101" pitchFamily="49" charset="-122"/>
                            </a:rPr>
                            <m:t>𝑠</m:t>
                          </m:r>
                          <m:r>
                            <a:rPr lang="en-US" altLang="zh-CN" sz="1600" b="0" i="1" smtClean="0">
                              <a:latin typeface="Cambria Math" panose="02040503050406030204" pitchFamily="18" charset="0"/>
                              <a:ea typeface="黑体" panose="02010609060101010101" pitchFamily="49" charset="-122"/>
                            </a:rPr>
                            <m:t>,</m:t>
                          </m:r>
                          <m:r>
                            <a:rPr lang="en-US" altLang="zh-CN" sz="1600" b="0" i="1" smtClean="0">
                              <a:latin typeface="Cambria Math" panose="02040503050406030204" pitchFamily="18" charset="0"/>
                              <a:ea typeface="黑体" panose="02010609060101010101" pitchFamily="49" charset="-122"/>
                            </a:rPr>
                            <m:t>𝑎</m:t>
                          </m:r>
                        </m:e>
                      </m:d>
                      <m:r>
                        <a:rPr lang="en-US" altLang="zh-CN" sz="1600" i="1" smtClean="0">
                          <a:latin typeface="Cambria Math" panose="02040503050406030204" pitchFamily="18" charset="0"/>
                          <a:ea typeface="黑体" panose="02010609060101010101" pitchFamily="49" charset="-122"/>
                        </a:rPr>
                        <m:t>=</m:t>
                      </m:r>
                      <m:nary>
                        <m:naryPr>
                          <m:chr m:val="∑"/>
                          <m:supHide m:val="on"/>
                          <m:ctrlPr>
                            <a:rPr lang="en-US" altLang="zh-CN" sz="1600" i="1">
                              <a:latin typeface="Cambria Math" panose="02040503050406030204" pitchFamily="18" charset="0"/>
                              <a:ea typeface="黑体" panose="02010609060101010101" pitchFamily="49" charset="-122"/>
                            </a:rPr>
                          </m:ctrlPr>
                        </m:naryPr>
                        <m:sub>
                          <m:sSup>
                            <m:sSupPr>
                              <m:ctrlPr>
                                <a:rPr lang="en-US" altLang="zh-CN" sz="1600" i="1">
                                  <a:latin typeface="Cambria Math" panose="02040503050406030204" pitchFamily="18" charset="0"/>
                                  <a:ea typeface="黑体" panose="02010609060101010101" pitchFamily="49" charset="-122"/>
                                </a:rPr>
                              </m:ctrlPr>
                            </m:sSupPr>
                            <m:e>
                              <m:r>
                                <a:rPr lang="en-US" altLang="zh-CN" sz="1600" i="1">
                                  <a:latin typeface="Cambria Math" panose="02040503050406030204" pitchFamily="18" charset="0"/>
                                  <a:ea typeface="黑体" panose="02010609060101010101" pitchFamily="49" charset="-122"/>
                                </a:rPr>
                                <m:t>𝑠</m:t>
                              </m:r>
                            </m:e>
                            <m:sup>
                              <m:r>
                                <a:rPr lang="en-US" altLang="zh-CN" sz="1600" i="1">
                                  <a:latin typeface="Cambria Math" panose="02040503050406030204" pitchFamily="18" charset="0"/>
                                  <a:ea typeface="黑体" panose="02010609060101010101" pitchFamily="49" charset="-122"/>
                                </a:rPr>
                                <m:t>′</m:t>
                              </m:r>
                            </m:sup>
                          </m:sSup>
                          <m:r>
                            <a:rPr lang="en-US" altLang="zh-CN" sz="1600" i="1">
                              <a:latin typeface="Cambria Math" panose="02040503050406030204" pitchFamily="18" charset="0"/>
                              <a:ea typeface="黑体" panose="02010609060101010101" pitchFamily="49" charset="-122"/>
                            </a:rPr>
                            <m:t>∈</m:t>
                          </m:r>
                          <m:r>
                            <a:rPr lang="en-US" altLang="zh-CN" sz="1600" i="1">
                              <a:latin typeface="Cambria Math" panose="02040503050406030204" pitchFamily="18" charset="0"/>
                              <a:ea typeface="黑体" panose="02010609060101010101" pitchFamily="49" charset="-122"/>
                            </a:rPr>
                            <m:t>𝑆</m:t>
                          </m:r>
                        </m:sub>
                        <m:sup/>
                        <m:e>
                          <m:r>
                            <a:rPr lang="en-US" altLang="zh-CN" sz="1600" i="1">
                              <a:latin typeface="Cambria Math" panose="02040503050406030204" pitchFamily="18" charset="0"/>
                              <a:ea typeface="黑体" panose="02010609060101010101" pitchFamily="49" charset="-122"/>
                            </a:rPr>
                            <m:t>𝑃𝑟</m:t>
                          </m:r>
                          <m:r>
                            <a:rPr lang="en-US" altLang="zh-CN" sz="1600" i="1">
                              <a:latin typeface="Cambria Math" panose="02040503050406030204" pitchFamily="18" charset="0"/>
                              <a:ea typeface="黑体" panose="02010609060101010101" pitchFamily="49" charset="-122"/>
                            </a:rPr>
                            <m:t>(</m:t>
                          </m:r>
                          <m:sSup>
                            <m:sSupPr>
                              <m:ctrlPr>
                                <a:rPr lang="en-US" altLang="zh-CN" sz="1600" i="1">
                                  <a:latin typeface="Cambria Math" panose="02040503050406030204" pitchFamily="18" charset="0"/>
                                  <a:ea typeface="黑体" panose="02010609060101010101" pitchFamily="49" charset="-122"/>
                                </a:rPr>
                              </m:ctrlPr>
                            </m:sSupPr>
                            <m:e>
                              <m:r>
                                <a:rPr lang="en-US" altLang="zh-CN" sz="1600" i="1">
                                  <a:latin typeface="Cambria Math" panose="02040503050406030204" pitchFamily="18" charset="0"/>
                                  <a:ea typeface="黑体" panose="02010609060101010101" pitchFamily="49" charset="-122"/>
                                </a:rPr>
                                <m:t>𝑠</m:t>
                              </m:r>
                            </m:e>
                            <m:sup>
                              <m:r>
                                <a:rPr lang="en-US" altLang="zh-CN" sz="1600" i="1">
                                  <a:latin typeface="Cambria Math" panose="02040503050406030204" pitchFamily="18" charset="0"/>
                                  <a:ea typeface="黑体" panose="02010609060101010101" pitchFamily="49" charset="-122"/>
                                </a:rPr>
                                <m:t>′</m:t>
                              </m:r>
                            </m:sup>
                          </m:sSup>
                          <m:r>
                            <a:rPr lang="en-US" altLang="zh-CN" sz="1600" i="1">
                              <a:latin typeface="Cambria Math" panose="02040503050406030204" pitchFamily="18" charset="0"/>
                              <a:ea typeface="黑体" panose="02010609060101010101" pitchFamily="49" charset="-122"/>
                            </a:rPr>
                            <m:t>|</m:t>
                          </m:r>
                          <m:r>
                            <a:rPr lang="en-US" altLang="zh-CN" sz="1600" i="1">
                              <a:latin typeface="Cambria Math" panose="02040503050406030204" pitchFamily="18" charset="0"/>
                              <a:ea typeface="黑体" panose="02010609060101010101" pitchFamily="49" charset="-122"/>
                            </a:rPr>
                            <m:t>𝑠</m:t>
                          </m:r>
                          <m:r>
                            <a:rPr lang="en-US" altLang="zh-CN" sz="1600" i="1">
                              <a:latin typeface="Cambria Math" panose="02040503050406030204" pitchFamily="18" charset="0"/>
                              <a:ea typeface="黑体" panose="02010609060101010101" pitchFamily="49" charset="-122"/>
                            </a:rPr>
                            <m:t>,</m:t>
                          </m:r>
                          <m:r>
                            <a:rPr lang="en-US" altLang="zh-CN" sz="1600" i="1">
                              <a:latin typeface="Cambria Math" panose="02040503050406030204" pitchFamily="18" charset="0"/>
                              <a:ea typeface="黑体" panose="02010609060101010101" pitchFamily="49" charset="-122"/>
                            </a:rPr>
                            <m:t>𝑎</m:t>
                          </m:r>
                          <m:r>
                            <a:rPr lang="en-US" altLang="zh-CN" sz="1600" i="1">
                              <a:latin typeface="Cambria Math" panose="02040503050406030204" pitchFamily="18" charset="0"/>
                              <a:ea typeface="黑体" panose="02010609060101010101" pitchFamily="49" charset="-122"/>
                            </a:rPr>
                            <m:t>)</m:t>
                          </m:r>
                        </m:e>
                      </m:nary>
                      <m:r>
                        <a:rPr lang="en-US" altLang="zh-CN" sz="1600" i="1">
                          <a:latin typeface="Cambria Math" panose="02040503050406030204" pitchFamily="18" charset="0"/>
                          <a:ea typeface="黑体" panose="02010609060101010101" pitchFamily="49" charset="-122"/>
                        </a:rPr>
                        <m:t>[</m:t>
                      </m:r>
                      <m:r>
                        <a:rPr lang="en-US" altLang="zh-CN" sz="1600" i="1">
                          <a:latin typeface="Cambria Math" panose="02040503050406030204" pitchFamily="18" charset="0"/>
                          <a:ea typeface="黑体" panose="02010609060101010101" pitchFamily="49" charset="-122"/>
                        </a:rPr>
                        <m:t>𝑅</m:t>
                      </m:r>
                      <m:d>
                        <m:dPr>
                          <m:ctrlPr>
                            <a:rPr lang="en-US" altLang="zh-CN" sz="1600" i="1">
                              <a:latin typeface="Cambria Math" panose="02040503050406030204" pitchFamily="18" charset="0"/>
                              <a:ea typeface="黑体" panose="02010609060101010101" pitchFamily="49" charset="-122"/>
                            </a:rPr>
                          </m:ctrlPr>
                        </m:dPr>
                        <m:e>
                          <m:r>
                            <a:rPr lang="en-US" altLang="zh-CN" sz="1600" i="1">
                              <a:latin typeface="Cambria Math" panose="02040503050406030204" pitchFamily="18" charset="0"/>
                              <a:ea typeface="黑体" panose="02010609060101010101" pitchFamily="49" charset="-122"/>
                            </a:rPr>
                            <m:t>𝑠</m:t>
                          </m:r>
                          <m:r>
                            <a:rPr lang="en-US" altLang="zh-CN" sz="1600" i="1">
                              <a:latin typeface="Cambria Math" panose="02040503050406030204" pitchFamily="18" charset="0"/>
                              <a:ea typeface="黑体" panose="02010609060101010101" pitchFamily="49" charset="-122"/>
                            </a:rPr>
                            <m:t>,</m:t>
                          </m:r>
                          <m:r>
                            <a:rPr lang="en-US" altLang="zh-CN" sz="1600" b="0" i="1" smtClean="0">
                              <a:latin typeface="Cambria Math" panose="02040503050406030204" pitchFamily="18" charset="0"/>
                              <a:ea typeface="黑体" panose="02010609060101010101" pitchFamily="49" charset="-122"/>
                            </a:rPr>
                            <m:t>𝑎</m:t>
                          </m:r>
                          <m:r>
                            <a:rPr lang="en-US" altLang="zh-CN" sz="1600" b="0" i="1" smtClean="0">
                              <a:latin typeface="Cambria Math" panose="02040503050406030204" pitchFamily="18" charset="0"/>
                              <a:ea typeface="黑体" panose="02010609060101010101" pitchFamily="49" charset="-122"/>
                            </a:rPr>
                            <m:t>,</m:t>
                          </m:r>
                          <m:sSup>
                            <m:sSupPr>
                              <m:ctrlPr>
                                <a:rPr lang="en-US" altLang="zh-CN" sz="1600" i="1">
                                  <a:latin typeface="Cambria Math" panose="02040503050406030204" pitchFamily="18" charset="0"/>
                                  <a:ea typeface="黑体" panose="02010609060101010101" pitchFamily="49" charset="-122"/>
                                </a:rPr>
                              </m:ctrlPr>
                            </m:sSupPr>
                            <m:e>
                              <m:r>
                                <a:rPr lang="en-US" altLang="zh-CN" sz="1600" i="1">
                                  <a:latin typeface="Cambria Math" panose="02040503050406030204" pitchFamily="18" charset="0"/>
                                  <a:ea typeface="黑体" panose="02010609060101010101" pitchFamily="49" charset="-122"/>
                                </a:rPr>
                                <m:t>𝑠</m:t>
                              </m:r>
                            </m:e>
                            <m:sup>
                              <m:r>
                                <a:rPr lang="en-US" altLang="zh-CN" sz="1600" i="1">
                                  <a:latin typeface="Cambria Math" panose="02040503050406030204" pitchFamily="18" charset="0"/>
                                  <a:ea typeface="黑体" panose="02010609060101010101" pitchFamily="49" charset="-122"/>
                                </a:rPr>
                                <m:t>′</m:t>
                              </m:r>
                            </m:sup>
                          </m:sSup>
                        </m:e>
                      </m:d>
                      <m:r>
                        <a:rPr lang="en-US" altLang="zh-CN" sz="1600" i="1">
                          <a:latin typeface="Cambria Math" panose="02040503050406030204" pitchFamily="18" charset="0"/>
                          <a:ea typeface="黑体" panose="02010609060101010101" pitchFamily="49" charset="-122"/>
                        </a:rPr>
                        <m:t>+</m:t>
                      </m:r>
                      <m:r>
                        <a:rPr lang="en-US" altLang="zh-CN" sz="1600" i="1">
                          <a:latin typeface="Cambria Math" panose="02040503050406030204" pitchFamily="18" charset="0"/>
                          <a:ea typeface="黑体" panose="02010609060101010101" pitchFamily="49" charset="-122"/>
                        </a:rPr>
                        <m:t>𝛾</m:t>
                      </m:r>
                      <m:sSub>
                        <m:sSubPr>
                          <m:ctrlPr>
                            <a:rPr lang="en-US" altLang="zh-CN" sz="1600" i="1">
                              <a:latin typeface="Cambria Math" panose="02040503050406030204" pitchFamily="18" charset="0"/>
                              <a:ea typeface="黑体" panose="02010609060101010101" pitchFamily="49" charset="-122"/>
                            </a:rPr>
                          </m:ctrlPr>
                        </m:sSubPr>
                        <m:e>
                          <m:r>
                            <a:rPr lang="en-US" altLang="zh-CN" sz="1600" i="1">
                              <a:latin typeface="Cambria Math" panose="02040503050406030204" pitchFamily="18" charset="0"/>
                              <a:ea typeface="黑体" panose="02010609060101010101" pitchFamily="49" charset="-122"/>
                            </a:rPr>
                            <m:t>𝑉</m:t>
                          </m:r>
                        </m:e>
                        <m:sub>
                          <m:r>
                            <a:rPr lang="en-US" altLang="zh-CN" sz="1600" i="1">
                              <a:latin typeface="Cambria Math" panose="02040503050406030204" pitchFamily="18" charset="0"/>
                              <a:ea typeface="黑体" panose="02010609060101010101" pitchFamily="49" charset="-122"/>
                            </a:rPr>
                            <m:t>𝜋</m:t>
                          </m:r>
                        </m:sub>
                      </m:sSub>
                      <m:d>
                        <m:dPr>
                          <m:ctrlPr>
                            <a:rPr lang="en-US" altLang="zh-CN" sz="1600" i="1">
                              <a:latin typeface="Cambria Math" panose="02040503050406030204" pitchFamily="18" charset="0"/>
                              <a:ea typeface="黑体" panose="02010609060101010101" pitchFamily="49" charset="-122"/>
                            </a:rPr>
                          </m:ctrlPr>
                        </m:dPr>
                        <m:e>
                          <m:sSup>
                            <m:sSupPr>
                              <m:ctrlPr>
                                <a:rPr lang="en-US" altLang="zh-CN" sz="1600" i="1">
                                  <a:latin typeface="Cambria Math" panose="02040503050406030204" pitchFamily="18" charset="0"/>
                                  <a:ea typeface="黑体" panose="02010609060101010101" pitchFamily="49" charset="-122"/>
                                </a:rPr>
                              </m:ctrlPr>
                            </m:sSupPr>
                            <m:e>
                              <m:r>
                                <a:rPr lang="en-US" altLang="zh-CN" sz="1600" i="1">
                                  <a:latin typeface="Cambria Math" panose="02040503050406030204" pitchFamily="18" charset="0"/>
                                  <a:ea typeface="黑体" panose="02010609060101010101" pitchFamily="49" charset="-122"/>
                                </a:rPr>
                                <m:t>𝑠</m:t>
                              </m:r>
                            </m:e>
                            <m:sup>
                              <m:r>
                                <a:rPr lang="en-US" altLang="zh-CN" sz="1600" i="1">
                                  <a:latin typeface="Cambria Math" panose="02040503050406030204" pitchFamily="18" charset="0"/>
                                  <a:ea typeface="黑体" panose="02010609060101010101" pitchFamily="49" charset="-122"/>
                                </a:rPr>
                                <m:t>′</m:t>
                              </m:r>
                            </m:sup>
                          </m:sSup>
                        </m:e>
                      </m:d>
                      <m:r>
                        <a:rPr lang="en-US" altLang="zh-CN" sz="1600" i="1">
                          <a:latin typeface="Cambria Math" panose="02040503050406030204" pitchFamily="18" charset="0"/>
                          <a:ea typeface="黑体" panose="02010609060101010101" pitchFamily="49" charset="-122"/>
                        </a:rPr>
                        <m:t>]</m:t>
                      </m:r>
                    </m:oMath>
                  </m:oMathPara>
                </a14:m>
                <a:endParaRPr lang="zh-CN" altLang="en-US" sz="1600" dirty="0"/>
              </a:p>
            </p:txBody>
          </p:sp>
        </mc:Choice>
        <mc:Fallback xmlns="">
          <p:sp>
            <p:nvSpPr>
              <p:cNvPr id="8" name="矩形 7">
                <a:extLst>
                  <a:ext uri="{FF2B5EF4-FFF2-40B4-BE49-F238E27FC236}">
                    <a16:creationId xmlns:a16="http://schemas.microsoft.com/office/drawing/2014/main" xmlns="" xmlns:a14="http://schemas.microsoft.com/office/drawing/2010/main" id="{CD4F462C-7017-4640-BD6C-9A692BE9D39E}"/>
                  </a:ext>
                </a:extLst>
              </p:cNvPr>
              <p:cNvSpPr>
                <a:spLocks noRot="1" noChangeAspect="1" noMove="1" noResize="1" noEditPoints="1" noAdjustHandles="1" noChangeArrowheads="1" noChangeShapeType="1" noTextEdit="1"/>
              </p:cNvSpPr>
              <p:nvPr/>
            </p:nvSpPr>
            <p:spPr>
              <a:xfrm>
                <a:off x="3949146" y="1247324"/>
                <a:ext cx="4365746" cy="698333"/>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B9866053-FDDC-4178-8BA4-1E18541F0C69}"/>
                  </a:ext>
                </a:extLst>
              </p:cNvPr>
              <p:cNvSpPr/>
              <p:nvPr/>
            </p:nvSpPr>
            <p:spPr>
              <a:xfrm>
                <a:off x="376457" y="2204833"/>
                <a:ext cx="3092129" cy="646331"/>
              </a:xfrm>
              <a:prstGeom prst="rect">
                <a:avLst/>
              </a:prstGeom>
            </p:spPr>
            <p:txBody>
              <a:bodyPr wrap="none">
                <a:spAutoFit/>
              </a:bodyPr>
              <a:lstStyle/>
              <a:p>
                <a14:m>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𝑉</m:t>
                        </m:r>
                      </m:e>
                      <m:sub>
                        <m:r>
                          <a:rPr lang="en-US" altLang="zh-CN" i="1">
                            <a:latin typeface="Cambria Math" panose="02040503050406030204" pitchFamily="18" charset="0"/>
                            <a:ea typeface="黑体" panose="02010609060101010101" pitchFamily="49" charset="-122"/>
                          </a:rPr>
                          <m:t>𝜋</m:t>
                        </m:r>
                      </m:sub>
                    </m:sSub>
                    <m:d>
                      <m:dPr>
                        <m:ctrlPr>
                          <a:rPr lang="en-US" altLang="zh-CN" i="1">
                            <a:latin typeface="Cambria Math" panose="02040503050406030204" pitchFamily="18" charset="0"/>
                            <a:ea typeface="黑体" panose="02010609060101010101" pitchFamily="49" charset="-122"/>
                          </a:rPr>
                        </m:ctrlPr>
                      </m:dPr>
                      <m:e>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1</m:t>
                            </m:r>
                          </m:sub>
                        </m:sSub>
                      </m:e>
                    </m:d>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𝜋</m:t>
                    </m:r>
                    <m:d>
                      <m:dPr>
                        <m:ctrlPr>
                          <a:rPr lang="en-US" altLang="zh-CN" i="1">
                            <a:latin typeface="Cambria Math" panose="02040503050406030204" pitchFamily="18" charset="0"/>
                            <a:ea typeface="黑体" panose="02010609060101010101" pitchFamily="49" charset="-122"/>
                          </a:rPr>
                        </m:ctrlPr>
                      </m:dPr>
                      <m:e>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1</m:t>
                            </m:r>
                          </m:sub>
                        </m:sSub>
                        <m:r>
                          <a:rPr lang="en-US" altLang="zh-CN" i="1">
                            <a:latin typeface="Cambria Math" panose="02040503050406030204" pitchFamily="18" charset="0"/>
                            <a:ea typeface="黑体" panose="02010609060101010101" pitchFamily="49" charset="-122"/>
                          </a:rPr>
                          <m:t>,</m:t>
                        </m:r>
                        <m:r>
                          <a:rPr lang="zh-CN" altLang="en-US" i="1">
                            <a:latin typeface="Cambria Math" panose="02040503050406030204" pitchFamily="18" charset="0"/>
                            <a:ea typeface="黑体" panose="02010609060101010101" pitchFamily="49" charset="-122"/>
                          </a:rPr>
                          <m:t>上</m:t>
                        </m:r>
                      </m:e>
                    </m:d>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𝑞</m:t>
                        </m:r>
                      </m:e>
                      <m:sub>
                        <m:r>
                          <a:rPr lang="en-US" altLang="zh-CN" i="1">
                            <a:latin typeface="Cambria Math" panose="02040503050406030204" pitchFamily="18" charset="0"/>
                            <a:ea typeface="黑体" panose="02010609060101010101" pitchFamily="49" charset="-122"/>
                          </a:rPr>
                          <m:t>𝜋</m:t>
                        </m:r>
                      </m:sub>
                    </m:sSub>
                    <m:d>
                      <m:dPr>
                        <m:ctrlPr>
                          <a:rPr lang="en-US" altLang="zh-CN" i="1">
                            <a:latin typeface="Cambria Math" panose="02040503050406030204" pitchFamily="18" charset="0"/>
                            <a:ea typeface="黑体" panose="02010609060101010101" pitchFamily="49" charset="-122"/>
                          </a:rPr>
                        </m:ctrlPr>
                      </m:dPr>
                      <m:e>
                        <m:sSub>
                          <m:sSubPr>
                            <m:ctrlPr>
                              <a:rPr lang="en-US" altLang="zh-CN" b="0" i="1" smtClean="0">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b="0" i="1" smtClean="0">
                                <a:latin typeface="Cambria Math" panose="02040503050406030204" pitchFamily="18" charset="0"/>
                                <a:ea typeface="黑体" panose="02010609060101010101" pitchFamily="49" charset="-122"/>
                              </a:rPr>
                              <m:t>1</m:t>
                            </m:r>
                          </m:sub>
                        </m:sSub>
                        <m:r>
                          <a:rPr lang="en-US" altLang="zh-CN" i="1">
                            <a:latin typeface="Cambria Math" panose="02040503050406030204" pitchFamily="18" charset="0"/>
                            <a:ea typeface="黑体" panose="02010609060101010101" pitchFamily="49" charset="-122"/>
                          </a:rPr>
                          <m:t>,</m:t>
                        </m:r>
                        <m:r>
                          <a:rPr lang="zh-CN" altLang="en-US" i="1">
                            <a:latin typeface="Cambria Math" panose="02040503050406030204" pitchFamily="18" charset="0"/>
                            <a:ea typeface="黑体" panose="02010609060101010101" pitchFamily="49" charset="-122"/>
                          </a:rPr>
                          <m:t>上</m:t>
                        </m:r>
                      </m:e>
                    </m:d>
                  </m:oMath>
                </a14:m>
                <a:r>
                  <a:rPr lang="en-US" altLang="zh-CN" i="1" dirty="0">
                    <a:latin typeface="Cambria Math" panose="02040503050406030204" pitchFamily="18" charset="0"/>
                    <a:ea typeface="黑体" panose="02010609060101010101" pitchFamily="49" charset="-122"/>
                  </a:rPr>
                  <a:t> </a:t>
                </a:r>
                <a:br>
                  <a:rPr lang="en-US" altLang="zh-CN" i="1" dirty="0">
                    <a:latin typeface="Cambria Math" panose="02040503050406030204" pitchFamily="18" charset="0"/>
                    <a:ea typeface="黑体" panose="02010609060101010101" pitchFamily="49" charset="-122"/>
                  </a:rPr>
                </a:br>
                <a:r>
                  <a:rPr lang="en-US" altLang="zh-CN" i="1" dirty="0">
                    <a:latin typeface="Cambria Math" panose="02040503050406030204" pitchFamily="18" charset="0"/>
                    <a:ea typeface="黑体" panose="02010609060101010101" pitchFamily="49" charset="-122"/>
                  </a:rPr>
                  <a:t>                 </a:t>
                </a:r>
                <a14:m>
                  <m:oMath xmlns:m="http://schemas.openxmlformats.org/officeDocument/2006/math">
                    <m:r>
                      <a:rPr lang="en-US" altLang="zh-CN" b="0" i="1" smtClean="0">
                        <a:latin typeface="Cambria Math" panose="02040503050406030204" pitchFamily="18" charset="0"/>
                        <a:ea typeface="黑体" panose="02010609060101010101" pitchFamily="49" charset="-122"/>
                      </a:rPr>
                      <m:t>+ </m:t>
                    </m:r>
                    <m:r>
                      <a:rPr lang="en-US" altLang="zh-CN" i="1">
                        <a:latin typeface="Cambria Math" panose="02040503050406030204" pitchFamily="18" charset="0"/>
                        <a:ea typeface="黑体" panose="02010609060101010101" pitchFamily="49" charset="-122"/>
                      </a:rPr>
                      <m:t>𝜋</m:t>
                    </m:r>
                    <m:d>
                      <m:dPr>
                        <m:ctrlPr>
                          <a:rPr lang="en-US" altLang="zh-CN" i="1">
                            <a:latin typeface="Cambria Math" panose="02040503050406030204" pitchFamily="18" charset="0"/>
                            <a:ea typeface="黑体" panose="02010609060101010101" pitchFamily="49" charset="-122"/>
                          </a:rPr>
                        </m:ctrlPr>
                      </m:dPr>
                      <m:e>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1</m:t>
                            </m:r>
                          </m:sub>
                        </m:sSub>
                        <m:r>
                          <a:rPr lang="en-US" altLang="zh-CN" i="1">
                            <a:latin typeface="Cambria Math" panose="02040503050406030204" pitchFamily="18" charset="0"/>
                            <a:ea typeface="黑体" panose="02010609060101010101" pitchFamily="49" charset="-122"/>
                          </a:rPr>
                          <m:t>,</m:t>
                        </m:r>
                        <m:r>
                          <a:rPr lang="zh-CN" altLang="en-US" i="1">
                            <a:latin typeface="Cambria Math" panose="02040503050406030204" pitchFamily="18" charset="0"/>
                            <a:ea typeface="黑体" panose="02010609060101010101" pitchFamily="49" charset="-122"/>
                          </a:rPr>
                          <m:t>右</m:t>
                        </m:r>
                      </m:e>
                    </m:d>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𝑞</m:t>
                        </m:r>
                      </m:e>
                      <m:sub>
                        <m:r>
                          <a:rPr lang="en-US" altLang="zh-CN" i="1">
                            <a:latin typeface="Cambria Math" panose="02040503050406030204" pitchFamily="18" charset="0"/>
                            <a:ea typeface="黑体" panose="02010609060101010101" pitchFamily="49" charset="-122"/>
                          </a:rPr>
                          <m:t>𝜋</m:t>
                        </m:r>
                      </m:sub>
                    </m:sSub>
                    <m:d>
                      <m:dPr>
                        <m:ctrlPr>
                          <a:rPr lang="en-US" altLang="zh-CN" i="1">
                            <a:latin typeface="Cambria Math" panose="02040503050406030204" pitchFamily="18" charset="0"/>
                            <a:ea typeface="黑体" panose="02010609060101010101" pitchFamily="49" charset="-122"/>
                          </a:rPr>
                        </m:ctrlPr>
                      </m:dPr>
                      <m:e>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𝑠</m:t>
                            </m:r>
                          </m:e>
                          <m:sub>
                            <m:r>
                              <a:rPr lang="en-US" altLang="zh-CN" i="1">
                                <a:latin typeface="Cambria Math" panose="02040503050406030204" pitchFamily="18" charset="0"/>
                                <a:ea typeface="黑体" panose="02010609060101010101" pitchFamily="49" charset="-122"/>
                              </a:rPr>
                              <m:t>1</m:t>
                            </m:r>
                          </m:sub>
                        </m:sSub>
                        <m:r>
                          <a:rPr lang="en-US" altLang="zh-CN" i="1">
                            <a:latin typeface="Cambria Math" panose="02040503050406030204" pitchFamily="18" charset="0"/>
                            <a:ea typeface="黑体" panose="02010609060101010101" pitchFamily="49" charset="-122"/>
                          </a:rPr>
                          <m:t>,</m:t>
                        </m:r>
                        <m:r>
                          <a:rPr lang="zh-CN" altLang="en-US" i="1">
                            <a:latin typeface="Cambria Math" panose="02040503050406030204" pitchFamily="18" charset="0"/>
                            <a:ea typeface="黑体" panose="02010609060101010101" pitchFamily="49" charset="-122"/>
                          </a:rPr>
                          <m:t>右</m:t>
                        </m:r>
                      </m:e>
                    </m:d>
                  </m:oMath>
                </a14:m>
                <a:endParaRPr lang="zh-CN" altLang="en-US" dirty="0"/>
              </a:p>
            </p:txBody>
          </p:sp>
        </mc:Choice>
        <mc:Fallback xmlns="">
          <p:sp>
            <p:nvSpPr>
              <p:cNvPr id="45" name="矩形 44">
                <a:extLst>
                  <a:ext uri="{FF2B5EF4-FFF2-40B4-BE49-F238E27FC236}">
                    <a16:creationId xmlns:a16="http://schemas.microsoft.com/office/drawing/2014/main" xmlns="" xmlns:a14="http://schemas.microsoft.com/office/drawing/2010/main" id="{B9866053-FDDC-4178-8BA4-1E18541F0C69}"/>
                  </a:ext>
                </a:extLst>
              </p:cNvPr>
              <p:cNvSpPr>
                <a:spLocks noRot="1" noChangeAspect="1" noMove="1" noResize="1" noEditPoints="1" noAdjustHandles="1" noChangeArrowheads="1" noChangeShapeType="1" noTextEdit="1"/>
              </p:cNvSpPr>
              <p:nvPr/>
            </p:nvSpPr>
            <p:spPr>
              <a:xfrm>
                <a:off x="376457" y="2204833"/>
                <a:ext cx="3092129" cy="646331"/>
              </a:xfrm>
              <a:prstGeom prst="rect">
                <a:avLst/>
              </a:prstGeom>
              <a:blipFill rotWithShape="1">
                <a:blip r:embed="rId14"/>
                <a:stretch>
                  <a:fillRect b="-3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3745E4B0-35CC-4DA5-AD99-F6230E3FDF34}"/>
                  </a:ext>
                </a:extLst>
              </p:cNvPr>
              <p:cNvSpPr/>
              <p:nvPr/>
            </p:nvSpPr>
            <p:spPr>
              <a:xfrm>
                <a:off x="3685579" y="2168141"/>
                <a:ext cx="5264309"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ea typeface="黑体" panose="02010609060101010101" pitchFamily="49" charset="-122"/>
                            </a:rPr>
                          </m:ctrlPr>
                        </m:sSubPr>
                        <m:e>
                          <m:r>
                            <a:rPr lang="en-US" altLang="zh-CN" sz="1600" i="1">
                              <a:latin typeface="Cambria Math" panose="02040503050406030204" pitchFamily="18" charset="0"/>
                              <a:ea typeface="黑体" panose="02010609060101010101" pitchFamily="49" charset="-122"/>
                            </a:rPr>
                            <m:t>𝑞</m:t>
                          </m:r>
                        </m:e>
                        <m:sub>
                          <m:r>
                            <a:rPr lang="en-US" altLang="zh-CN" sz="1600" i="1">
                              <a:latin typeface="Cambria Math" panose="02040503050406030204" pitchFamily="18" charset="0"/>
                              <a:ea typeface="黑体" panose="02010609060101010101" pitchFamily="49" charset="-122"/>
                            </a:rPr>
                            <m:t>𝜋</m:t>
                          </m:r>
                        </m:sub>
                      </m:sSub>
                      <m:d>
                        <m:dPr>
                          <m:ctrlPr>
                            <a:rPr lang="en-US" altLang="zh-CN" sz="1600" i="1">
                              <a:latin typeface="Cambria Math" panose="02040503050406030204" pitchFamily="18" charset="0"/>
                              <a:ea typeface="黑体" panose="02010609060101010101" pitchFamily="49" charset="-122"/>
                            </a:rPr>
                          </m:ctrlPr>
                        </m:dPr>
                        <m:e>
                          <m:sSub>
                            <m:sSubPr>
                              <m:ctrlPr>
                                <a:rPr lang="en-US" altLang="zh-CN" sz="1600" b="0" i="1" smtClean="0">
                                  <a:latin typeface="Cambria Math" panose="02040503050406030204" pitchFamily="18" charset="0"/>
                                  <a:ea typeface="黑体" panose="02010609060101010101" pitchFamily="49" charset="-122"/>
                                </a:rPr>
                              </m:ctrlPr>
                            </m:sSubPr>
                            <m:e>
                              <m:r>
                                <a:rPr lang="en-US" altLang="zh-CN" sz="1600" i="1">
                                  <a:latin typeface="Cambria Math" panose="02040503050406030204" pitchFamily="18" charset="0"/>
                                  <a:ea typeface="黑体" panose="02010609060101010101" pitchFamily="49" charset="-122"/>
                                </a:rPr>
                                <m:t>𝑠</m:t>
                              </m:r>
                            </m:e>
                            <m:sub>
                              <m:r>
                                <a:rPr lang="en-US" altLang="zh-CN" sz="1600" b="0" i="1" smtClean="0">
                                  <a:latin typeface="Cambria Math" panose="02040503050406030204" pitchFamily="18" charset="0"/>
                                  <a:ea typeface="黑体" panose="02010609060101010101" pitchFamily="49" charset="-122"/>
                                </a:rPr>
                                <m:t>1</m:t>
                              </m:r>
                            </m:sub>
                          </m:sSub>
                          <m:r>
                            <a:rPr lang="en-US" altLang="zh-CN" sz="1600" i="1">
                              <a:latin typeface="Cambria Math" panose="02040503050406030204" pitchFamily="18" charset="0"/>
                              <a:ea typeface="黑体" panose="02010609060101010101" pitchFamily="49" charset="-122"/>
                            </a:rPr>
                            <m:t>,</m:t>
                          </m:r>
                          <m:r>
                            <a:rPr lang="zh-CN" altLang="en-US" sz="1600" i="1" smtClean="0">
                              <a:latin typeface="Cambria Math" panose="02040503050406030204" pitchFamily="18" charset="0"/>
                              <a:ea typeface="黑体" panose="02010609060101010101" pitchFamily="49" charset="-122"/>
                            </a:rPr>
                            <m:t>上</m:t>
                          </m:r>
                        </m:e>
                      </m:d>
                      <m:r>
                        <a:rPr lang="en-US" altLang="zh-CN" sz="1600" i="1">
                          <a:latin typeface="Cambria Math" panose="02040503050406030204" pitchFamily="18" charset="0"/>
                          <a:ea typeface="黑体" panose="02010609060101010101" pitchFamily="49" charset="-122"/>
                        </a:rPr>
                        <m:t>=</m:t>
                      </m:r>
                      <m:r>
                        <a:rPr lang="en-US" altLang="zh-CN" sz="1600" i="1">
                          <a:latin typeface="Cambria Math" panose="02040503050406030204" pitchFamily="18" charset="0"/>
                          <a:ea typeface="黑体" panose="02010609060101010101" pitchFamily="49" charset="-122"/>
                        </a:rPr>
                        <m:t>𝑃𝑟</m:t>
                      </m:r>
                      <m:d>
                        <m:dPr>
                          <m:ctrlPr>
                            <a:rPr lang="en-US" altLang="zh-CN" sz="1600" i="1">
                              <a:latin typeface="Cambria Math" panose="02040503050406030204" pitchFamily="18" charset="0"/>
                              <a:ea typeface="黑体" panose="02010609060101010101" pitchFamily="49" charset="-122"/>
                            </a:rPr>
                          </m:ctrlPr>
                        </m:dPr>
                        <m:e>
                          <m:sSub>
                            <m:sSubPr>
                              <m:ctrlPr>
                                <a:rPr lang="en-US" altLang="zh-CN" sz="1600" i="1">
                                  <a:latin typeface="Cambria Math" panose="02040503050406030204" pitchFamily="18" charset="0"/>
                                  <a:ea typeface="黑体" panose="02010609060101010101" pitchFamily="49" charset="-122"/>
                                </a:rPr>
                              </m:ctrlPr>
                            </m:sSubPr>
                            <m:e>
                              <m:r>
                                <a:rPr lang="en-US" altLang="zh-CN" sz="1600" i="1">
                                  <a:latin typeface="Cambria Math" panose="02040503050406030204" pitchFamily="18" charset="0"/>
                                  <a:ea typeface="黑体" panose="02010609060101010101" pitchFamily="49" charset="-122"/>
                                </a:rPr>
                                <m:t>𝑠</m:t>
                              </m:r>
                            </m:e>
                            <m:sub>
                              <m:r>
                                <a:rPr lang="en-US" altLang="zh-CN" sz="1600" b="0" i="1" smtClean="0">
                                  <a:latin typeface="Cambria Math" panose="02040503050406030204" pitchFamily="18" charset="0"/>
                                  <a:ea typeface="黑体" panose="02010609060101010101" pitchFamily="49" charset="-122"/>
                                </a:rPr>
                                <m:t>4</m:t>
                              </m:r>
                            </m:sub>
                          </m:sSub>
                        </m:e>
                        <m:e>
                          <m:sSub>
                            <m:sSubPr>
                              <m:ctrlPr>
                                <a:rPr lang="en-US" altLang="zh-CN" sz="1600" i="1">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i="1">
                                  <a:latin typeface="Cambria Math" panose="02040503050406030204" pitchFamily="18" charset="0"/>
                                  <a:ea typeface="黑体" pitchFamily="49" charset="-122"/>
                                </a:rPr>
                                <m:t>1</m:t>
                              </m:r>
                            </m:sub>
                          </m:sSub>
                          <m:r>
                            <a:rPr lang="en-US" altLang="zh-CN" sz="1600" i="1">
                              <a:latin typeface="Cambria Math" panose="02040503050406030204" pitchFamily="18" charset="0"/>
                              <a:ea typeface="黑体" pitchFamily="49" charset="-122"/>
                            </a:rPr>
                            <m:t>,</m:t>
                          </m:r>
                          <m:r>
                            <a:rPr lang="zh-CN" altLang="en-US" sz="1600" i="1">
                              <a:latin typeface="Cambria Math" panose="02040503050406030204" pitchFamily="18" charset="0"/>
                              <a:ea typeface="黑体" pitchFamily="49" charset="-122"/>
                            </a:rPr>
                            <m:t>上</m:t>
                          </m:r>
                        </m:e>
                      </m:d>
                      <m:r>
                        <a:rPr lang="en-US" altLang="zh-CN" sz="1600" i="1">
                          <a:latin typeface="Cambria Math" panose="02040503050406030204" pitchFamily="18" charset="0"/>
                          <a:ea typeface="黑体" pitchFamily="49" charset="-122"/>
                        </a:rPr>
                        <m:t>[</m:t>
                      </m:r>
                      <m:r>
                        <a:rPr lang="en-US" altLang="zh-CN" sz="1600" i="1">
                          <a:latin typeface="Cambria Math" panose="02040503050406030204" pitchFamily="18" charset="0"/>
                          <a:ea typeface="黑体" pitchFamily="49" charset="-122"/>
                        </a:rPr>
                        <m:t>𝑅</m:t>
                      </m:r>
                      <m:d>
                        <m:dPr>
                          <m:ctrlPr>
                            <a:rPr lang="en-US" altLang="zh-CN" sz="1600" i="1">
                              <a:latin typeface="Cambria Math" panose="02040503050406030204" pitchFamily="18" charset="0"/>
                              <a:ea typeface="黑体" pitchFamily="49" charset="-122"/>
                            </a:rPr>
                          </m:ctrlPr>
                        </m:dPr>
                        <m:e>
                          <m:sSub>
                            <m:sSubPr>
                              <m:ctrlPr>
                                <a:rPr lang="en-US" altLang="zh-CN" sz="1600" i="1">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i="1">
                                  <a:latin typeface="Cambria Math" panose="02040503050406030204" pitchFamily="18" charset="0"/>
                                  <a:ea typeface="黑体" pitchFamily="49" charset="-122"/>
                                </a:rPr>
                                <m:t>1</m:t>
                              </m:r>
                            </m:sub>
                          </m:sSub>
                          <m:r>
                            <a:rPr lang="en-US" altLang="zh-CN" sz="1600" i="1">
                              <a:latin typeface="Cambria Math" panose="02040503050406030204" pitchFamily="18" charset="0"/>
                              <a:ea typeface="黑体" pitchFamily="49" charset="-122"/>
                            </a:rPr>
                            <m:t>,</m:t>
                          </m:r>
                          <m:r>
                            <a:rPr lang="zh-CN" altLang="en-US" sz="1600" i="1" smtClean="0">
                              <a:latin typeface="Cambria Math" panose="02040503050406030204" pitchFamily="18" charset="0"/>
                              <a:ea typeface="黑体" pitchFamily="49" charset="-122"/>
                            </a:rPr>
                            <m:t>上</m:t>
                          </m:r>
                          <m:r>
                            <a:rPr lang="en-US" altLang="zh-CN" sz="1600" i="1">
                              <a:latin typeface="Cambria Math" panose="02040503050406030204" pitchFamily="18" charset="0"/>
                              <a:ea typeface="黑体" pitchFamily="49" charset="-122"/>
                            </a:rPr>
                            <m:t>,</m:t>
                          </m:r>
                          <m:sSub>
                            <m:sSubPr>
                              <m:ctrlPr>
                                <a:rPr lang="en-US" altLang="zh-CN" sz="1600" i="1">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b="0" i="1" smtClean="0">
                                  <a:latin typeface="Cambria Math" panose="02040503050406030204" pitchFamily="18" charset="0"/>
                                  <a:ea typeface="黑体" pitchFamily="49" charset="-122"/>
                                </a:rPr>
                                <m:t>4</m:t>
                              </m:r>
                            </m:sub>
                          </m:sSub>
                        </m:e>
                      </m:d>
                      <m:r>
                        <a:rPr lang="en-US" altLang="zh-CN" sz="1600" i="1">
                          <a:latin typeface="Cambria Math" panose="02040503050406030204" pitchFamily="18" charset="0"/>
                          <a:ea typeface="黑体" pitchFamily="49" charset="-122"/>
                        </a:rPr>
                        <m:t>+</m:t>
                      </m:r>
                      <m:r>
                        <a:rPr lang="en-US" altLang="zh-CN" sz="1600" i="1">
                          <a:latin typeface="Cambria Math" panose="02040503050406030204" pitchFamily="18" charset="0"/>
                          <a:ea typeface="黑体" pitchFamily="49" charset="-122"/>
                        </a:rPr>
                        <m:t>𝛾</m:t>
                      </m:r>
                      <m:sSub>
                        <m:sSubPr>
                          <m:ctrlPr>
                            <a:rPr lang="en-US" altLang="zh-CN" sz="1600" i="1">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𝑉</m:t>
                          </m:r>
                        </m:e>
                        <m:sub>
                          <m:r>
                            <a:rPr lang="en-US" altLang="zh-CN" sz="1600" i="1">
                              <a:latin typeface="Cambria Math" panose="02040503050406030204" pitchFamily="18" charset="0"/>
                              <a:ea typeface="黑体" pitchFamily="49" charset="-122"/>
                            </a:rPr>
                            <m:t>𝜋</m:t>
                          </m:r>
                        </m:sub>
                      </m:sSub>
                      <m:d>
                        <m:dPr>
                          <m:ctrlPr>
                            <a:rPr lang="en-US" altLang="zh-CN" sz="1600" i="1">
                              <a:latin typeface="Cambria Math" panose="02040503050406030204" pitchFamily="18" charset="0"/>
                              <a:ea typeface="黑体" pitchFamily="49" charset="-122"/>
                            </a:rPr>
                          </m:ctrlPr>
                        </m:dPr>
                        <m:e>
                          <m:sSub>
                            <m:sSubPr>
                              <m:ctrlPr>
                                <a:rPr lang="en-US" altLang="zh-CN" sz="1600" i="1">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b="0" i="1" smtClean="0">
                                  <a:latin typeface="Cambria Math" panose="02040503050406030204" pitchFamily="18" charset="0"/>
                                  <a:ea typeface="黑体" pitchFamily="49" charset="-122"/>
                                </a:rPr>
                                <m:t>4</m:t>
                              </m:r>
                            </m:sub>
                          </m:sSub>
                        </m:e>
                      </m:d>
                      <m:r>
                        <a:rPr lang="en-US" altLang="zh-CN" sz="1600" i="1">
                          <a:latin typeface="Cambria Math" panose="02040503050406030204" pitchFamily="18" charset="0"/>
                          <a:ea typeface="黑体" pitchFamily="49" charset="-122"/>
                        </a:rPr>
                        <m:t>]</m:t>
                      </m:r>
                    </m:oMath>
                  </m:oMathPara>
                </a14:m>
                <a:endParaRPr lang="zh-CN" altLang="en-US" sz="1600" dirty="0"/>
              </a:p>
            </p:txBody>
          </p:sp>
        </mc:Choice>
        <mc:Fallback xmlns="">
          <p:sp>
            <p:nvSpPr>
              <p:cNvPr id="47" name="矩形 46">
                <a:extLst>
                  <a:ext uri="{FF2B5EF4-FFF2-40B4-BE49-F238E27FC236}">
                    <a16:creationId xmlns:a16="http://schemas.microsoft.com/office/drawing/2014/main" xmlns="" xmlns:a14="http://schemas.microsoft.com/office/drawing/2010/main" id="{3745E4B0-35CC-4DA5-AD99-F6230E3FDF34}"/>
                  </a:ext>
                </a:extLst>
              </p:cNvPr>
              <p:cNvSpPr>
                <a:spLocks noRot="1" noChangeAspect="1" noMove="1" noResize="1" noEditPoints="1" noAdjustHandles="1" noChangeArrowheads="1" noChangeShapeType="1" noTextEdit="1"/>
              </p:cNvSpPr>
              <p:nvPr/>
            </p:nvSpPr>
            <p:spPr>
              <a:xfrm>
                <a:off x="3685579" y="2168141"/>
                <a:ext cx="5264309" cy="338554"/>
              </a:xfrm>
              <a:prstGeom prst="rect">
                <a:avLst/>
              </a:prstGeom>
              <a:blipFill rotWithShape="1">
                <a:blip r:embed="rId15"/>
                <a:stretch>
                  <a:fillRect b="-1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标题 2">
                <a:extLst>
                  <a:ext uri="{FF2B5EF4-FFF2-40B4-BE49-F238E27FC236}">
                    <a16:creationId xmlns:a16="http://schemas.microsoft.com/office/drawing/2014/main" id="{A7663114-BA1E-4D33-B77E-13B4B0533AAA}"/>
                  </a:ext>
                </a:extLst>
              </p:cNvPr>
              <p:cNvSpPr>
                <a:spLocks noGrp="1"/>
              </p:cNvSpPr>
              <p:nvPr>
                <p:ph type="title"/>
              </p:nvPr>
            </p:nvSpPr>
            <p:spPr>
              <a:xfrm>
                <a:off x="302052" y="172222"/>
                <a:ext cx="7983088" cy="657727"/>
              </a:xfrm>
            </p:spPr>
            <p:txBody>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价值函数与动作</a:t>
                </a:r>
                <a:r>
                  <a:rPr lang="en-US" altLang="zh-CN" sz="2400" dirty="0">
                    <a:latin typeface="黑体" panose="02010609060101010101" pitchFamily="49" charset="-122"/>
                    <a:ea typeface="黑体" panose="02010609060101010101" pitchFamily="49" charset="-122"/>
                    <a:cs typeface="Times New Roman" panose="02020603050405020304" pitchFamily="18" charset="0"/>
                  </a:rPr>
                  <a:t>-</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价值函数的关系：以状态</a:t>
                </a:r>
                <a14:m>
                  <m:oMath xmlns:m="http://schemas.openxmlformats.org/officeDocument/2006/math">
                    <m:sSub>
                      <m:sSubPr>
                        <m:ctrlPr>
                          <a:rPr lang="en-US" altLang="zh-CN" sz="24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400">
                            <a:latin typeface="Cambria Math" panose="02040503050406030204" pitchFamily="18" charset="0"/>
                            <a:ea typeface="黑体" panose="02010609060101010101" pitchFamily="49" charset="-122"/>
                            <a:cs typeface="Times New Roman" panose="02020603050405020304" pitchFamily="18" charset="0"/>
                          </a:rPr>
                          <m:t>𝑠</m:t>
                        </m:r>
                      </m:e>
                      <m:sub>
                        <m:r>
                          <a:rPr lang="en-US" altLang="zh-CN" sz="2400">
                            <a:latin typeface="Cambria Math" panose="02040503050406030204" pitchFamily="18" charset="0"/>
                            <a:ea typeface="黑体" panose="02010609060101010101" pitchFamily="49" charset="-122"/>
                            <a:cs typeface="Times New Roman" panose="02020603050405020304" pitchFamily="18" charset="0"/>
                          </a:rPr>
                          <m:t>1</m:t>
                        </m:r>
                      </m:sub>
                    </m:sSub>
                  </m:oMath>
                </a14:m>
                <a:r>
                  <a:rPr lang="zh-CN" altLang="en-US" sz="2400" dirty="0">
                    <a:latin typeface="黑体" panose="02010609060101010101" pitchFamily="49" charset="-122"/>
                    <a:ea typeface="黑体" panose="02010609060101010101" pitchFamily="49" charset="-122"/>
                    <a:cs typeface="Times New Roman" panose="02020603050405020304" pitchFamily="18" charset="0"/>
                  </a:rPr>
                  <a:t>的计算为例</a:t>
                </a:r>
                <a:endParaRPr lang="en-US" altLang="zh-CN" sz="2400" dirty="0">
                  <a:latin typeface="黑体" panose="02010609060101010101" pitchFamily="49" charset="-122"/>
                  <a:ea typeface="黑体" panose="02010609060101010101" pitchFamily="49" charset="-122"/>
                  <a:cs typeface="Times New Roman" panose="02020603050405020304" pitchFamily="18" charset="0"/>
                </a:endParaRPr>
              </a:p>
            </p:txBody>
          </p:sp>
        </mc:Choice>
        <mc:Fallback xmlns="">
          <p:sp>
            <p:nvSpPr>
              <p:cNvPr id="40" name="标题 2">
                <a:extLst>
                  <a:ext uri="{FF2B5EF4-FFF2-40B4-BE49-F238E27FC236}">
                    <a16:creationId xmlns:a16="http://schemas.microsoft.com/office/drawing/2014/main" id="{A7663114-BA1E-4D33-B77E-13B4B0533AAA}"/>
                  </a:ext>
                </a:extLst>
              </p:cNvPr>
              <p:cNvSpPr>
                <a:spLocks noGrp="1" noRot="1" noChangeAspect="1" noMove="1" noResize="1" noEditPoints="1" noAdjustHandles="1" noChangeArrowheads="1" noChangeShapeType="1" noTextEdit="1"/>
              </p:cNvSpPr>
              <p:nvPr>
                <p:ph type="title"/>
              </p:nvPr>
            </p:nvSpPr>
            <p:spPr>
              <a:xfrm>
                <a:off x="302052" y="172222"/>
                <a:ext cx="7983088" cy="657727"/>
              </a:xfrm>
              <a:blipFill>
                <a:blip r:embed="rId16"/>
                <a:stretch>
                  <a:fillRect b="-8333"/>
                </a:stretch>
              </a:blipFill>
            </p:spPr>
            <p:txBody>
              <a:bodyPr/>
              <a:lstStyle/>
              <a:p>
                <a:r>
                  <a:rPr lang="zh-CN" altLang="en-US">
                    <a:noFill/>
                  </a:rPr>
                  <a:t> </a:t>
                </a:r>
              </a:p>
            </p:txBody>
          </p:sp>
        </mc:Fallback>
      </mc:AlternateContent>
      <p:cxnSp>
        <p:nvCxnSpPr>
          <p:cNvPr id="7" name="直接连接符 6"/>
          <p:cNvCxnSpPr/>
          <p:nvPr/>
        </p:nvCxnSpPr>
        <p:spPr>
          <a:xfrm flipH="1">
            <a:off x="3749635" y="1143244"/>
            <a:ext cx="8906" cy="5071161"/>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71" name="组合 70">
            <a:extLst>
              <a:ext uri="{FF2B5EF4-FFF2-40B4-BE49-F238E27FC236}">
                <a16:creationId xmlns:a16="http://schemas.microsoft.com/office/drawing/2014/main" id="{F0FFEF78-970C-46E7-98CA-2FDC0357E405}"/>
              </a:ext>
            </a:extLst>
          </p:cNvPr>
          <p:cNvGrpSpPr/>
          <p:nvPr/>
        </p:nvGrpSpPr>
        <p:grpSpPr>
          <a:xfrm>
            <a:off x="444035" y="3368750"/>
            <a:ext cx="3196720" cy="2096160"/>
            <a:chOff x="895062" y="3993297"/>
            <a:chExt cx="3196720" cy="2096160"/>
          </a:xfrm>
        </p:grpSpPr>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BC758CB6-6944-49A9-B48A-4DFB68EA57C7}"/>
                    </a:ext>
                  </a:extLst>
                </p:cNvPr>
                <p:cNvSpPr/>
                <p:nvPr/>
              </p:nvSpPr>
              <p:spPr>
                <a:xfrm>
                  <a:off x="1271175" y="4754275"/>
                  <a:ext cx="1335183" cy="133518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黑体" pitchFamily="49" charset="-122"/>
                          </a:rPr>
                          <m:t>𝑉</m:t>
                        </m:r>
                        <m:r>
                          <a:rPr lang="en-US" altLang="zh-CN" b="0" i="1" smtClean="0">
                            <a:latin typeface="Cambria Math" panose="02040503050406030204" pitchFamily="18" charset="0"/>
                            <a:ea typeface="黑体" pitchFamily="49" charset="-122"/>
                          </a:rPr>
                          <m:t>(</m:t>
                        </m:r>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1</m:t>
                            </m:r>
                          </m:sub>
                        </m:sSub>
                        <m:r>
                          <a:rPr lang="en-US" altLang="zh-CN" b="0" i="1" smtClean="0">
                            <a:latin typeface="Cambria Math" panose="02040503050406030204" pitchFamily="18" charset="0"/>
                            <a:ea typeface="黑体" pitchFamily="49" charset="-122"/>
                          </a:rPr>
                          <m:t>)</m:t>
                        </m:r>
                      </m:oMath>
                    </m:oMathPara>
                  </a14:m>
                  <a:endParaRPr lang="zh-CN" altLang="en-US" dirty="0">
                    <a:ea typeface="黑体" pitchFamily="49" charset="-122"/>
                  </a:endParaRPr>
                </a:p>
              </p:txBody>
            </p:sp>
          </mc:Choice>
          <mc:Fallback xmlns="">
            <p:sp>
              <p:nvSpPr>
                <p:cNvPr id="19" name="矩形 18">
                  <a:extLst>
                    <a:ext uri="{FF2B5EF4-FFF2-40B4-BE49-F238E27FC236}">
                      <a16:creationId xmlns:a16="http://schemas.microsoft.com/office/drawing/2014/main" id="{AAB76723-5C4D-48EA-B5AF-FD881F3C38B2}"/>
                    </a:ext>
                  </a:extLst>
                </p:cNvPr>
                <p:cNvSpPr>
                  <a:spLocks noRot="1" noChangeAspect="1" noMove="1" noResize="1" noEditPoints="1" noAdjustHandles="1" noChangeArrowheads="1" noChangeShapeType="1" noTextEdit="1"/>
                </p:cNvSpPr>
                <p:nvPr/>
              </p:nvSpPr>
              <p:spPr>
                <a:xfrm>
                  <a:off x="1271175" y="4754275"/>
                  <a:ext cx="1335183" cy="1335182"/>
                </a:xfrm>
                <a:prstGeom prst="rect">
                  <a:avLst/>
                </a:prstGeom>
                <a:blipFill>
                  <a:blip r:embed="rId4"/>
                  <a:stretch>
                    <a:fillRect/>
                  </a:stretch>
                </a:blipFill>
              </p:spPr>
              <p:txBody>
                <a:bodyPr/>
                <a:lstStyle/>
                <a:p>
                  <a:r>
                    <a:rPr lang="zh-CN" altLang="en-US">
                      <a:noFill/>
                    </a:rPr>
                    <a:t> </a:t>
                  </a:r>
                </a:p>
              </p:txBody>
            </p:sp>
          </mc:Fallback>
        </mc:AlternateContent>
        <p:sp>
          <p:nvSpPr>
            <p:cNvPr id="73" name="箭头: 下 72">
              <a:extLst>
                <a:ext uri="{FF2B5EF4-FFF2-40B4-BE49-F238E27FC236}">
                  <a16:creationId xmlns:a16="http://schemas.microsoft.com/office/drawing/2014/main" id="{642100E3-7F0E-44BC-9667-D7FDE1C4B698}"/>
                </a:ext>
              </a:extLst>
            </p:cNvPr>
            <p:cNvSpPr/>
            <p:nvPr/>
          </p:nvSpPr>
          <p:spPr>
            <a:xfrm rot="10800000">
              <a:off x="1843513" y="4421092"/>
              <a:ext cx="190500" cy="7620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1E754BAC-3DEF-409C-9C86-8F1217F5DFE3}"/>
                    </a:ext>
                  </a:extLst>
                </p:cNvPr>
                <p:cNvSpPr/>
                <p:nvPr/>
              </p:nvSpPr>
              <p:spPr>
                <a:xfrm>
                  <a:off x="2081521" y="5480967"/>
                  <a:ext cx="1092287"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黑体" pitchFamily="49" charset="-122"/>
                          </a:rPr>
                          <m:t>𝜋</m:t>
                        </m:r>
                        <m:r>
                          <a:rPr lang="en-US" altLang="zh-CN" i="1">
                            <a:latin typeface="Cambria Math" panose="02040503050406030204" pitchFamily="18" charset="0"/>
                            <a:ea typeface="黑体" pitchFamily="49" charset="-122"/>
                          </a:rPr>
                          <m:t>(</m:t>
                        </m:r>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i="1">
                                <a:latin typeface="Cambria Math" panose="02040503050406030204" pitchFamily="18" charset="0"/>
                                <a:ea typeface="黑体" pitchFamily="49" charset="-122"/>
                              </a:rPr>
                              <m:t>1</m:t>
                            </m:r>
                          </m:sub>
                        </m:sSub>
                        <m:r>
                          <a:rPr lang="en-US" altLang="zh-CN" b="0" i="1" smtClean="0">
                            <a:latin typeface="Cambria Math" panose="02040503050406030204" pitchFamily="18" charset="0"/>
                            <a:ea typeface="黑体" pitchFamily="49" charset="-122"/>
                          </a:rPr>
                          <m:t>,</m:t>
                        </m:r>
                        <m:r>
                          <a:rPr lang="zh-CN" altLang="en-US" i="1">
                            <a:latin typeface="Cambria Math" panose="02040503050406030204" pitchFamily="18" charset="0"/>
                            <a:ea typeface="黑体" pitchFamily="49" charset="-122"/>
                          </a:rPr>
                          <m:t>右</m:t>
                        </m:r>
                        <m:r>
                          <a:rPr lang="en-US" altLang="zh-CN" i="1">
                            <a:latin typeface="Cambria Math" panose="02040503050406030204" pitchFamily="18" charset="0"/>
                            <a:ea typeface="黑体" pitchFamily="49" charset="-122"/>
                          </a:rPr>
                          <m:t>)</m:t>
                        </m:r>
                      </m:oMath>
                    </m:oMathPara>
                  </a14:m>
                  <a:endParaRPr lang="zh-CN" altLang="en-US" dirty="0">
                    <a:ea typeface="黑体" pitchFamily="49" charset="-122"/>
                  </a:endParaRPr>
                </a:p>
              </p:txBody>
            </p:sp>
          </mc:Choice>
          <mc:Fallback xmlns="">
            <p:sp>
              <p:nvSpPr>
                <p:cNvPr id="5" name="矩形 4">
                  <a:extLst>
                    <a:ext uri="{FF2B5EF4-FFF2-40B4-BE49-F238E27FC236}">
                      <a16:creationId xmlns:a16="http://schemas.microsoft.com/office/drawing/2014/main" id="{2511961E-3329-4BF4-A6B7-67E117BE0361}"/>
                    </a:ext>
                  </a:extLst>
                </p:cNvPr>
                <p:cNvSpPr>
                  <a:spLocks noRot="1" noChangeAspect="1" noMove="1" noResize="1" noEditPoints="1" noAdjustHandles="1" noChangeArrowheads="1" noChangeShapeType="1" noTextEdit="1"/>
                </p:cNvSpPr>
                <p:nvPr/>
              </p:nvSpPr>
              <p:spPr>
                <a:xfrm>
                  <a:off x="2081521" y="5480967"/>
                  <a:ext cx="1092287" cy="369332"/>
                </a:xfrm>
                <a:prstGeom prst="rect">
                  <a:avLst/>
                </a:prstGeom>
                <a:blipFill>
                  <a:blip r:embed="rId5"/>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914B1FAF-1534-4D41-889D-36F22EC0BC5D}"/>
                    </a:ext>
                  </a:extLst>
                </p:cNvPr>
                <p:cNvSpPr/>
                <p:nvPr/>
              </p:nvSpPr>
              <p:spPr>
                <a:xfrm>
                  <a:off x="1397204" y="3993297"/>
                  <a:ext cx="1083117"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黑体" pitchFamily="49" charset="-122"/>
                          </a:rPr>
                          <m:t>𝑞</m:t>
                        </m:r>
                        <m:r>
                          <a:rPr lang="en-US" altLang="zh-CN" i="1">
                            <a:latin typeface="Cambria Math" panose="02040503050406030204" pitchFamily="18" charset="0"/>
                            <a:ea typeface="黑体" pitchFamily="49" charset="-122"/>
                          </a:rPr>
                          <m:t>(</m:t>
                        </m:r>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i="1">
                                <a:latin typeface="Cambria Math" panose="02040503050406030204" pitchFamily="18" charset="0"/>
                                <a:ea typeface="黑体" pitchFamily="49" charset="-122"/>
                              </a:rPr>
                              <m:t>1</m:t>
                            </m:r>
                          </m:sub>
                        </m:sSub>
                        <m:r>
                          <a:rPr lang="en-US" altLang="zh-CN" b="0" i="1" smtClean="0">
                            <a:latin typeface="Cambria Math" panose="02040503050406030204" pitchFamily="18" charset="0"/>
                            <a:ea typeface="黑体" pitchFamily="49" charset="-122"/>
                          </a:rPr>
                          <m:t>,</m:t>
                        </m:r>
                        <m:r>
                          <a:rPr lang="zh-CN" altLang="en-US" i="1">
                            <a:latin typeface="Cambria Math" panose="02040503050406030204" pitchFamily="18" charset="0"/>
                            <a:ea typeface="黑体" pitchFamily="49" charset="-122"/>
                          </a:rPr>
                          <m:t>上</m:t>
                        </m:r>
                        <m:r>
                          <a:rPr lang="en-US" altLang="zh-CN" i="1">
                            <a:latin typeface="Cambria Math" panose="02040503050406030204" pitchFamily="18" charset="0"/>
                            <a:ea typeface="黑体" pitchFamily="49" charset="-122"/>
                          </a:rPr>
                          <m:t>)</m:t>
                        </m:r>
                      </m:oMath>
                    </m:oMathPara>
                  </a14:m>
                  <a:endParaRPr lang="zh-CN" altLang="en-US" dirty="0">
                    <a:ea typeface="黑体" pitchFamily="49" charset="-122"/>
                  </a:endParaRPr>
                </a:p>
              </p:txBody>
            </p:sp>
          </mc:Choice>
          <mc:Fallback xmlns="">
            <p:sp>
              <p:nvSpPr>
                <p:cNvPr id="32" name="矩形 31">
                  <a:extLst>
                    <a:ext uri="{FF2B5EF4-FFF2-40B4-BE49-F238E27FC236}">
                      <a16:creationId xmlns:a16="http://schemas.microsoft.com/office/drawing/2014/main" id="{2A3F75E2-5A0C-4BF8-BD1A-66CB7713F1E1}"/>
                    </a:ext>
                  </a:extLst>
                </p:cNvPr>
                <p:cNvSpPr>
                  <a:spLocks noRot="1" noChangeAspect="1" noMove="1" noResize="1" noEditPoints="1" noAdjustHandles="1" noChangeArrowheads="1" noChangeShapeType="1" noTextEdit="1"/>
                </p:cNvSpPr>
                <p:nvPr/>
              </p:nvSpPr>
              <p:spPr>
                <a:xfrm>
                  <a:off x="1397204" y="3993297"/>
                  <a:ext cx="1083117" cy="369332"/>
                </a:xfrm>
                <a:prstGeom prst="rect">
                  <a:avLst/>
                </a:prstGeom>
                <a:blipFill>
                  <a:blip r:embed="rId6"/>
                  <a:stretch>
                    <a:fillRect b="-13333"/>
                  </a:stretch>
                </a:blipFill>
              </p:spPr>
              <p:txBody>
                <a:bodyPr/>
                <a:lstStyle/>
                <a:p>
                  <a:r>
                    <a:rPr lang="zh-CN" altLang="en-US">
                      <a:noFill/>
                    </a:rPr>
                    <a:t> </a:t>
                  </a:r>
                </a:p>
              </p:txBody>
            </p:sp>
          </mc:Fallback>
        </mc:AlternateContent>
        <p:sp>
          <p:nvSpPr>
            <p:cNvPr id="76" name="箭头: 下 75">
              <a:extLst>
                <a:ext uri="{FF2B5EF4-FFF2-40B4-BE49-F238E27FC236}">
                  <a16:creationId xmlns:a16="http://schemas.microsoft.com/office/drawing/2014/main" id="{5269517F-D275-4C78-B3E1-81021FB84839}"/>
                </a:ext>
              </a:extLst>
            </p:cNvPr>
            <p:cNvSpPr/>
            <p:nvPr/>
          </p:nvSpPr>
          <p:spPr>
            <a:xfrm rot="16200000">
              <a:off x="2532414" y="5040866"/>
              <a:ext cx="190500" cy="7620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ADD3FD52-DF04-4F89-84A0-F17419DBADB9}"/>
                    </a:ext>
                  </a:extLst>
                </p:cNvPr>
                <p:cNvSpPr/>
                <p:nvPr/>
              </p:nvSpPr>
              <p:spPr>
                <a:xfrm>
                  <a:off x="3008665" y="5215485"/>
                  <a:ext cx="1083117"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黑体" pitchFamily="49" charset="-122"/>
                          </a:rPr>
                          <m:t>𝑞</m:t>
                        </m:r>
                        <m:r>
                          <a:rPr lang="en-US" altLang="zh-CN" i="1">
                            <a:latin typeface="Cambria Math" panose="02040503050406030204" pitchFamily="18" charset="0"/>
                            <a:ea typeface="黑体" pitchFamily="49" charset="-122"/>
                          </a:rPr>
                          <m:t>(</m:t>
                        </m:r>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i="1">
                                <a:latin typeface="Cambria Math" panose="02040503050406030204" pitchFamily="18" charset="0"/>
                                <a:ea typeface="黑体" pitchFamily="49" charset="-122"/>
                              </a:rPr>
                              <m:t>1</m:t>
                            </m:r>
                          </m:sub>
                        </m:sSub>
                        <m:r>
                          <a:rPr lang="en-US" altLang="zh-CN" b="0" i="1" smtClean="0">
                            <a:latin typeface="Cambria Math" panose="02040503050406030204" pitchFamily="18" charset="0"/>
                            <a:ea typeface="黑体" pitchFamily="49" charset="-122"/>
                          </a:rPr>
                          <m:t>,</m:t>
                        </m:r>
                        <m:r>
                          <a:rPr lang="zh-CN" altLang="en-US" i="1">
                            <a:latin typeface="Cambria Math" panose="02040503050406030204" pitchFamily="18" charset="0"/>
                            <a:ea typeface="黑体" pitchFamily="49" charset="-122"/>
                          </a:rPr>
                          <m:t>右</m:t>
                        </m:r>
                        <m:r>
                          <a:rPr lang="en-US" altLang="zh-CN" i="1">
                            <a:latin typeface="Cambria Math" panose="02040503050406030204" pitchFamily="18" charset="0"/>
                            <a:ea typeface="黑体" pitchFamily="49" charset="-122"/>
                          </a:rPr>
                          <m:t>)</m:t>
                        </m:r>
                      </m:oMath>
                    </m:oMathPara>
                  </a14:m>
                  <a:endParaRPr lang="zh-CN" altLang="en-US" dirty="0">
                    <a:ea typeface="黑体" pitchFamily="49" charset="-122"/>
                  </a:endParaRPr>
                </a:p>
              </p:txBody>
            </p:sp>
          </mc:Choice>
          <mc:Fallback xmlns="">
            <p:sp>
              <p:nvSpPr>
                <p:cNvPr id="34" name="矩形 33">
                  <a:extLst>
                    <a:ext uri="{FF2B5EF4-FFF2-40B4-BE49-F238E27FC236}">
                      <a16:creationId xmlns:a16="http://schemas.microsoft.com/office/drawing/2014/main" id="{D894F323-526B-4BC8-98BE-940A6859AA88}"/>
                    </a:ext>
                  </a:extLst>
                </p:cNvPr>
                <p:cNvSpPr>
                  <a:spLocks noRot="1" noChangeAspect="1" noMove="1" noResize="1" noEditPoints="1" noAdjustHandles="1" noChangeArrowheads="1" noChangeShapeType="1" noTextEdit="1"/>
                </p:cNvSpPr>
                <p:nvPr/>
              </p:nvSpPr>
              <p:spPr>
                <a:xfrm>
                  <a:off x="3008665" y="5215485"/>
                  <a:ext cx="1083117" cy="369332"/>
                </a:xfrm>
                <a:prstGeom prst="rect">
                  <a:avLst/>
                </a:prstGeom>
                <a:blipFill>
                  <a:blip r:embed="rId7"/>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C985C101-6F06-4CB3-A47F-0CFFC2F5A374}"/>
                    </a:ext>
                  </a:extLst>
                </p:cNvPr>
                <p:cNvSpPr/>
                <p:nvPr/>
              </p:nvSpPr>
              <p:spPr>
                <a:xfrm>
                  <a:off x="895062" y="4735404"/>
                  <a:ext cx="1092287"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黑体" pitchFamily="49" charset="-122"/>
                          </a:rPr>
                          <m:t>𝜋</m:t>
                        </m:r>
                        <m:r>
                          <a:rPr lang="en-US" altLang="zh-CN" i="1">
                            <a:latin typeface="Cambria Math" panose="02040503050406030204" pitchFamily="18" charset="0"/>
                            <a:ea typeface="黑体" pitchFamily="49" charset="-122"/>
                          </a:rPr>
                          <m:t>(</m:t>
                        </m:r>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i="1">
                                <a:latin typeface="Cambria Math" panose="02040503050406030204" pitchFamily="18" charset="0"/>
                                <a:ea typeface="黑体" pitchFamily="49" charset="-122"/>
                              </a:rPr>
                              <m:t>1</m:t>
                            </m:r>
                          </m:sub>
                        </m:sSub>
                        <m:r>
                          <a:rPr lang="en-US" altLang="zh-CN" b="0" i="1" smtClean="0">
                            <a:latin typeface="Cambria Math" panose="02040503050406030204" pitchFamily="18" charset="0"/>
                            <a:ea typeface="黑体" pitchFamily="49" charset="-122"/>
                          </a:rPr>
                          <m:t>,</m:t>
                        </m:r>
                        <m:r>
                          <a:rPr lang="zh-CN" altLang="en-US" i="1">
                            <a:latin typeface="Cambria Math" panose="02040503050406030204" pitchFamily="18" charset="0"/>
                            <a:ea typeface="黑体" pitchFamily="49" charset="-122"/>
                          </a:rPr>
                          <m:t>上</m:t>
                        </m:r>
                        <m:r>
                          <a:rPr lang="en-US" altLang="zh-CN" i="1">
                            <a:latin typeface="Cambria Math" panose="02040503050406030204" pitchFamily="18" charset="0"/>
                            <a:ea typeface="黑体" pitchFamily="49" charset="-122"/>
                          </a:rPr>
                          <m:t>)</m:t>
                        </m:r>
                      </m:oMath>
                    </m:oMathPara>
                  </a14:m>
                  <a:endParaRPr lang="zh-CN" altLang="en-US" dirty="0">
                    <a:ea typeface="黑体" pitchFamily="49" charset="-122"/>
                  </a:endParaRPr>
                </a:p>
              </p:txBody>
            </p:sp>
          </mc:Choice>
          <mc:Fallback xmlns="">
            <p:sp>
              <p:nvSpPr>
                <p:cNvPr id="35" name="矩形 34">
                  <a:extLst>
                    <a:ext uri="{FF2B5EF4-FFF2-40B4-BE49-F238E27FC236}">
                      <a16:creationId xmlns:a16="http://schemas.microsoft.com/office/drawing/2014/main" id="{DBA9AB28-F7AA-435C-9D62-C90A1BF77957}"/>
                    </a:ext>
                  </a:extLst>
                </p:cNvPr>
                <p:cNvSpPr>
                  <a:spLocks noRot="1" noChangeAspect="1" noMove="1" noResize="1" noEditPoints="1" noAdjustHandles="1" noChangeArrowheads="1" noChangeShapeType="1" noTextEdit="1"/>
                </p:cNvSpPr>
                <p:nvPr/>
              </p:nvSpPr>
              <p:spPr>
                <a:xfrm>
                  <a:off x="895062" y="4735404"/>
                  <a:ext cx="1092287" cy="369332"/>
                </a:xfrm>
                <a:prstGeom prst="rect">
                  <a:avLst/>
                </a:prstGeom>
                <a:blipFill>
                  <a:blip r:embed="rId8"/>
                  <a:stretch>
                    <a:fillRect b="-13115"/>
                  </a:stretch>
                </a:blipFill>
              </p:spPr>
              <p:txBody>
                <a:bodyPr/>
                <a:lstStyle/>
                <a:p>
                  <a:r>
                    <a:rPr lang="zh-CN" altLang="en-US">
                      <a:noFill/>
                    </a:rPr>
                    <a:t> </a:t>
                  </a:r>
                </a:p>
              </p:txBody>
            </p:sp>
          </mc:Fallback>
        </mc:AlternateContent>
      </p:grpSp>
      <p:grpSp>
        <p:nvGrpSpPr>
          <p:cNvPr id="79" name="组合 78">
            <a:extLst>
              <a:ext uri="{FF2B5EF4-FFF2-40B4-BE49-F238E27FC236}">
                <a16:creationId xmlns:a16="http://schemas.microsoft.com/office/drawing/2014/main" id="{146562DD-9DEA-4906-97C4-8D23BF7690BD}"/>
              </a:ext>
            </a:extLst>
          </p:cNvPr>
          <p:cNvGrpSpPr/>
          <p:nvPr/>
        </p:nvGrpSpPr>
        <p:grpSpPr>
          <a:xfrm>
            <a:off x="4419894" y="2949190"/>
            <a:ext cx="3469831" cy="2670353"/>
            <a:chOff x="7310654" y="3225145"/>
            <a:chExt cx="3469831" cy="2670359"/>
          </a:xfrm>
        </p:grpSpPr>
        <p:grpSp>
          <p:nvGrpSpPr>
            <p:cNvPr id="80" name="组合 79">
              <a:extLst>
                <a:ext uri="{FF2B5EF4-FFF2-40B4-BE49-F238E27FC236}">
                  <a16:creationId xmlns:a16="http://schemas.microsoft.com/office/drawing/2014/main" id="{092A13EE-AF61-4870-9315-4A9F2C80B00D}"/>
                </a:ext>
              </a:extLst>
            </p:cNvPr>
            <p:cNvGrpSpPr/>
            <p:nvPr/>
          </p:nvGrpSpPr>
          <p:grpSpPr>
            <a:xfrm>
              <a:off x="8110122" y="3225145"/>
              <a:ext cx="2670363" cy="2670359"/>
              <a:chOff x="8158160" y="4724393"/>
              <a:chExt cx="1314449" cy="1314447"/>
            </a:xfrm>
          </p:grpSpPr>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FC095D4D-88F3-415C-9449-79292D6E2E1D}"/>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黑体" pitchFamily="49" charset="-122"/>
                            </a:rPr>
                            <m:t>𝑉</m:t>
                          </m:r>
                          <m:r>
                            <a:rPr lang="en-US" altLang="zh-CN" i="1" smtClean="0">
                              <a:latin typeface="Cambria Math" panose="02040503050406030204" pitchFamily="18" charset="0"/>
                              <a:ea typeface="黑体" pitchFamily="49" charset="-122"/>
                            </a:rPr>
                            <m:t>(</m:t>
                          </m:r>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r>
                            <a:rPr lang="en-US" altLang="zh-CN" i="1">
                              <a:latin typeface="Cambria Math" panose="02040503050406030204" pitchFamily="18" charset="0"/>
                              <a:ea typeface="黑体" pitchFamily="49" charset="-122"/>
                            </a:rPr>
                            <m:t>)</m:t>
                          </m:r>
                        </m:oMath>
                      </m:oMathPara>
                    </a14:m>
                    <a:endParaRPr lang="zh-CN" altLang="en-US" dirty="0">
                      <a:ea typeface="黑体" pitchFamily="49" charset="-122"/>
                    </a:endParaRPr>
                  </a:p>
                </p:txBody>
              </p:sp>
            </mc:Choice>
            <mc:Fallback xmlns="">
              <p:sp>
                <p:nvSpPr>
                  <p:cNvPr id="28" name="矩形 27">
                    <a:extLst>
                      <a:ext uri="{FF2B5EF4-FFF2-40B4-BE49-F238E27FC236}">
                        <a16:creationId xmlns:a16="http://schemas.microsoft.com/office/drawing/2014/main" id="{7EE71A0D-B912-424F-9257-5C9CF75FD2E7}"/>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9"/>
                    <a:stretch>
                      <a:fillRect/>
                    </a:stretch>
                  </a:blipFill>
                </p:spPr>
                <p:txBody>
                  <a:bodyPr/>
                  <a:lstStyle/>
                  <a:p>
                    <a:r>
                      <a:rPr lang="zh-CN" altLang="en-US">
                        <a:noFill/>
                      </a:rPr>
                      <a:t> </a:t>
                    </a:r>
                  </a:p>
                </p:txBody>
              </p:sp>
            </mc:Fallback>
          </mc:AlternateContent>
          <p:sp>
            <p:nvSpPr>
              <p:cNvPr id="88" name="矩形 87">
                <a:extLst>
                  <a:ext uri="{FF2B5EF4-FFF2-40B4-BE49-F238E27FC236}">
                    <a16:creationId xmlns:a16="http://schemas.microsoft.com/office/drawing/2014/main" id="{DD22F567-8119-4976-9234-0C5403C1A786}"/>
                  </a:ext>
                </a:extLst>
              </p:cNvPr>
              <p:cNvSpPr/>
              <p:nvPr/>
            </p:nvSpPr>
            <p:spPr>
              <a:xfrm>
                <a:off x="8815384"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9" name="矩形 88">
                <a:extLst>
                  <a:ext uri="{FF2B5EF4-FFF2-40B4-BE49-F238E27FC236}">
                    <a16:creationId xmlns:a16="http://schemas.microsoft.com/office/drawing/2014/main" id="{97E4E9D0-3AD4-4E78-9365-AB0145E8CFD9}"/>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5BA22AF3-F092-42F7-93EB-FD5EE2C7FC6B}"/>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黑体" pitchFamily="49" charset="-122"/>
                            </a:rPr>
                            <m:t>𝑉</m:t>
                          </m:r>
                          <m:r>
                            <a:rPr lang="en-US" altLang="zh-CN" i="1" smtClean="0">
                              <a:latin typeface="Cambria Math" panose="02040503050406030204" pitchFamily="18" charset="0"/>
                              <a:ea typeface="黑体" pitchFamily="49" charset="-122"/>
                            </a:rPr>
                            <m:t>(</m:t>
                          </m:r>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r>
                            <a:rPr lang="en-US" altLang="zh-CN" i="1">
                              <a:latin typeface="Cambria Math" panose="02040503050406030204" pitchFamily="18" charset="0"/>
                              <a:ea typeface="黑体" pitchFamily="49" charset="-122"/>
                            </a:rPr>
                            <m:t>)</m:t>
                          </m:r>
                        </m:oMath>
                      </m:oMathPara>
                    </a14:m>
                    <a:endParaRPr lang="zh-CN" altLang="en-US" dirty="0">
                      <a:ea typeface="黑体" pitchFamily="49" charset="-122"/>
                    </a:endParaRPr>
                  </a:p>
                </p:txBody>
              </p:sp>
            </mc:Choice>
            <mc:Fallback xmlns="">
              <p:sp>
                <p:nvSpPr>
                  <p:cNvPr id="31" name="矩形 30">
                    <a:extLst>
                      <a:ext uri="{FF2B5EF4-FFF2-40B4-BE49-F238E27FC236}">
                        <a16:creationId xmlns:a16="http://schemas.microsoft.com/office/drawing/2014/main" id="{12367DA6-721F-4E1B-9C5A-CB30BA27D078}"/>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10"/>
                    <a:stretch>
                      <a:fillRect/>
                    </a:stretch>
                  </a:blipFill>
                </p:spPr>
                <p:txBody>
                  <a:bodyPr/>
                  <a:lstStyle/>
                  <a:p>
                    <a:r>
                      <a:rPr lang="zh-CN" altLang="en-US">
                        <a:noFill/>
                      </a:rPr>
                      <a:t> </a:t>
                    </a:r>
                  </a:p>
                </p:txBody>
              </p:sp>
            </mc:Fallback>
          </mc:AlternateContent>
        </p:grpSp>
        <p:sp>
          <p:nvSpPr>
            <p:cNvPr id="81" name="箭头: 下 80">
              <a:extLst>
                <a:ext uri="{FF2B5EF4-FFF2-40B4-BE49-F238E27FC236}">
                  <a16:creationId xmlns:a16="http://schemas.microsoft.com/office/drawing/2014/main" id="{8839ADB4-676B-4A24-93A8-6077490461DC}"/>
                </a:ext>
              </a:extLst>
            </p:cNvPr>
            <p:cNvSpPr/>
            <p:nvPr/>
          </p:nvSpPr>
          <p:spPr>
            <a:xfrm rot="10800000">
              <a:off x="8677572" y="5090856"/>
              <a:ext cx="190500" cy="426260"/>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4CEE91C9-D622-41CE-8822-CD0120BF8873}"/>
                    </a:ext>
                  </a:extLst>
                </p:cNvPr>
                <p:cNvSpPr/>
                <p:nvPr/>
              </p:nvSpPr>
              <p:spPr>
                <a:xfrm>
                  <a:off x="8236107" y="5090856"/>
                  <a:ext cx="1083117"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黑体" pitchFamily="49" charset="-122"/>
                          </a:rPr>
                          <m:t>𝑞</m:t>
                        </m:r>
                        <m:r>
                          <a:rPr lang="en-US" altLang="zh-CN" i="1">
                            <a:latin typeface="Cambria Math" panose="02040503050406030204" pitchFamily="18" charset="0"/>
                            <a:ea typeface="黑体" pitchFamily="49" charset="-122"/>
                          </a:rPr>
                          <m:t>(</m:t>
                        </m:r>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i="1">
                                <a:latin typeface="Cambria Math" panose="02040503050406030204" pitchFamily="18" charset="0"/>
                                <a:ea typeface="黑体" pitchFamily="49" charset="-122"/>
                              </a:rPr>
                              <m:t>1</m:t>
                            </m:r>
                          </m:sub>
                        </m:sSub>
                        <m:r>
                          <a:rPr lang="en-US" altLang="zh-CN" i="1">
                            <a:latin typeface="Cambria Math" panose="02040503050406030204" pitchFamily="18" charset="0"/>
                            <a:ea typeface="黑体" pitchFamily="49" charset="-122"/>
                          </a:rPr>
                          <m:t>,</m:t>
                        </m:r>
                        <m:r>
                          <a:rPr lang="zh-CN" altLang="en-US" i="1">
                            <a:latin typeface="Cambria Math" panose="02040503050406030204" pitchFamily="18" charset="0"/>
                            <a:ea typeface="黑体" pitchFamily="49" charset="-122"/>
                          </a:rPr>
                          <m:t>上</m:t>
                        </m:r>
                        <m:r>
                          <a:rPr lang="en-US" altLang="zh-CN" i="1">
                            <a:latin typeface="Cambria Math" panose="02040503050406030204" pitchFamily="18" charset="0"/>
                            <a:ea typeface="黑体" pitchFamily="49" charset="-122"/>
                          </a:rPr>
                          <m:t>)</m:t>
                        </m:r>
                      </m:oMath>
                    </m:oMathPara>
                  </a14:m>
                  <a:endParaRPr lang="zh-CN" altLang="en-US" dirty="0">
                    <a:ea typeface="黑体" pitchFamily="49" charset="-122"/>
                  </a:endParaRPr>
                </a:p>
              </p:txBody>
            </p:sp>
          </mc:Choice>
          <mc:Fallback xmlns="">
            <p:sp>
              <p:nvSpPr>
                <p:cNvPr id="38" name="矩形 37">
                  <a:extLst>
                    <a:ext uri="{FF2B5EF4-FFF2-40B4-BE49-F238E27FC236}">
                      <a16:creationId xmlns:a16="http://schemas.microsoft.com/office/drawing/2014/main" id="{845EA59B-CD00-4A33-AD9C-DD4A96CC399A}"/>
                    </a:ext>
                  </a:extLst>
                </p:cNvPr>
                <p:cNvSpPr>
                  <a:spLocks noRot="1" noChangeAspect="1" noMove="1" noResize="1" noEditPoints="1" noAdjustHandles="1" noChangeArrowheads="1" noChangeShapeType="1" noTextEdit="1"/>
                </p:cNvSpPr>
                <p:nvPr/>
              </p:nvSpPr>
              <p:spPr>
                <a:xfrm>
                  <a:off x="8236107" y="5090856"/>
                  <a:ext cx="1083117" cy="369332"/>
                </a:xfrm>
                <a:prstGeom prst="rect">
                  <a:avLst/>
                </a:prstGeom>
                <a:blipFill>
                  <a:blip r:embed="rId11"/>
                  <a:stretch>
                    <a:fillRect b="-13115"/>
                  </a:stretch>
                </a:blipFill>
              </p:spPr>
              <p:txBody>
                <a:bodyPr/>
                <a:lstStyle/>
                <a:p>
                  <a:r>
                    <a:rPr lang="zh-CN" altLang="en-US">
                      <a:noFill/>
                    </a:rPr>
                    <a:t> </a:t>
                  </a:r>
                </a:p>
              </p:txBody>
            </p:sp>
          </mc:Fallback>
        </mc:AlternateContent>
        <p:sp>
          <p:nvSpPr>
            <p:cNvPr id="83" name="箭头: 下 82">
              <a:extLst>
                <a:ext uri="{FF2B5EF4-FFF2-40B4-BE49-F238E27FC236}">
                  <a16:creationId xmlns:a16="http://schemas.microsoft.com/office/drawing/2014/main" id="{BD70B003-772B-4DB6-8F82-3162AA980B2B}"/>
                </a:ext>
              </a:extLst>
            </p:cNvPr>
            <p:cNvSpPr/>
            <p:nvPr/>
          </p:nvSpPr>
          <p:spPr>
            <a:xfrm rot="10800000">
              <a:off x="8680340" y="4159523"/>
              <a:ext cx="190500" cy="76200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BC5A7172-D2AC-45CE-B9E5-A82B308AEEAF}"/>
                    </a:ext>
                  </a:extLst>
                </p:cNvPr>
                <p:cNvSpPr/>
                <p:nvPr/>
              </p:nvSpPr>
              <p:spPr>
                <a:xfrm>
                  <a:off x="7310654" y="4279658"/>
                  <a:ext cx="1486176" cy="369332"/>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黑体" pitchFamily="49" charset="-122"/>
                          </a:rPr>
                          <m:t>𝑃𝑟</m:t>
                        </m:r>
                        <m:r>
                          <a:rPr lang="en-US" altLang="zh-CN" i="1">
                            <a:latin typeface="Cambria Math" panose="02040503050406030204" pitchFamily="18" charset="0"/>
                            <a:ea typeface="黑体" pitchFamily="49" charset="-122"/>
                          </a:rPr>
                          <m:t>(</m:t>
                        </m:r>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r>
                          <a:rPr lang="en-US" altLang="zh-CN" b="0" i="1" smtClean="0">
                            <a:latin typeface="Cambria Math" panose="02040503050406030204" pitchFamily="18" charset="0"/>
                            <a:ea typeface="黑体" pitchFamily="49" charset="-122"/>
                          </a:rPr>
                          <m:t>|</m:t>
                        </m:r>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i="1">
                                <a:latin typeface="Cambria Math" panose="02040503050406030204" pitchFamily="18" charset="0"/>
                                <a:ea typeface="黑体" pitchFamily="49" charset="-122"/>
                              </a:rPr>
                              <m:t>1</m:t>
                            </m:r>
                          </m:sub>
                        </m:sSub>
                        <m:r>
                          <a:rPr lang="en-US" altLang="zh-CN" b="0" i="1" smtClean="0">
                            <a:latin typeface="Cambria Math" panose="02040503050406030204" pitchFamily="18" charset="0"/>
                            <a:ea typeface="黑体" pitchFamily="49" charset="-122"/>
                          </a:rPr>
                          <m:t>,</m:t>
                        </m:r>
                        <m:r>
                          <a:rPr lang="zh-CN" altLang="en-US" i="1">
                            <a:latin typeface="Cambria Math" panose="02040503050406030204" pitchFamily="18" charset="0"/>
                            <a:ea typeface="黑体" pitchFamily="49" charset="-122"/>
                          </a:rPr>
                          <m:t>上</m:t>
                        </m:r>
                        <m:r>
                          <a:rPr lang="en-US" altLang="zh-CN" i="1">
                            <a:latin typeface="Cambria Math" panose="02040503050406030204" pitchFamily="18" charset="0"/>
                            <a:ea typeface="黑体" pitchFamily="49" charset="-122"/>
                          </a:rPr>
                          <m:t>)</m:t>
                        </m:r>
                      </m:oMath>
                    </m:oMathPara>
                  </a14:m>
                  <a:endParaRPr lang="zh-CN" altLang="en-US" dirty="0">
                    <a:ea typeface="黑体" pitchFamily="49" charset="-122"/>
                  </a:endParaRPr>
                </a:p>
              </p:txBody>
            </p:sp>
          </mc:Choice>
          <mc:Fallback xmlns="">
            <p:sp>
              <p:nvSpPr>
                <p:cNvPr id="41" name="矩形 40">
                  <a:extLst>
                    <a:ext uri="{FF2B5EF4-FFF2-40B4-BE49-F238E27FC236}">
                      <a16:creationId xmlns:a16="http://schemas.microsoft.com/office/drawing/2014/main" id="{F3FBA83E-CDE4-4B52-9EFC-0E974C6249A0}"/>
                    </a:ext>
                  </a:extLst>
                </p:cNvPr>
                <p:cNvSpPr>
                  <a:spLocks noRot="1" noChangeAspect="1" noMove="1" noResize="1" noEditPoints="1" noAdjustHandles="1" noChangeArrowheads="1" noChangeShapeType="1" noTextEdit="1"/>
                </p:cNvSpPr>
                <p:nvPr/>
              </p:nvSpPr>
              <p:spPr>
                <a:xfrm>
                  <a:off x="7310654" y="4279658"/>
                  <a:ext cx="1486176" cy="369332"/>
                </a:xfrm>
                <a:prstGeom prst="rect">
                  <a:avLst/>
                </a:prstGeom>
                <a:blipFill>
                  <a:blip r:embed="rId12"/>
                  <a:stretch>
                    <a:fillRect b="-13115"/>
                  </a:stretch>
                </a:blipFill>
              </p:spPr>
              <p:txBody>
                <a:bodyPr/>
                <a:lstStyle/>
                <a:p>
                  <a:r>
                    <a:rPr lang="zh-CN" altLang="en-US">
                      <a:noFill/>
                    </a:rPr>
                    <a:t> </a:t>
                  </a:r>
                </a:p>
              </p:txBody>
            </p:sp>
          </mc:Fallback>
        </mc:AlternateContent>
        <p:sp>
          <p:nvSpPr>
            <p:cNvPr id="85" name="箭头: 下 84">
              <a:extLst>
                <a:ext uri="{FF2B5EF4-FFF2-40B4-BE49-F238E27FC236}">
                  <a16:creationId xmlns:a16="http://schemas.microsoft.com/office/drawing/2014/main" id="{94F41D10-BEE6-4A1F-87F4-A6E464C83FE2}"/>
                </a:ext>
              </a:extLst>
            </p:cNvPr>
            <p:cNvSpPr/>
            <p:nvPr/>
          </p:nvSpPr>
          <p:spPr>
            <a:xfrm rot="16200000">
              <a:off x="9393614" y="4934486"/>
              <a:ext cx="205999" cy="590826"/>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FAC4CCA9-5C2E-4A8D-B0DC-23E6B33040C1}"/>
                    </a:ext>
                  </a:extLst>
                </p:cNvPr>
                <p:cNvSpPr/>
                <p:nvPr/>
              </p:nvSpPr>
              <p:spPr>
                <a:xfrm>
                  <a:off x="8799074" y="5403823"/>
                  <a:ext cx="1490664" cy="369333"/>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黑体" pitchFamily="49" charset="-122"/>
                          </a:rPr>
                          <m:t>𝑃𝑟</m:t>
                        </m:r>
                        <m:r>
                          <a:rPr lang="en-US" altLang="zh-CN" i="1">
                            <a:latin typeface="Cambria Math" panose="02040503050406030204" pitchFamily="18" charset="0"/>
                            <a:ea typeface="黑体" pitchFamily="49" charset="-122"/>
                          </a:rPr>
                          <m:t>(</m:t>
                        </m:r>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r>
                          <a:rPr lang="en-US" altLang="zh-CN" b="0" i="1" smtClean="0">
                            <a:latin typeface="Cambria Math" panose="02040503050406030204" pitchFamily="18" charset="0"/>
                            <a:ea typeface="黑体" pitchFamily="49" charset="-122"/>
                          </a:rPr>
                          <m:t>|</m:t>
                        </m:r>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i="1">
                                <a:latin typeface="Cambria Math" panose="02040503050406030204" pitchFamily="18" charset="0"/>
                                <a:ea typeface="黑体" pitchFamily="49" charset="-122"/>
                              </a:rPr>
                              <m:t>1</m:t>
                            </m:r>
                          </m:sub>
                        </m:sSub>
                        <m:r>
                          <a:rPr lang="en-US" altLang="zh-CN" b="0" i="1" smtClean="0">
                            <a:latin typeface="Cambria Math" panose="02040503050406030204" pitchFamily="18" charset="0"/>
                            <a:ea typeface="黑体" pitchFamily="49" charset="-122"/>
                          </a:rPr>
                          <m:t>,</m:t>
                        </m:r>
                        <m:r>
                          <a:rPr lang="zh-CN" altLang="en-US" b="0" i="1" smtClean="0">
                            <a:latin typeface="Cambria Math"/>
                            <a:ea typeface="黑体" pitchFamily="49" charset="-122"/>
                          </a:rPr>
                          <m:t>右</m:t>
                        </m:r>
                        <m:r>
                          <a:rPr lang="en-US" altLang="zh-CN" i="1">
                            <a:latin typeface="Cambria Math" panose="02040503050406030204" pitchFamily="18" charset="0"/>
                            <a:ea typeface="黑体" pitchFamily="49" charset="-122"/>
                          </a:rPr>
                          <m:t>)</m:t>
                        </m:r>
                      </m:oMath>
                    </m:oMathPara>
                  </a14:m>
                  <a:endParaRPr lang="zh-CN" altLang="en-US" dirty="0">
                    <a:ea typeface="黑体" pitchFamily="49" charset="-122"/>
                  </a:endParaRPr>
                </a:p>
              </p:txBody>
            </p:sp>
          </mc:Choice>
          <mc:Fallback xmlns="">
            <p:sp>
              <p:nvSpPr>
                <p:cNvPr id="43" name="矩形 42">
                  <a:extLst>
                    <a:ext uri="{FF2B5EF4-FFF2-40B4-BE49-F238E27FC236}">
                      <a16:creationId xmlns:a16="http://schemas.microsoft.com/office/drawing/2014/main" xmlns="" xmlns:a14="http://schemas.microsoft.com/office/drawing/2010/main" id="{EDE53665-B7BB-49FB-A185-4645351B51B3}"/>
                    </a:ext>
                  </a:extLst>
                </p:cNvPr>
                <p:cNvSpPr>
                  <a:spLocks noRot="1" noChangeAspect="1" noMove="1" noResize="1" noEditPoints="1" noAdjustHandles="1" noChangeArrowheads="1" noChangeShapeType="1" noTextEdit="1"/>
                </p:cNvSpPr>
                <p:nvPr/>
              </p:nvSpPr>
              <p:spPr>
                <a:xfrm>
                  <a:off x="8799074" y="5403823"/>
                  <a:ext cx="1490664" cy="369333"/>
                </a:xfrm>
                <a:prstGeom prst="rect">
                  <a:avLst/>
                </a:prstGeom>
                <a:blipFill rotWithShape="1">
                  <a:blip r:embed="rId13"/>
                  <a:stretch>
                    <a:fillRect b="-11475"/>
                  </a:stretch>
                </a:blipFill>
              </p:spPr>
              <p:txBody>
                <a:bodyPr/>
                <a:lstStyle/>
                <a:p>
                  <a:r>
                    <a:rPr lang="zh-CN" altLang="en-US">
                      <a:noFill/>
                    </a:rPr>
                    <a:t> </a:t>
                  </a:r>
                </a:p>
              </p:txBody>
            </p:sp>
          </mc:Fallback>
        </mc:AlternateContent>
      </p:grpSp>
      <p:sp>
        <p:nvSpPr>
          <p:cNvPr id="91" name="文本框 90">
            <a:extLst>
              <a:ext uri="{FF2B5EF4-FFF2-40B4-BE49-F238E27FC236}">
                <a16:creationId xmlns:a16="http://schemas.microsoft.com/office/drawing/2014/main" id="{3977D187-B6BE-49DC-A91D-C2F1B663E5DE}"/>
              </a:ext>
            </a:extLst>
          </p:cNvPr>
          <p:cNvSpPr txBox="1"/>
          <p:nvPr/>
        </p:nvSpPr>
        <p:spPr>
          <a:xfrm>
            <a:off x="391557" y="5662374"/>
            <a:ext cx="2492990" cy="369332"/>
          </a:xfrm>
          <a:prstGeom prst="rect">
            <a:avLst/>
          </a:prstGeom>
          <a:noFill/>
        </p:spPr>
        <p:txBody>
          <a:bodyPr wrap="none" rtlCol="0">
            <a:spAutoFit/>
          </a:bodyPr>
          <a:lstStyle/>
          <a:p>
            <a:pPr algn="just"/>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不同动作下的反馈累加</a:t>
            </a:r>
          </a:p>
        </p:txBody>
      </p:sp>
      <p:sp>
        <p:nvSpPr>
          <p:cNvPr id="92" name="文本框 91">
            <a:extLst>
              <a:ext uri="{FF2B5EF4-FFF2-40B4-BE49-F238E27FC236}">
                <a16:creationId xmlns:a16="http://schemas.microsoft.com/office/drawing/2014/main" id="{2C2CF777-0899-49A3-9DFC-B38BA553AD74}"/>
              </a:ext>
            </a:extLst>
          </p:cNvPr>
          <p:cNvSpPr txBox="1"/>
          <p:nvPr/>
        </p:nvSpPr>
        <p:spPr>
          <a:xfrm>
            <a:off x="4604888" y="5727103"/>
            <a:ext cx="3647152" cy="369332"/>
          </a:xfrm>
          <a:prstGeom prst="rect">
            <a:avLst/>
          </a:prstGeom>
          <a:noFill/>
        </p:spPr>
        <p:txBody>
          <a:bodyPr wrap="none" rtlCol="0">
            <a:spAutoFit/>
          </a:bodyPr>
          <a:lstStyle/>
          <a:p>
            <a:pPr algn="just"/>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动作确定时状态转移后的反馈结果</a:t>
            </a:r>
          </a:p>
        </p:txBody>
      </p:sp>
    </p:spTree>
    <p:extLst>
      <p:ext uri="{BB962C8B-B14F-4D97-AF65-F5344CB8AC3E}">
        <p14:creationId xmlns:p14="http://schemas.microsoft.com/office/powerpoint/2010/main" val="30440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310965" y="2349771"/>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二、基于价值的强化学习</a:t>
            </a:r>
          </a:p>
        </p:txBody>
      </p:sp>
      <p:sp>
        <p:nvSpPr>
          <p:cNvPr id="24" name="矩形 7"/>
          <p:cNvSpPr>
            <a:spLocks noChangeArrowheads="1"/>
          </p:cNvSpPr>
          <p:nvPr/>
        </p:nvSpPr>
        <p:spPr bwMode="auto">
          <a:xfrm>
            <a:off x="310965" y="1270543"/>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一、强化学习问题定义</a:t>
            </a:r>
          </a:p>
        </p:txBody>
      </p:sp>
      <p:sp>
        <p:nvSpPr>
          <p:cNvPr id="8" name="矩形 7"/>
          <p:cNvSpPr>
            <a:spLocks noChangeArrowheads="1"/>
          </p:cNvSpPr>
          <p:nvPr/>
        </p:nvSpPr>
        <p:spPr bwMode="auto">
          <a:xfrm>
            <a:off x="310965" y="342900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三、基于策略的强化学习</a:t>
            </a:r>
          </a:p>
        </p:txBody>
      </p:sp>
      <p:sp>
        <p:nvSpPr>
          <p:cNvPr id="7" name="矩形 6">
            <a:extLst>
              <a:ext uri="{FF2B5EF4-FFF2-40B4-BE49-F238E27FC236}">
                <a16:creationId xmlns:a16="http://schemas.microsoft.com/office/drawing/2014/main" id="{F3E7E32D-3D8C-4389-A24F-A5C9D13E0623}"/>
              </a:ext>
            </a:extLst>
          </p:cNvPr>
          <p:cNvSpPr>
            <a:spLocks noChangeArrowheads="1"/>
          </p:cNvSpPr>
          <p:nvPr/>
        </p:nvSpPr>
        <p:spPr bwMode="auto">
          <a:xfrm>
            <a:off x="310965" y="45082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四、深度强化学习的应用</a:t>
            </a:r>
          </a:p>
        </p:txBody>
      </p:sp>
    </p:spTree>
    <p:extLst>
      <p:ext uri="{BB962C8B-B14F-4D97-AF65-F5344CB8AC3E}">
        <p14:creationId xmlns:p14="http://schemas.microsoft.com/office/powerpoint/2010/main" val="2335634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63114-BA1E-4D33-B77E-13B4B0533AAA}"/>
              </a:ext>
            </a:extLst>
          </p:cNvPr>
          <p:cNvSpPr>
            <a:spLocks noGrp="1"/>
          </p:cNvSpPr>
          <p:nvPr>
            <p:ph type="title"/>
          </p:nvPr>
        </p:nvSpPr>
        <p:spPr/>
        <p:txBody>
          <a:bodyPr/>
          <a:lstStyle/>
          <a:p>
            <a:r>
              <a:rPr lang="zh-CN" altLang="en-US" sz="2400" kern="0" dirty="0">
                <a:solidFill>
                  <a:srgbClr val="0070C0"/>
                </a:solidFill>
                <a:latin typeface="Times New Roman" pitchFamily="18" charset="0"/>
                <a:cs typeface="Times New Roman" pitchFamily="18" charset="0"/>
              </a:rPr>
              <a:t>策略迭代的基本模式</a:t>
            </a:r>
          </a:p>
        </p:txBody>
      </p:sp>
      <mc:AlternateContent xmlns:mc="http://schemas.openxmlformats.org/markup-compatibility/2006" xmlns:a14="http://schemas.microsoft.com/office/drawing/2010/main">
        <mc:Choice Requires="a14">
          <p:sp>
            <p:nvSpPr>
              <p:cNvPr id="5" name="矩形 4"/>
              <p:cNvSpPr/>
              <p:nvPr/>
            </p:nvSpPr>
            <p:spPr>
              <a:xfrm>
                <a:off x="165905" y="1855060"/>
                <a:ext cx="8547789" cy="2469522"/>
              </a:xfrm>
              <a:prstGeom prst="rect">
                <a:avLst/>
              </a:prstGeom>
            </p:spPr>
            <p:txBody>
              <a:bodyPr wrap="square">
                <a:spAutoFit/>
              </a:bodyPr>
              <a:lstStyle/>
              <a:p>
                <a:pPr algn="ctr">
                  <a:lnSpc>
                    <a:spcPct val="200000"/>
                  </a:lnSpc>
                </a:pP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回顾强化学习问题的定义</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 </a:t>
                </a:r>
              </a:p>
              <a:p>
                <a:pPr algn="ctr">
                  <a:lnSpc>
                    <a:spcPct val="200000"/>
                  </a:lnSpc>
                </a:pPr>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给定一个马尔可夫决策过程</a:t>
                </a:r>
                <a14:m>
                  <m:oMath xmlns:m="http://schemas.openxmlformats.org/officeDocument/2006/math">
                    <m:r>
                      <a:rPr lang="en-US" altLang="zh-CN" sz="2000" i="1">
                        <a:latin typeface="Cambria Math"/>
                      </a:rPr>
                      <m:t>𝑀𝐷𝑃</m:t>
                    </m:r>
                    <m:r>
                      <a:rPr lang="en-US" altLang="zh-CN" sz="2000" i="1">
                        <a:latin typeface="Cambria Math"/>
                      </a:rPr>
                      <m:t>=(</m:t>
                    </m:r>
                    <m:r>
                      <a:rPr lang="en-US" altLang="zh-CN" sz="2000" i="1">
                        <a:latin typeface="Cambria Math"/>
                      </a:rPr>
                      <m:t>𝑆</m:t>
                    </m:r>
                    <m:r>
                      <a:rPr lang="en-US" altLang="zh-CN" sz="2000" i="1">
                        <a:latin typeface="Cambria Math"/>
                      </a:rPr>
                      <m:t>,</m:t>
                    </m:r>
                    <m:r>
                      <a:rPr lang="en-US" altLang="zh-CN" sz="2000" i="1">
                        <a:latin typeface="Cambria Math"/>
                      </a:rPr>
                      <m:t>𝐴</m:t>
                    </m:r>
                    <m:r>
                      <a:rPr lang="en-US" altLang="zh-CN" sz="2000" i="1">
                        <a:latin typeface="Cambria Math"/>
                      </a:rPr>
                      <m:t>,</m:t>
                    </m:r>
                    <m:r>
                      <a:rPr lang="en-US" altLang="zh-CN" sz="2000" i="1">
                        <a:latin typeface="Cambria Math"/>
                      </a:rPr>
                      <m:t>𝑃</m:t>
                    </m:r>
                    <m:r>
                      <a:rPr lang="en-US" altLang="zh-CN" sz="2000" i="1">
                        <a:latin typeface="Cambria Math"/>
                      </a:rPr>
                      <m:t>,</m:t>
                    </m:r>
                    <m:r>
                      <a:rPr lang="en-US" altLang="zh-CN" sz="2000" i="1">
                        <a:latin typeface="Cambria Math"/>
                      </a:rPr>
                      <m:t>𝑅</m:t>
                    </m:r>
                    <m:r>
                      <a:rPr lang="en-US" altLang="zh-CN" sz="2000" i="1">
                        <a:latin typeface="Cambria Math"/>
                      </a:rPr>
                      <m:t>,</m:t>
                    </m:r>
                    <m:r>
                      <a:rPr lang="en-US" altLang="zh-CN" sz="2000" i="1">
                        <a:latin typeface="Cambria Math"/>
                      </a:rPr>
                      <m:t>𝛾</m:t>
                    </m:r>
                    <m:r>
                      <a:rPr lang="en-US" altLang="zh-CN" sz="2000" i="1">
                        <a:latin typeface="Cambria Math"/>
                      </a:rPr>
                      <m:t>)</m:t>
                    </m:r>
                  </m:oMath>
                </a14:m>
                <a:r>
                  <a:rPr lang="zh-CN" altLang="zh-CN" sz="2000"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000" dirty="0">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200000"/>
                  </a:lnSpc>
                </a:pPr>
                <a:r>
                  <a:rPr lang="zh-CN" altLang="zh-CN" sz="20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强化学习会寻找一个最优策略</a:t>
                </a:r>
                <a14:m>
                  <m:oMath xmlns:m="http://schemas.openxmlformats.org/officeDocument/2006/math">
                    <m:sSup>
                      <m:sSupPr>
                        <m:ctrlPr>
                          <a:rPr lang="zh-CN" altLang="zh-CN" sz="2000" b="1" i="1">
                            <a:solidFill>
                              <a:srgbClr val="0070C0"/>
                            </a:solidFill>
                            <a:latin typeface="Cambria Math" panose="02040503050406030204" pitchFamily="18" charset="0"/>
                          </a:rPr>
                        </m:ctrlPr>
                      </m:sSupPr>
                      <m:e>
                        <m:r>
                          <a:rPr lang="en-US" altLang="zh-CN" sz="2000" b="1" i="1">
                            <a:solidFill>
                              <a:srgbClr val="0070C0"/>
                            </a:solidFill>
                            <a:latin typeface="Cambria Math"/>
                          </a:rPr>
                          <m:t>𝝅</m:t>
                        </m:r>
                      </m:e>
                      <m:sup>
                        <m:r>
                          <a:rPr lang="en-US" altLang="zh-CN" sz="2000" b="1" i="1">
                            <a:solidFill>
                              <a:srgbClr val="0070C0"/>
                            </a:solidFill>
                            <a:latin typeface="Cambria Math"/>
                          </a:rPr>
                          <m:t>∗</m:t>
                        </m:r>
                      </m:sup>
                    </m:sSup>
                  </m:oMath>
                </a14:m>
                <a:r>
                  <a:rPr lang="zh-CN" altLang="zh-CN" sz="20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，在策略</a:t>
                </a:r>
                <a14:m>
                  <m:oMath xmlns:m="http://schemas.openxmlformats.org/officeDocument/2006/math">
                    <m:sSup>
                      <m:sSupPr>
                        <m:ctrlPr>
                          <a:rPr lang="zh-CN" altLang="zh-CN" sz="2000" b="1" i="1">
                            <a:solidFill>
                              <a:srgbClr val="0070C0"/>
                            </a:solidFill>
                            <a:latin typeface="Cambria Math" panose="02040503050406030204" pitchFamily="18" charset="0"/>
                          </a:rPr>
                        </m:ctrlPr>
                      </m:sSupPr>
                      <m:e>
                        <m:r>
                          <a:rPr lang="en-US" altLang="zh-CN" sz="2000" b="1" i="1">
                            <a:solidFill>
                              <a:srgbClr val="0070C0"/>
                            </a:solidFill>
                            <a:latin typeface="Cambria Math"/>
                          </a:rPr>
                          <m:t>𝝅</m:t>
                        </m:r>
                      </m:e>
                      <m:sup>
                        <m:r>
                          <a:rPr lang="en-US" altLang="zh-CN" sz="2000" b="1" i="1">
                            <a:solidFill>
                              <a:srgbClr val="0070C0"/>
                            </a:solidFill>
                            <a:latin typeface="Cambria Math"/>
                          </a:rPr>
                          <m:t>∗</m:t>
                        </m:r>
                      </m:sup>
                    </m:sSup>
                  </m:oMath>
                </a14:m>
                <a:r>
                  <a:rPr lang="zh-CN" altLang="zh-CN" sz="20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作用下使得任意状态</a:t>
                </a:r>
                <a14:m>
                  <m:oMath xmlns:m="http://schemas.openxmlformats.org/officeDocument/2006/math">
                    <m:r>
                      <a:rPr lang="en-US" altLang="zh-CN" sz="2000" b="1" i="1">
                        <a:solidFill>
                          <a:srgbClr val="0070C0"/>
                        </a:solidFill>
                        <a:latin typeface="Cambria Math"/>
                      </a:rPr>
                      <m:t>𝒔</m:t>
                    </m:r>
                    <m:r>
                      <a:rPr lang="en-US" altLang="zh-CN" sz="2000" b="1">
                        <a:solidFill>
                          <a:srgbClr val="0070C0"/>
                        </a:solidFill>
                        <a:latin typeface="Cambria Math"/>
                      </a:rPr>
                      <m:t>∈</m:t>
                    </m:r>
                    <m:r>
                      <a:rPr lang="en-US" altLang="zh-CN" sz="2000" b="1" i="1">
                        <a:solidFill>
                          <a:srgbClr val="0070C0"/>
                        </a:solidFill>
                        <a:latin typeface="Cambria Math"/>
                      </a:rPr>
                      <m:t>𝑺</m:t>
                    </m:r>
                  </m:oMath>
                </a14:m>
                <a:endParaRPr lang="en-US" altLang="zh-CN" sz="20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200000"/>
                  </a:lnSpc>
                </a:pPr>
                <a:r>
                  <a:rPr lang="zh-CN" altLang="zh-CN" sz="20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对应的价值函数</a:t>
                </a:r>
                <a14:m>
                  <m:oMath xmlns:m="http://schemas.openxmlformats.org/officeDocument/2006/math">
                    <m:sSub>
                      <m:sSubPr>
                        <m:ctrlPr>
                          <a:rPr lang="zh-CN" altLang="zh-CN" sz="2000" b="1" i="1">
                            <a:solidFill>
                              <a:srgbClr val="0070C0"/>
                            </a:solidFill>
                            <a:latin typeface="Cambria Math" panose="02040503050406030204" pitchFamily="18" charset="0"/>
                          </a:rPr>
                        </m:ctrlPr>
                      </m:sSubPr>
                      <m:e>
                        <m:r>
                          <a:rPr lang="en-US" altLang="zh-CN" sz="2000" b="1" i="1">
                            <a:solidFill>
                              <a:srgbClr val="0070C0"/>
                            </a:solidFill>
                            <a:latin typeface="Cambria Math"/>
                          </a:rPr>
                          <m:t>𝑽</m:t>
                        </m:r>
                      </m:e>
                      <m:sub>
                        <m:sSup>
                          <m:sSupPr>
                            <m:ctrlPr>
                              <a:rPr lang="zh-CN" altLang="zh-CN" sz="2000" b="1" i="1">
                                <a:solidFill>
                                  <a:srgbClr val="0070C0"/>
                                </a:solidFill>
                                <a:latin typeface="Cambria Math" panose="02040503050406030204" pitchFamily="18" charset="0"/>
                              </a:rPr>
                            </m:ctrlPr>
                          </m:sSupPr>
                          <m:e>
                            <m:r>
                              <a:rPr lang="en-US" altLang="zh-CN" sz="2000" b="1" i="1">
                                <a:solidFill>
                                  <a:srgbClr val="0070C0"/>
                                </a:solidFill>
                                <a:latin typeface="Cambria Math"/>
                              </a:rPr>
                              <m:t>𝝅</m:t>
                            </m:r>
                          </m:e>
                          <m:sup>
                            <m:r>
                              <a:rPr lang="en-US" altLang="zh-CN" sz="2000" b="1" i="1">
                                <a:solidFill>
                                  <a:srgbClr val="0070C0"/>
                                </a:solidFill>
                                <a:latin typeface="Cambria Math"/>
                              </a:rPr>
                              <m:t>∗</m:t>
                            </m:r>
                          </m:sup>
                        </m:sSup>
                      </m:sub>
                    </m:sSub>
                    <m:d>
                      <m:dPr>
                        <m:ctrlPr>
                          <a:rPr lang="zh-CN" altLang="zh-CN" sz="2000" b="1" i="1">
                            <a:solidFill>
                              <a:srgbClr val="0070C0"/>
                            </a:solidFill>
                            <a:latin typeface="Cambria Math" panose="02040503050406030204" pitchFamily="18" charset="0"/>
                          </a:rPr>
                        </m:ctrlPr>
                      </m:dPr>
                      <m:e>
                        <m:r>
                          <a:rPr lang="en-US" altLang="zh-CN" sz="2000" b="1" i="1">
                            <a:solidFill>
                              <a:srgbClr val="0070C0"/>
                            </a:solidFill>
                            <a:latin typeface="Cambria Math"/>
                          </a:rPr>
                          <m:t>𝒔</m:t>
                        </m:r>
                      </m:e>
                    </m:d>
                  </m:oMath>
                </a14:m>
                <a:r>
                  <a:rPr lang="zh-CN" altLang="zh-CN" sz="20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取值最大。</a:t>
                </a:r>
              </a:p>
            </p:txBody>
          </p:sp>
        </mc:Choice>
        <mc:Fallback xmlns="">
          <p:sp>
            <p:nvSpPr>
              <p:cNvPr id="5" name="矩形 4"/>
              <p:cNvSpPr>
                <a:spLocks noRot="1" noChangeAspect="1" noMove="1" noResize="1" noEditPoints="1" noAdjustHandles="1" noChangeArrowheads="1" noChangeShapeType="1" noTextEdit="1"/>
              </p:cNvSpPr>
              <p:nvPr/>
            </p:nvSpPr>
            <p:spPr>
              <a:xfrm>
                <a:off x="165905" y="1855060"/>
                <a:ext cx="8547789" cy="2469522"/>
              </a:xfrm>
              <a:prstGeom prst="rect">
                <a:avLst/>
              </a:prstGeom>
              <a:blipFill>
                <a:blip r:embed="rId2"/>
                <a:stretch>
                  <a:fillRect b="-37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4203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63114-BA1E-4D33-B77E-13B4B0533AAA}"/>
              </a:ext>
            </a:extLst>
          </p:cNvPr>
          <p:cNvSpPr>
            <a:spLocks noGrp="1"/>
          </p:cNvSpPr>
          <p:nvPr>
            <p:ph type="title"/>
          </p:nvPr>
        </p:nvSpPr>
        <p:spPr/>
        <p:txBody>
          <a:bodyPr/>
          <a:lstStyle/>
          <a:p>
            <a:r>
              <a:rPr lang="zh-CN" altLang="en-US" sz="2400" kern="0" dirty="0">
                <a:solidFill>
                  <a:srgbClr val="0070C0"/>
                </a:solidFill>
                <a:latin typeface="Times New Roman" pitchFamily="18" charset="0"/>
                <a:cs typeface="Times New Roman" pitchFamily="18" charset="0"/>
              </a:rPr>
              <a:t>策略迭代的基本模式</a:t>
            </a:r>
          </a:p>
        </p:txBody>
      </p:sp>
      <mc:AlternateContent xmlns:mc="http://schemas.openxmlformats.org/markup-compatibility/2006" xmlns:a14="http://schemas.microsoft.com/office/drawing/2010/main">
        <mc:Choice Requires="a14">
          <p:sp>
            <p:nvSpPr>
              <p:cNvPr id="5" name="矩形 4"/>
              <p:cNvSpPr/>
              <p:nvPr/>
            </p:nvSpPr>
            <p:spPr>
              <a:xfrm>
                <a:off x="459645" y="4346892"/>
                <a:ext cx="8440910" cy="1895519"/>
              </a:xfrm>
              <a:prstGeom prst="rect">
                <a:avLst/>
              </a:prstGeom>
            </p:spPr>
            <p:txBody>
              <a:bodyPr wrap="square">
                <a:spAutoFit/>
              </a:bodyPr>
              <a:lstStyle/>
              <a:p>
                <a:pPr algn="just">
                  <a:lnSpc>
                    <a:spcPct val="150000"/>
                  </a:lnSpc>
                </a:pP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为了求解最优策略</a:t>
                </a:r>
                <a14:m>
                  <m:oMath xmlns:m="http://schemas.openxmlformats.org/officeDocument/2006/math">
                    <m:sSup>
                      <m:sSupPr>
                        <m:ctrlPr>
                          <a:rPr lang="zh-CN" altLang="zh-CN" sz="1600" b="1" i="1">
                            <a:latin typeface="Cambria Math" panose="02040503050406030204" pitchFamily="18" charset="0"/>
                          </a:rPr>
                        </m:ctrlPr>
                      </m:sSupPr>
                      <m:e>
                        <m:r>
                          <a:rPr lang="en-US" altLang="zh-CN" sz="1600" b="1" i="1">
                            <a:latin typeface="Cambria Math"/>
                          </a:rPr>
                          <m:t>𝝅</m:t>
                        </m:r>
                      </m:e>
                      <m:sup>
                        <m:r>
                          <a:rPr lang="en-US" altLang="zh-CN" sz="1600" b="1" i="1">
                            <a:latin typeface="Cambria Math"/>
                          </a:rPr>
                          <m:t>∗</m:t>
                        </m:r>
                      </m:sup>
                    </m:sSup>
                  </m:oMath>
                </a14:m>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7.7</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展示了一种思路：从一个任意的策略开始，首先计算该策略下价值函数（或动作</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价值函数），然后根据价值函数调整改进策略使其更优，不断迭代这个过程直到策略收敛。通过策略计算价值函数的过程叫做策略评估（</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policy evaluation</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），通过价值函数优化策略的过程叫做策略优化（</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policy improvement</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），策略评估和策略优化交替进行的强化学习求解方法叫做通用策略迭代（</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Generalized Policy Iteration</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GPI</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a:t>
                </a:r>
              </a:p>
            </p:txBody>
          </p:sp>
        </mc:Choice>
        <mc:Fallback xmlns="">
          <p:sp>
            <p:nvSpPr>
              <p:cNvPr id="5" name="矩形 4"/>
              <p:cNvSpPr>
                <a:spLocks noRot="1" noChangeAspect="1" noMove="1" noResize="1" noEditPoints="1" noAdjustHandles="1" noChangeArrowheads="1" noChangeShapeType="1" noTextEdit="1"/>
              </p:cNvSpPr>
              <p:nvPr/>
            </p:nvSpPr>
            <p:spPr>
              <a:xfrm>
                <a:off x="459645" y="4346892"/>
                <a:ext cx="8440910" cy="1895519"/>
              </a:xfrm>
              <a:prstGeom prst="rect">
                <a:avLst/>
              </a:prstGeom>
              <a:blipFill>
                <a:blip r:embed="rId2"/>
                <a:stretch>
                  <a:fillRect l="-361" r="-361" b="-3859"/>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5610EFAF-97A4-4C8A-97BF-74E57A9A1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639" y="1510545"/>
            <a:ext cx="5833578" cy="2445335"/>
          </a:xfrm>
          <a:prstGeom prst="rect">
            <a:avLst/>
          </a:prstGeom>
        </p:spPr>
      </p:pic>
      <p:sp>
        <p:nvSpPr>
          <p:cNvPr id="7" name="文本框 6">
            <a:extLst>
              <a:ext uri="{FF2B5EF4-FFF2-40B4-BE49-F238E27FC236}">
                <a16:creationId xmlns:a16="http://schemas.microsoft.com/office/drawing/2014/main" id="{075056FF-D254-4006-9368-591D4F2E1269}"/>
              </a:ext>
            </a:extLst>
          </p:cNvPr>
          <p:cNvSpPr txBox="1"/>
          <p:nvPr/>
        </p:nvSpPr>
        <p:spPr>
          <a:xfrm>
            <a:off x="2180904" y="1162387"/>
            <a:ext cx="5267458" cy="338554"/>
          </a:xfrm>
          <a:prstGeom prst="rect">
            <a:avLst/>
          </a:prstGeom>
          <a:noFill/>
        </p:spPr>
        <p:txBody>
          <a:bodyPr wrap="square" rtlCol="0">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7.7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基于通用策略迭代来学习最优策略的模式</a:t>
            </a:r>
          </a:p>
        </p:txBody>
      </p:sp>
    </p:spTree>
    <p:extLst>
      <p:ext uri="{BB962C8B-B14F-4D97-AF65-F5344CB8AC3E}">
        <p14:creationId xmlns:p14="http://schemas.microsoft.com/office/powerpoint/2010/main" val="1067979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2">
            <a:extLst>
              <a:ext uri="{FF2B5EF4-FFF2-40B4-BE49-F238E27FC236}">
                <a16:creationId xmlns:a16="http://schemas.microsoft.com/office/drawing/2014/main" id="{A7663114-BA1E-4D33-B77E-13B4B0533AAA}"/>
              </a:ext>
            </a:extLst>
          </p:cNvPr>
          <p:cNvSpPr>
            <a:spLocks noGrp="1"/>
          </p:cNvSpPr>
          <p:nvPr>
            <p:ph type="title"/>
          </p:nvPr>
        </p:nvSpPr>
        <p:spPr>
          <a:xfrm>
            <a:off x="646503" y="194256"/>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强化学习中的策略优化</a:t>
            </a:r>
          </a:p>
        </p:txBody>
      </p:sp>
      <mc:AlternateContent xmlns:mc="http://schemas.openxmlformats.org/markup-compatibility/2006" xmlns:a14="http://schemas.microsoft.com/office/drawing/2010/main">
        <mc:Choice Requires="a14">
          <p:sp>
            <p:nvSpPr>
              <p:cNvPr id="3" name="矩形 2"/>
              <p:cNvSpPr/>
              <p:nvPr/>
            </p:nvSpPr>
            <p:spPr>
              <a:xfrm>
                <a:off x="489858" y="4351324"/>
                <a:ext cx="8381009" cy="1862176"/>
              </a:xfrm>
              <a:prstGeom prst="rect">
                <a:avLst/>
              </a:prstGeom>
            </p:spPr>
            <p:txBody>
              <a:bodyPr wrap="square">
                <a:spAutoFit/>
              </a:bodyPr>
              <a:lstStyle/>
              <a:p>
                <a:pPr>
                  <a:lnSpc>
                    <a:spcPct val="200000"/>
                  </a:lnSpc>
                </a:pPr>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在讨论如何优化策略之前，首先需要明确什么是</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更好</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的策略。分别给出</a:t>
                </a:r>
                <a14:m>
                  <m:oMath xmlns:m="http://schemas.openxmlformats.org/officeDocument/2006/math">
                    <m:r>
                      <a:rPr lang="en-US" altLang="zh-CN" sz="2000" b="1" i="1">
                        <a:latin typeface="Cambria Math"/>
                      </a:rPr>
                      <m:t>𝝅</m:t>
                    </m:r>
                  </m:oMath>
                </a14:m>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p>
                      <m:sSupPr>
                        <m:ctrlPr>
                          <a:rPr lang="zh-CN" altLang="zh-CN" sz="2000" b="1" i="1">
                            <a:latin typeface="Cambria Math" panose="02040503050406030204" pitchFamily="18" charset="0"/>
                          </a:rPr>
                        </m:ctrlPr>
                      </m:sSupPr>
                      <m:e>
                        <m:r>
                          <a:rPr lang="en-US" altLang="zh-CN" sz="2000" b="1" i="1">
                            <a:latin typeface="Cambria Math"/>
                          </a:rPr>
                          <m:t>𝝅</m:t>
                        </m:r>
                      </m:e>
                      <m:sup>
                        <m:r>
                          <a:rPr lang="en-US" altLang="zh-CN" sz="2000" b="1" i="1">
                            <a:latin typeface="Cambria Math"/>
                          </a:rPr>
                          <m:t>′</m:t>
                        </m:r>
                      </m:sup>
                    </m:sSup>
                  </m:oMath>
                </a14:m>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两个策略，如果对于任意状态</a:t>
                </a:r>
                <a14:m>
                  <m:oMath xmlns:m="http://schemas.openxmlformats.org/officeDocument/2006/math">
                    <m:r>
                      <a:rPr lang="en-US" altLang="zh-CN" sz="2000" b="1" i="1">
                        <a:latin typeface="Cambria Math"/>
                      </a:rPr>
                      <m:t>𝒔</m:t>
                    </m:r>
                    <m:r>
                      <a:rPr lang="en-US" altLang="zh-CN" sz="2000" b="1" i="1">
                        <a:latin typeface="Cambria Math"/>
                      </a:rPr>
                      <m:t>∈</m:t>
                    </m:r>
                    <m:r>
                      <a:rPr lang="en-US" altLang="zh-CN" sz="2000" b="1" i="1">
                        <a:latin typeface="Cambria Math"/>
                      </a:rPr>
                      <m:t>𝑺</m:t>
                    </m:r>
                  </m:oMath>
                </a14:m>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，有</a:t>
                </a:r>
                <a14:m>
                  <m:oMath xmlns:m="http://schemas.openxmlformats.org/officeDocument/2006/math">
                    <m:sSub>
                      <m:sSubPr>
                        <m:ctrlPr>
                          <a:rPr lang="zh-CN" altLang="zh-CN" sz="2000" b="1" i="1">
                            <a:latin typeface="Cambria Math" panose="02040503050406030204" pitchFamily="18" charset="0"/>
                          </a:rPr>
                        </m:ctrlPr>
                      </m:sSubPr>
                      <m:e>
                        <m:r>
                          <a:rPr lang="en-US" altLang="zh-CN" sz="2000" b="1" i="1">
                            <a:latin typeface="Cambria Math"/>
                          </a:rPr>
                          <m:t>𝑽</m:t>
                        </m:r>
                      </m:e>
                      <m:sub>
                        <m:r>
                          <a:rPr lang="en-US" altLang="zh-CN" sz="2000" b="1" i="1">
                            <a:latin typeface="Cambria Math"/>
                          </a:rPr>
                          <m:t>𝝅</m:t>
                        </m:r>
                      </m:sub>
                    </m:sSub>
                    <m:d>
                      <m:dPr>
                        <m:ctrlPr>
                          <a:rPr lang="zh-CN" altLang="zh-CN" sz="2000" b="1" i="1">
                            <a:latin typeface="Cambria Math" panose="02040503050406030204" pitchFamily="18" charset="0"/>
                          </a:rPr>
                        </m:ctrlPr>
                      </m:dPr>
                      <m:e>
                        <m:r>
                          <a:rPr lang="en-US" altLang="zh-CN" sz="2000" b="1" i="1">
                            <a:latin typeface="Cambria Math"/>
                          </a:rPr>
                          <m:t>𝒔</m:t>
                        </m:r>
                      </m:e>
                    </m:d>
                    <m:r>
                      <a:rPr lang="en-US" altLang="zh-CN" sz="2000" b="1" i="1">
                        <a:latin typeface="Cambria Math"/>
                      </a:rPr>
                      <m:t>≤</m:t>
                    </m:r>
                    <m:sSub>
                      <m:sSubPr>
                        <m:ctrlPr>
                          <a:rPr lang="zh-CN" altLang="zh-CN" sz="2000" b="1" i="1">
                            <a:latin typeface="Cambria Math" panose="02040503050406030204" pitchFamily="18" charset="0"/>
                          </a:rPr>
                        </m:ctrlPr>
                      </m:sSubPr>
                      <m:e>
                        <m:r>
                          <a:rPr lang="en-US" altLang="zh-CN" sz="2000" b="1" i="1">
                            <a:latin typeface="Cambria Math"/>
                          </a:rPr>
                          <m:t>𝑽</m:t>
                        </m:r>
                      </m:e>
                      <m:sub>
                        <m:sSup>
                          <m:sSupPr>
                            <m:ctrlPr>
                              <a:rPr lang="zh-CN" altLang="zh-CN" sz="2000" b="1" i="1">
                                <a:latin typeface="Cambria Math" panose="02040503050406030204" pitchFamily="18" charset="0"/>
                              </a:rPr>
                            </m:ctrlPr>
                          </m:sSupPr>
                          <m:e>
                            <m:r>
                              <a:rPr lang="en-US" altLang="zh-CN" sz="2000" b="1" i="1">
                                <a:latin typeface="Cambria Math"/>
                              </a:rPr>
                              <m:t>𝝅</m:t>
                            </m:r>
                          </m:e>
                          <m:sup>
                            <m:r>
                              <a:rPr lang="en-US" altLang="zh-CN" sz="2000" b="1" i="1">
                                <a:latin typeface="Cambria Math"/>
                              </a:rPr>
                              <m:t>′</m:t>
                            </m:r>
                          </m:sup>
                        </m:sSup>
                      </m:sub>
                    </m:sSub>
                    <m:r>
                      <a:rPr lang="en-US" altLang="zh-CN" sz="2000" b="1" i="1">
                        <a:latin typeface="Cambria Math"/>
                      </a:rPr>
                      <m:t>(</m:t>
                    </m:r>
                    <m:r>
                      <a:rPr lang="en-US" altLang="zh-CN" sz="2000" b="1" i="1">
                        <a:latin typeface="Cambria Math"/>
                      </a:rPr>
                      <m:t>𝒔</m:t>
                    </m:r>
                    <m:r>
                      <a:rPr lang="en-US" altLang="zh-CN" sz="2000" b="1" i="1">
                        <a:latin typeface="Cambria Math"/>
                      </a:rPr>
                      <m:t>)</m:t>
                    </m:r>
                  </m:oMath>
                </a14:m>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，那么可以认为策略</a:t>
                </a:r>
                <a14:m>
                  <m:oMath xmlns:m="http://schemas.openxmlformats.org/officeDocument/2006/math">
                    <m:sSup>
                      <m:sSupPr>
                        <m:ctrlPr>
                          <a:rPr lang="zh-CN" altLang="zh-CN" sz="2000" b="1" i="1">
                            <a:latin typeface="Cambria Math" panose="02040503050406030204" pitchFamily="18" charset="0"/>
                          </a:rPr>
                        </m:ctrlPr>
                      </m:sSupPr>
                      <m:e>
                        <m:r>
                          <a:rPr lang="en-US" altLang="zh-CN" sz="2000" b="1" i="1">
                            <a:latin typeface="Cambria Math"/>
                          </a:rPr>
                          <m:t>𝝅</m:t>
                        </m:r>
                      </m:e>
                      <m:sup>
                        <m:r>
                          <a:rPr lang="en-US" altLang="zh-CN" sz="2000" b="1" i="1">
                            <a:latin typeface="Cambria Math"/>
                          </a:rPr>
                          <m:t>′</m:t>
                        </m:r>
                      </m:sup>
                    </m:sSup>
                  </m:oMath>
                </a14:m>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不比策略</a:t>
                </a:r>
                <a14:m>
                  <m:oMath xmlns:m="http://schemas.openxmlformats.org/officeDocument/2006/math">
                    <m:r>
                      <a:rPr lang="en-US" altLang="zh-CN" sz="2000" b="1" i="1">
                        <a:latin typeface="Cambria Math"/>
                      </a:rPr>
                      <m:t>𝝅</m:t>
                    </m:r>
                  </m:oMath>
                </a14:m>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差，可见</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更优</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策略是一个偏序关系。</a:t>
                </a:r>
              </a:p>
            </p:txBody>
          </p:sp>
        </mc:Choice>
        <mc:Fallback xmlns="">
          <p:sp>
            <p:nvSpPr>
              <p:cNvPr id="3" name="矩形 2"/>
              <p:cNvSpPr>
                <a:spLocks noRot="1" noChangeAspect="1" noMove="1" noResize="1" noEditPoints="1" noAdjustHandles="1" noChangeArrowheads="1" noChangeShapeType="1" noTextEdit="1"/>
              </p:cNvSpPr>
              <p:nvPr/>
            </p:nvSpPr>
            <p:spPr>
              <a:xfrm>
                <a:off x="489858" y="4351324"/>
                <a:ext cx="8381009" cy="1862176"/>
              </a:xfrm>
              <a:prstGeom prst="rect">
                <a:avLst/>
              </a:prstGeom>
              <a:blipFill>
                <a:blip r:embed="rId2"/>
                <a:stretch>
                  <a:fillRect l="-727" r="-145" b="-52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5BC1C45-DB01-4AC2-9B0C-C97145B1D2EE}"/>
                  </a:ext>
                </a:extLst>
              </p:cNvPr>
              <p:cNvSpPr/>
              <p:nvPr/>
            </p:nvSpPr>
            <p:spPr>
              <a:xfrm>
                <a:off x="646503" y="1181159"/>
                <a:ext cx="7464387" cy="2927276"/>
              </a:xfrm>
              <a:prstGeom prst="rect">
                <a:avLst/>
              </a:prstGeom>
              <a:solidFill>
                <a:srgbClr val="FFFF00"/>
              </a:solidFill>
            </p:spPr>
            <p:txBody>
              <a:bodyPr wrap="square">
                <a:spAutoFit/>
              </a:bodyPr>
              <a:lstStyle/>
              <a:p>
                <a:pPr>
                  <a:lnSpc>
                    <a:spcPct val="150000"/>
                  </a:lnSpc>
                </a:pPr>
                <a:r>
                  <a:rPr lang="zh-CN" altLang="en-US" sz="2000" dirty="0">
                    <a:solidFill>
                      <a:srgbClr val="FF0000"/>
                    </a:solidFill>
                    <a:latin typeface="黑体" panose="02010609060101010101" pitchFamily="49" charset="-122"/>
                    <a:ea typeface="黑体" panose="02010609060101010101" pitchFamily="49" charset="-122"/>
                  </a:rPr>
                  <a:t>策略优化定理：</a:t>
                </a:r>
                <a:endParaRPr lang="en-US" altLang="zh-CN" sz="2000" dirty="0">
                  <a:solidFill>
                    <a:srgbClr val="FF0000"/>
                  </a:solidFill>
                  <a:latin typeface="黑体" panose="02010609060101010101" pitchFamily="49" charset="-122"/>
                  <a:ea typeface="黑体" panose="02010609060101010101" pitchFamily="49" charset="-122"/>
                </a:endParaRPr>
              </a:p>
              <a:p>
                <a:pPr>
                  <a:lnSpc>
                    <a:spcPct val="150000"/>
                  </a:lnSpc>
                </a:pPr>
                <a:r>
                  <a:rPr lang="zh-CN" altLang="en-US" sz="2000" dirty="0">
                    <a:latin typeface="黑体" panose="02010609060101010101" pitchFamily="49" charset="-122"/>
                    <a:ea typeface="黑体" panose="02010609060101010101" pitchFamily="49" charset="-122"/>
                  </a:rPr>
                  <a:t>对于确定的策略</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𝜋</m:t>
                    </m:r>
                  </m:oMath>
                </a14:m>
                <a:r>
                  <a:rPr lang="zh-CN" altLang="en-US" sz="2000" dirty="0">
                    <a:latin typeface="黑体" panose="02010609060101010101" pitchFamily="49" charset="-122"/>
                    <a:ea typeface="黑体" panose="02010609060101010101" pitchFamily="49" charset="-122"/>
                  </a:rPr>
                  <a:t>和</a:t>
                </a:r>
                <a14:m>
                  <m:oMath xmlns:m="http://schemas.openxmlformats.org/officeDocument/2006/math">
                    <m:r>
                      <a:rPr lang="en-US" altLang="zh-CN" sz="2000" b="0" i="1" dirty="0" smtClean="0">
                        <a:latin typeface="Cambria Math" panose="02040503050406030204" pitchFamily="18" charset="0"/>
                        <a:ea typeface="黑体" panose="02010609060101010101" pitchFamily="49" charset="-122"/>
                      </a:rPr>
                      <m:t>𝜋</m:t>
                    </m:r>
                    <m:r>
                      <a:rPr lang="en-US" altLang="zh-CN" sz="2000" b="0" i="1" dirty="0" smtClean="0">
                        <a:latin typeface="Cambria Math" panose="02040503050406030204" pitchFamily="18" charset="0"/>
                        <a:ea typeface="黑体" panose="02010609060101010101" pitchFamily="49" charset="-122"/>
                      </a:rPr>
                      <m:t>′</m:t>
                    </m:r>
                  </m:oMath>
                </a14:m>
                <a:r>
                  <a:rPr lang="zh-CN" altLang="en-US" sz="2000" dirty="0">
                    <a:latin typeface="黑体" panose="02010609060101010101" pitchFamily="49" charset="-122"/>
                    <a:ea typeface="黑体" panose="02010609060101010101" pitchFamily="49" charset="-122"/>
                  </a:rPr>
                  <a:t>，如果对于任意状态</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𝑠</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𝑆</m:t>
                    </m:r>
                  </m:oMath>
                </a14:m>
                <a:endParaRPr lang="en-US" altLang="zh-CN" sz="2000" dirty="0">
                  <a:latin typeface="黑体" panose="02010609060101010101" pitchFamily="49" charset="-122"/>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𝑞</m:t>
                          </m:r>
                        </m:e>
                        <m:sub>
                          <m:r>
                            <a:rPr lang="en-US" altLang="zh-CN" sz="2000" b="0" i="1" smtClean="0">
                              <a:latin typeface="Cambria Math" panose="02040503050406030204" pitchFamily="18" charset="0"/>
                              <a:ea typeface="黑体" panose="02010609060101010101" pitchFamily="49" charset="-122"/>
                            </a:rPr>
                            <m:t>𝜋</m:t>
                          </m:r>
                        </m:sub>
                      </m:sSub>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𝑠</m:t>
                          </m:r>
                          <m:r>
                            <a:rPr lang="en-US" altLang="zh-CN" sz="2000" b="0" i="1" smtClean="0">
                              <a:latin typeface="Cambria Math" panose="02040503050406030204" pitchFamily="18" charset="0"/>
                              <a:ea typeface="黑体" panose="02010609060101010101" pitchFamily="49" charset="-122"/>
                            </a:rPr>
                            <m:t>,</m:t>
                          </m:r>
                          <m:sSup>
                            <m:sSupPr>
                              <m:ctrlPr>
                                <a:rPr lang="en-US" altLang="zh-CN" sz="2000" b="0" i="1" smtClean="0">
                                  <a:latin typeface="Cambria Math" panose="02040503050406030204" pitchFamily="18" charset="0"/>
                                  <a:ea typeface="黑体" panose="02010609060101010101" pitchFamily="49" charset="-122"/>
                                </a:rPr>
                              </m:ctrlPr>
                            </m:sSupPr>
                            <m:e>
                              <m:r>
                                <a:rPr lang="en-US" altLang="zh-CN" sz="2000" b="0" i="1" smtClean="0">
                                  <a:latin typeface="Cambria Math" panose="02040503050406030204" pitchFamily="18" charset="0"/>
                                  <a:ea typeface="黑体" panose="02010609060101010101" pitchFamily="49" charset="-122"/>
                                </a:rPr>
                                <m:t>𝜋</m:t>
                              </m:r>
                            </m:e>
                            <m:sup>
                              <m:r>
                                <a:rPr lang="en-US" altLang="zh-CN" sz="2000" b="0" i="1" smtClean="0">
                                  <a:latin typeface="Cambria Math" panose="02040503050406030204" pitchFamily="18" charset="0"/>
                                  <a:ea typeface="黑体" panose="02010609060101010101" pitchFamily="49" charset="-122"/>
                                </a:rPr>
                                <m:t>′</m:t>
                              </m:r>
                            </m:sup>
                          </m:sSup>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𝑠</m:t>
                              </m:r>
                            </m:e>
                          </m:d>
                        </m:e>
                      </m:d>
                      <m:r>
                        <a:rPr lang="en-US" altLang="zh-CN" sz="2000" b="0" i="1" smtClean="0">
                          <a:latin typeface="Cambria Math" panose="02040503050406030204" pitchFamily="18" charset="0"/>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𝑞</m:t>
                          </m:r>
                        </m:e>
                        <m:sub>
                          <m:r>
                            <a:rPr lang="en-US" altLang="zh-CN" sz="2000" b="0" i="1" smtClean="0">
                              <a:latin typeface="Cambria Math" panose="02040503050406030204" pitchFamily="18" charset="0"/>
                              <a:ea typeface="黑体" panose="02010609060101010101" pitchFamily="49" charset="-122"/>
                            </a:rPr>
                            <m:t>𝜋</m:t>
                          </m:r>
                        </m:sub>
                      </m:sSub>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𝑠</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𝜋</m:t>
                      </m:r>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𝑠</m:t>
                          </m:r>
                        </m:e>
                      </m:d>
                      <m:r>
                        <a:rPr lang="en-US" altLang="zh-CN" sz="2000" b="0" i="1" smtClean="0">
                          <a:latin typeface="Cambria Math" panose="02040503050406030204" pitchFamily="18" charset="0"/>
                          <a:ea typeface="黑体" panose="02010609060101010101" pitchFamily="49" charset="-122"/>
                        </a:rPr>
                        <m:t>)</m:t>
                      </m:r>
                    </m:oMath>
                  </m:oMathPara>
                </a14:m>
                <a:endParaRPr lang="en-US" altLang="zh-CN" sz="2000" dirty="0">
                  <a:latin typeface="黑体" panose="02010609060101010101" pitchFamily="49" charset="-122"/>
                  <a:ea typeface="黑体" panose="02010609060101010101" pitchFamily="49" charset="-122"/>
                </a:endParaRPr>
              </a:p>
              <a:p>
                <a:pPr>
                  <a:lnSpc>
                    <a:spcPct val="150000"/>
                  </a:lnSpc>
                </a:pPr>
                <a:r>
                  <a:rPr lang="zh-CN" altLang="en-US" sz="2000" dirty="0">
                    <a:latin typeface="黑体" panose="02010609060101010101" pitchFamily="49" charset="-122"/>
                    <a:ea typeface="黑体" panose="02010609060101010101" pitchFamily="49" charset="-122"/>
                  </a:rPr>
                  <a:t>那么对于任意状态</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𝑠</m:t>
                    </m:r>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𝑆</m:t>
                    </m:r>
                  </m:oMath>
                </a14:m>
                <a:r>
                  <a:rPr lang="zh-CN" altLang="en-US" sz="2000" dirty="0">
                    <a:latin typeface="黑体" panose="02010609060101010101" pitchFamily="49" charset="-122"/>
                    <a:ea typeface="黑体" panose="02010609060101010101" pitchFamily="49" charset="-122"/>
                  </a:rPr>
                  <a:t>，有</a:t>
                </a:r>
                <a:endParaRPr lang="en-US" altLang="zh-CN" sz="2000" dirty="0">
                  <a:latin typeface="黑体" panose="02010609060101010101" pitchFamily="49" charset="-122"/>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𝑉</m:t>
                          </m:r>
                        </m:e>
                        <m:sub>
                          <m:sSup>
                            <m:sSupPr>
                              <m:ctrlPr>
                                <a:rPr lang="en-US" altLang="zh-CN" sz="2000" b="0" i="1" smtClean="0">
                                  <a:latin typeface="Cambria Math" panose="02040503050406030204" pitchFamily="18" charset="0"/>
                                  <a:ea typeface="黑体" panose="02010609060101010101" pitchFamily="49" charset="-122"/>
                                </a:rPr>
                              </m:ctrlPr>
                            </m:sSupPr>
                            <m:e>
                              <m:r>
                                <a:rPr lang="en-US" altLang="zh-CN" sz="2000" b="0" i="1" smtClean="0">
                                  <a:latin typeface="Cambria Math" panose="02040503050406030204" pitchFamily="18" charset="0"/>
                                  <a:ea typeface="黑体" panose="02010609060101010101" pitchFamily="49" charset="-122"/>
                                </a:rPr>
                                <m:t>𝜋</m:t>
                              </m:r>
                            </m:e>
                            <m:sup>
                              <m:r>
                                <a:rPr lang="en-US" altLang="zh-CN" sz="2000" b="0" i="1" smtClean="0">
                                  <a:latin typeface="Cambria Math" panose="02040503050406030204" pitchFamily="18" charset="0"/>
                                  <a:ea typeface="黑体" panose="02010609060101010101" pitchFamily="49" charset="-122"/>
                                </a:rPr>
                                <m:t>′</m:t>
                              </m:r>
                            </m:sup>
                          </m:sSup>
                        </m:sub>
                      </m:sSub>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𝑠</m:t>
                          </m:r>
                        </m:e>
                      </m:d>
                      <m:r>
                        <a:rPr lang="en-US" altLang="zh-CN" sz="2000" b="0" i="1" smtClean="0">
                          <a:latin typeface="Cambria Math" panose="02040503050406030204" pitchFamily="18" charset="0"/>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𝑉</m:t>
                          </m:r>
                        </m:e>
                        <m:sub>
                          <m:r>
                            <a:rPr lang="en-US" altLang="zh-CN" sz="2000" b="0" i="1" smtClean="0">
                              <a:latin typeface="Cambria Math" panose="02040503050406030204" pitchFamily="18" charset="0"/>
                              <a:ea typeface="黑体" panose="02010609060101010101" pitchFamily="49" charset="-122"/>
                            </a:rPr>
                            <m:t>𝜋</m:t>
                          </m:r>
                        </m:sub>
                      </m:sSub>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𝑠</m:t>
                      </m:r>
                      <m:r>
                        <a:rPr lang="en-US" altLang="zh-CN" sz="2000" b="0" i="1" smtClean="0">
                          <a:latin typeface="Cambria Math" panose="02040503050406030204" pitchFamily="18" charset="0"/>
                          <a:ea typeface="黑体" panose="02010609060101010101" pitchFamily="49" charset="-122"/>
                        </a:rPr>
                        <m:t>)</m:t>
                      </m:r>
                    </m:oMath>
                  </m:oMathPara>
                </a14:m>
                <a:endParaRPr lang="en-US" altLang="zh-CN" sz="2000" dirty="0">
                  <a:latin typeface="黑体" panose="02010609060101010101" pitchFamily="49" charset="-122"/>
                  <a:ea typeface="黑体" panose="02010609060101010101" pitchFamily="49" charset="-122"/>
                </a:endParaRPr>
              </a:p>
              <a:p>
                <a:pPr>
                  <a:lnSpc>
                    <a:spcPct val="150000"/>
                  </a:lnSpc>
                </a:pPr>
                <a:r>
                  <a:rPr lang="zh-CN" altLang="en-US" sz="2000" dirty="0">
                    <a:latin typeface="黑体" panose="02010609060101010101" pitchFamily="49" charset="-122"/>
                    <a:ea typeface="黑体" panose="02010609060101010101" pitchFamily="49" charset="-122"/>
                  </a:rPr>
                  <a:t>即策略</a:t>
                </a:r>
                <a14:m>
                  <m:oMath xmlns:m="http://schemas.openxmlformats.org/officeDocument/2006/math">
                    <m:r>
                      <a:rPr lang="en-US" altLang="zh-CN" sz="2000" b="0" i="1" smtClean="0">
                        <a:latin typeface="Cambria Math" panose="02040503050406030204" pitchFamily="18" charset="0"/>
                        <a:ea typeface="黑体" panose="02010609060101010101" pitchFamily="49" charset="-122"/>
                      </a:rPr>
                      <m:t>𝜋</m:t>
                    </m:r>
                    <m:r>
                      <a:rPr lang="en-US" altLang="zh-CN" sz="2000" b="0" i="1" smtClean="0">
                        <a:latin typeface="Cambria Math" panose="02040503050406030204" pitchFamily="18" charset="0"/>
                        <a:ea typeface="黑体" panose="02010609060101010101" pitchFamily="49" charset="-122"/>
                      </a:rPr>
                      <m:t>′</m:t>
                    </m:r>
                  </m:oMath>
                </a14:m>
                <a:r>
                  <a:rPr lang="zh-CN" altLang="en-US" sz="2000" dirty="0">
                    <a:latin typeface="黑体" panose="02010609060101010101" pitchFamily="49" charset="-122"/>
                    <a:ea typeface="黑体" panose="02010609060101010101" pitchFamily="49" charset="-122"/>
                  </a:rPr>
                  <a:t>不比</a:t>
                </a:r>
                <a14:m>
                  <m:oMath xmlns:m="http://schemas.openxmlformats.org/officeDocument/2006/math">
                    <m:r>
                      <a:rPr lang="en-US" altLang="zh-CN" sz="2000" b="0" i="1" dirty="0" smtClean="0">
                        <a:latin typeface="Cambria Math" panose="02040503050406030204" pitchFamily="18" charset="0"/>
                        <a:ea typeface="黑体" panose="02010609060101010101" pitchFamily="49" charset="-122"/>
                      </a:rPr>
                      <m:t>𝜋</m:t>
                    </m:r>
                  </m:oMath>
                </a14:m>
                <a:r>
                  <a:rPr lang="zh-CN" altLang="en-US" sz="2000" dirty="0">
                    <a:latin typeface="黑体" panose="02010609060101010101" pitchFamily="49" charset="-122"/>
                    <a:ea typeface="黑体" panose="02010609060101010101" pitchFamily="49" charset="-122"/>
                  </a:rPr>
                  <a:t>差</a:t>
                </a:r>
                <a:endParaRPr lang="en-US" altLang="zh-CN" sz="2000" dirty="0">
                  <a:latin typeface="黑体" panose="02010609060101010101" pitchFamily="49" charset="-122"/>
                  <a:ea typeface="黑体" panose="02010609060101010101" pitchFamily="49" charset="-122"/>
                </a:endParaRPr>
              </a:p>
            </p:txBody>
          </p:sp>
        </mc:Choice>
        <mc:Fallback xmlns="">
          <p:sp>
            <p:nvSpPr>
              <p:cNvPr id="7" name="矩形 6">
                <a:extLst>
                  <a:ext uri="{FF2B5EF4-FFF2-40B4-BE49-F238E27FC236}">
                    <a16:creationId xmlns:a16="http://schemas.microsoft.com/office/drawing/2014/main" id="{15BC1C45-DB01-4AC2-9B0C-C97145B1D2EE}"/>
                  </a:ext>
                </a:extLst>
              </p:cNvPr>
              <p:cNvSpPr>
                <a:spLocks noRot="1" noChangeAspect="1" noMove="1" noResize="1" noEditPoints="1" noAdjustHandles="1" noChangeArrowheads="1" noChangeShapeType="1" noTextEdit="1"/>
              </p:cNvSpPr>
              <p:nvPr/>
            </p:nvSpPr>
            <p:spPr>
              <a:xfrm>
                <a:off x="646503" y="1181159"/>
                <a:ext cx="7464387" cy="2927276"/>
              </a:xfrm>
              <a:prstGeom prst="rect">
                <a:avLst/>
              </a:prstGeom>
              <a:blipFill>
                <a:blip r:embed="rId3"/>
                <a:stretch>
                  <a:fillRect l="-816" b="-4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3">
                <a:extLst>
                  <a:ext uri="{FF2B5EF4-FFF2-40B4-BE49-F238E27FC236}">
                    <a16:creationId xmlns:a16="http://schemas.microsoft.com/office/drawing/2014/main" id="{95F31245-9084-4868-A12D-068AAE7DE628}"/>
                  </a:ext>
                </a:extLst>
              </p:cNvPr>
              <p:cNvSpPr txBox="1"/>
              <p:nvPr/>
            </p:nvSpPr>
            <p:spPr>
              <a:xfrm>
                <a:off x="6616560" y="1309899"/>
                <a:ext cx="2185988" cy="1754326"/>
              </a:xfrm>
              <a:prstGeom prst="rect">
                <a:avLst/>
              </a:prstGeom>
              <a:solidFill>
                <a:srgbClr val="FFFF00"/>
              </a:solidFill>
              <a:ln>
                <a:solidFill>
                  <a:schemeClr val="accent1"/>
                </a:solidFill>
              </a:ln>
            </p:spPr>
            <p:txBody>
              <a:bodyPr wrap="square" rtlCol="0">
                <a:spAutoFit/>
              </a:bodyPr>
              <a:lstStyle/>
              <a:p>
                <a:r>
                  <a:rPr lang="zh-CN" altLang="en-US" dirty="0">
                    <a:ea typeface="黑体" pitchFamily="49" charset="-122"/>
                  </a:rPr>
                  <a:t>注意，不等式左侧的含义是只在当前这一步将动作修改为</a:t>
                </a:r>
                <a14:m>
                  <m:oMath xmlns:m="http://schemas.openxmlformats.org/officeDocument/2006/math">
                    <m:r>
                      <a:rPr lang="en-US" altLang="zh-CN" b="0" i="1" smtClean="0">
                        <a:latin typeface="Cambria Math" panose="02040503050406030204" pitchFamily="18" charset="0"/>
                        <a:ea typeface="黑体" pitchFamily="49" charset="-122"/>
                      </a:rPr>
                      <m:t>𝜋</m:t>
                    </m:r>
                    <m:r>
                      <a:rPr lang="en-US" altLang="zh-CN" b="0" i="1" smtClean="0">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𝑠</m:t>
                    </m:r>
                    <m:r>
                      <a:rPr lang="en-US" altLang="zh-CN" b="0" i="1" smtClean="0">
                        <a:latin typeface="Cambria Math" panose="02040503050406030204" pitchFamily="18" charset="0"/>
                        <a:ea typeface="黑体" pitchFamily="49" charset="-122"/>
                      </a:rPr>
                      <m:t>)</m:t>
                    </m:r>
                    <m:r>
                      <a:rPr lang="zh-CN" altLang="en-US" i="1">
                        <a:latin typeface="Cambria Math" panose="02040503050406030204" pitchFamily="18" charset="0"/>
                        <a:ea typeface="黑体" pitchFamily="49" charset="-122"/>
                      </a:rPr>
                      <m:t>，</m:t>
                    </m:r>
                  </m:oMath>
                </a14:m>
                <a:r>
                  <a:rPr lang="zh-CN" altLang="en-US" dirty="0">
                    <a:ea typeface="黑体" pitchFamily="49" charset="-122"/>
                  </a:rPr>
                  <a:t>未来的动作仍然按照</a:t>
                </a:r>
                <a14:m>
                  <m:oMath xmlns:m="http://schemas.openxmlformats.org/officeDocument/2006/math">
                    <m:r>
                      <a:rPr lang="en-US" altLang="zh-CN" b="0" i="1" smtClean="0">
                        <a:latin typeface="Cambria Math" panose="02040503050406030204" pitchFamily="18" charset="0"/>
                        <a:ea typeface="黑体" pitchFamily="49" charset="-122"/>
                      </a:rPr>
                      <m:t>𝜋</m:t>
                    </m:r>
                  </m:oMath>
                </a14:m>
                <a:r>
                  <a:rPr lang="zh-CN" altLang="en-US" dirty="0">
                    <a:ea typeface="黑体" pitchFamily="49" charset="-122"/>
                  </a:rPr>
                  <a:t>的指导进行</a:t>
                </a:r>
              </a:p>
            </p:txBody>
          </p:sp>
        </mc:Choice>
        <mc:Fallback xmlns="">
          <p:sp>
            <p:nvSpPr>
              <p:cNvPr id="10" name="文本框 3">
                <a:extLst>
                  <a:ext uri="{FF2B5EF4-FFF2-40B4-BE49-F238E27FC236}">
                    <a16:creationId xmlns:a16="http://schemas.microsoft.com/office/drawing/2014/main" id="{95F31245-9084-4868-A12D-068AAE7DE628}"/>
                  </a:ext>
                </a:extLst>
              </p:cNvPr>
              <p:cNvSpPr txBox="1">
                <a:spLocks noRot="1" noChangeAspect="1" noMove="1" noResize="1" noEditPoints="1" noAdjustHandles="1" noChangeArrowheads="1" noChangeShapeType="1" noTextEdit="1"/>
              </p:cNvSpPr>
              <p:nvPr/>
            </p:nvSpPr>
            <p:spPr>
              <a:xfrm>
                <a:off x="6616560" y="1309899"/>
                <a:ext cx="2185988" cy="1754326"/>
              </a:xfrm>
              <a:prstGeom prst="rect">
                <a:avLst/>
              </a:prstGeom>
              <a:blipFill>
                <a:blip r:embed="rId4"/>
                <a:stretch>
                  <a:fillRect l="-1939" t="-1724" r="-554" b="-3448"/>
                </a:stretch>
              </a:blipFill>
              <a:ln>
                <a:solidFill>
                  <a:schemeClr val="accent1"/>
                </a:solidFill>
              </a:ln>
            </p:spPr>
            <p:txBody>
              <a:bodyPr/>
              <a:lstStyle/>
              <a:p>
                <a:r>
                  <a:rPr lang="zh-CN" altLang="en-US">
                    <a:noFill/>
                  </a:rPr>
                  <a:t> </a:t>
                </a:r>
              </a:p>
            </p:txBody>
          </p:sp>
        </mc:Fallback>
      </mc:AlternateContent>
    </p:spTree>
    <p:extLst>
      <p:ext uri="{BB962C8B-B14F-4D97-AF65-F5344CB8AC3E}">
        <p14:creationId xmlns:p14="http://schemas.microsoft.com/office/powerpoint/2010/main" val="39646821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78A7C31-3764-48CD-9DE6-326D71F9F0A4}"/>
                  </a:ext>
                </a:extLst>
              </p:cNvPr>
              <p:cNvSpPr/>
              <p:nvPr/>
            </p:nvSpPr>
            <p:spPr>
              <a:xfrm>
                <a:off x="151411" y="925864"/>
                <a:ext cx="8992589" cy="5585760"/>
              </a:xfrm>
              <a:prstGeom prst="rect">
                <a:avLst/>
              </a:prstGeom>
            </p:spPr>
            <p:txBody>
              <a:bodyPr wrap="square">
                <a:spAutoFit/>
              </a:bodyPr>
              <a:lstStyle/>
              <a:p>
                <a:pPr>
                  <a:lnSpc>
                    <a:spcPct val="200000"/>
                  </a:lnSpc>
                </a:pPr>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给定当前策略</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𝝅</m:t>
                    </m:r>
                  </m:oMath>
                </a14:m>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、价值函数</a:t>
                </a:r>
                <a14:m>
                  <m:oMath xmlns:m="http://schemas.openxmlformats.org/officeDocument/2006/math">
                    <m:sSub>
                      <m:sSubPr>
                        <m:ctrlPr>
                          <a:rPr lang="en-US" altLang="zh-CN" sz="2400" b="1" i="1" smtClean="0">
                            <a:latin typeface="Cambria Math" panose="02040503050406030204" pitchFamily="18" charset="0"/>
                            <a:ea typeface="黑体" panose="02010609060101010101" pitchFamily="49" charset="-122"/>
                          </a:rPr>
                        </m:ctrlPr>
                      </m:sSubPr>
                      <m:e>
                        <m:r>
                          <a:rPr lang="en-US" altLang="zh-CN" sz="2400" b="1" i="1" smtClean="0">
                            <a:latin typeface="Cambria Math" panose="02040503050406030204" pitchFamily="18" charset="0"/>
                            <a:ea typeface="黑体" panose="02010609060101010101" pitchFamily="49" charset="-122"/>
                          </a:rPr>
                          <m:t>𝑽</m:t>
                        </m:r>
                      </m:e>
                      <m:sub>
                        <m:r>
                          <a:rPr lang="en-US" altLang="zh-CN" sz="2400" b="1" i="1" smtClean="0">
                            <a:latin typeface="Cambria Math" panose="02040503050406030204" pitchFamily="18" charset="0"/>
                            <a:ea typeface="黑体" panose="02010609060101010101" pitchFamily="49" charset="-122"/>
                          </a:rPr>
                          <m:t>𝝅</m:t>
                        </m:r>
                      </m:sub>
                    </m:sSub>
                  </m:oMath>
                </a14:m>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和行动</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价值函数</a:t>
                </a:r>
                <a14:m>
                  <m:oMath xmlns:m="http://schemas.openxmlformats.org/officeDocument/2006/math">
                    <m:sSub>
                      <m:sSubPr>
                        <m:ctrlPr>
                          <a:rPr lang="en-US" altLang="zh-CN" sz="2400" b="1" i="1" smtClean="0">
                            <a:latin typeface="Cambria Math" panose="02040503050406030204" pitchFamily="18" charset="0"/>
                            <a:ea typeface="黑体" panose="02010609060101010101" pitchFamily="49" charset="-122"/>
                          </a:rPr>
                        </m:ctrlPr>
                      </m:sSubPr>
                      <m:e>
                        <m:r>
                          <a:rPr lang="en-US" altLang="zh-CN" sz="2400" b="1" i="1" smtClean="0">
                            <a:latin typeface="Cambria Math" panose="02040503050406030204" pitchFamily="18" charset="0"/>
                            <a:ea typeface="黑体" panose="02010609060101010101" pitchFamily="49" charset="-122"/>
                          </a:rPr>
                          <m:t>𝒒</m:t>
                        </m:r>
                      </m:e>
                      <m:sub>
                        <m:r>
                          <a:rPr lang="en-US" altLang="zh-CN" sz="2400" b="1" i="1" smtClean="0">
                            <a:latin typeface="Cambria Math" panose="02040503050406030204" pitchFamily="18" charset="0"/>
                            <a:ea typeface="黑体" panose="02010609060101010101" pitchFamily="49" charset="-122"/>
                          </a:rPr>
                          <m:t>𝝅</m:t>
                        </m:r>
                      </m:sub>
                    </m:sSub>
                  </m:oMath>
                </a14:m>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时，可如下构造新的策略</a:t>
                </a:r>
                <a14:m>
                  <m:oMath xmlns:m="http://schemas.openxmlformats.org/officeDocument/2006/math">
                    <m:sSup>
                      <m:sSupPr>
                        <m:ctrlPr>
                          <a:rPr lang="en-US" altLang="zh-CN" sz="2400" b="1" i="1" smtClean="0">
                            <a:latin typeface="Cambria Math" panose="02040503050406030204" pitchFamily="18" charset="0"/>
                            <a:ea typeface="黑体" panose="02010609060101010101" pitchFamily="49" charset="-122"/>
                          </a:rPr>
                        </m:ctrlPr>
                      </m:sSupPr>
                      <m:e>
                        <m:r>
                          <a:rPr lang="en-US" altLang="zh-CN" sz="2400" b="1" i="1" smtClean="0">
                            <a:latin typeface="Cambria Math" panose="02040503050406030204" pitchFamily="18" charset="0"/>
                            <a:ea typeface="黑体" panose="02010609060101010101" pitchFamily="49" charset="-122"/>
                          </a:rPr>
                          <m:t>𝝅</m:t>
                        </m:r>
                      </m:e>
                      <m:sup>
                        <m:r>
                          <a:rPr lang="en-US" altLang="zh-CN" sz="2400" b="1" i="1" smtClean="0">
                            <a:latin typeface="Cambria Math" panose="02040503050406030204" pitchFamily="18" charset="0"/>
                            <a:ea typeface="黑体" panose="02010609060101010101" pitchFamily="49" charset="-122"/>
                          </a:rPr>
                          <m:t>′</m:t>
                        </m:r>
                      </m:sup>
                    </m:sSup>
                  </m:oMath>
                </a14:m>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，只要</a:t>
                </a:r>
                <a:r>
                  <a:rPr lang="en-US" altLang="zh-CN" sz="2400"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sSup>
                      <m:sSupPr>
                        <m:ctrlPr>
                          <a:rPr lang="en-US" altLang="zh-CN" sz="2400" b="1" i="1">
                            <a:latin typeface="Cambria Math" panose="02040503050406030204" pitchFamily="18" charset="0"/>
                            <a:ea typeface="黑体" panose="02010609060101010101" pitchFamily="49" charset="-122"/>
                          </a:rPr>
                        </m:ctrlPr>
                      </m:sSupPr>
                      <m:e>
                        <m:r>
                          <a:rPr lang="en-US" altLang="zh-CN" sz="2400" b="1" i="1">
                            <a:latin typeface="Cambria Math" panose="02040503050406030204" pitchFamily="18" charset="0"/>
                            <a:ea typeface="黑体" panose="02010609060101010101" pitchFamily="49" charset="-122"/>
                          </a:rPr>
                          <m:t>𝝅</m:t>
                        </m:r>
                      </m:e>
                      <m:sup>
                        <m:r>
                          <a:rPr lang="en-US" altLang="zh-CN" sz="2400" b="1" i="1">
                            <a:latin typeface="Cambria Math" panose="02040503050406030204" pitchFamily="18" charset="0"/>
                            <a:ea typeface="黑体" panose="02010609060101010101" pitchFamily="49" charset="-122"/>
                          </a:rPr>
                          <m:t>′</m:t>
                        </m:r>
                      </m:sup>
                    </m:sSup>
                  </m:oMath>
                </a14:m>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满足如下条件：</a:t>
                </a:r>
                <a:endParaRPr lang="en-US" altLang="zh-CN" sz="2400" b="1" i="1" dirty="0">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200000"/>
                  </a:lnSpc>
                </a:pPr>
                <a14:m>
                  <m:oMath xmlns:m="http://schemas.openxmlformats.org/officeDocument/2006/math">
                    <m:r>
                      <a:rPr lang="en-US" altLang="zh-CN" sz="2400" b="1" i="1" smtClean="0">
                        <a:solidFill>
                          <a:srgbClr val="00B0F0"/>
                        </a:solidFill>
                        <a:latin typeface="Cambria Math"/>
                        <a:ea typeface="黑体" panose="02010609060101010101" pitchFamily="49" charset="-122"/>
                      </a:rPr>
                      <m:t>                   </m:t>
                    </m:r>
                    <m:sSup>
                      <m:sSupPr>
                        <m:ctrlPr>
                          <a:rPr lang="en-US" altLang="zh-CN" sz="2400" b="1" i="1" smtClean="0">
                            <a:solidFill>
                              <a:srgbClr val="00B0F0"/>
                            </a:solidFill>
                            <a:latin typeface="Cambria Math" panose="02040503050406030204" pitchFamily="18" charset="0"/>
                            <a:ea typeface="黑体" panose="02010609060101010101" pitchFamily="49" charset="-122"/>
                          </a:rPr>
                        </m:ctrlPr>
                      </m:sSupPr>
                      <m:e>
                        <m:r>
                          <a:rPr lang="en-US" altLang="zh-CN" sz="2400" b="1" i="1" smtClean="0">
                            <a:solidFill>
                              <a:srgbClr val="00B0F0"/>
                            </a:solidFill>
                            <a:latin typeface="Cambria Math" panose="02040503050406030204" pitchFamily="18" charset="0"/>
                            <a:ea typeface="黑体" panose="02010609060101010101" pitchFamily="49" charset="-122"/>
                          </a:rPr>
                          <m:t>𝝅</m:t>
                        </m:r>
                      </m:e>
                      <m:sup>
                        <m:r>
                          <a:rPr lang="en-US" altLang="zh-CN" sz="2400" b="1" i="1" smtClean="0">
                            <a:solidFill>
                              <a:srgbClr val="00B0F0"/>
                            </a:solidFill>
                            <a:latin typeface="Cambria Math" panose="02040503050406030204" pitchFamily="18" charset="0"/>
                            <a:ea typeface="黑体" panose="02010609060101010101" pitchFamily="49" charset="-122"/>
                          </a:rPr>
                          <m:t>′</m:t>
                        </m:r>
                      </m:sup>
                    </m:sSup>
                    <m:d>
                      <m:dPr>
                        <m:ctrlPr>
                          <a:rPr lang="en-US" altLang="zh-CN" sz="2400" b="1" i="1" smtClean="0">
                            <a:solidFill>
                              <a:srgbClr val="00B0F0"/>
                            </a:solidFill>
                            <a:latin typeface="Cambria Math" panose="02040503050406030204" pitchFamily="18" charset="0"/>
                            <a:ea typeface="黑体" panose="02010609060101010101" pitchFamily="49" charset="-122"/>
                          </a:rPr>
                        </m:ctrlPr>
                      </m:dPr>
                      <m:e>
                        <m:r>
                          <a:rPr lang="en-US" altLang="zh-CN" sz="2400" b="1" i="1" smtClean="0">
                            <a:solidFill>
                              <a:srgbClr val="00B0F0"/>
                            </a:solidFill>
                            <a:latin typeface="Cambria Math" panose="02040503050406030204" pitchFamily="18" charset="0"/>
                            <a:ea typeface="黑体" panose="02010609060101010101" pitchFamily="49" charset="-122"/>
                          </a:rPr>
                          <m:t>𝒔</m:t>
                        </m:r>
                      </m:e>
                    </m:d>
                    <m:r>
                      <a:rPr lang="en-US" altLang="zh-CN" sz="2400" b="1" i="1" smtClean="0">
                        <a:solidFill>
                          <a:srgbClr val="00B0F0"/>
                        </a:solidFill>
                        <a:latin typeface="Cambria Math" panose="02040503050406030204" pitchFamily="18" charset="0"/>
                        <a:ea typeface="黑体" panose="02010609060101010101" pitchFamily="49" charset="-122"/>
                      </a:rPr>
                      <m:t>=</m:t>
                    </m:r>
                    <m:sSub>
                      <m:sSubPr>
                        <m:ctrlPr>
                          <a:rPr lang="en-US" altLang="zh-CN" sz="2400" b="1" i="1" smtClean="0">
                            <a:solidFill>
                              <a:srgbClr val="00B0F0"/>
                            </a:solidFill>
                            <a:latin typeface="Cambria Math" panose="02040503050406030204" pitchFamily="18" charset="0"/>
                            <a:ea typeface="黑体" panose="02010609060101010101" pitchFamily="49" charset="-122"/>
                          </a:rPr>
                        </m:ctrlPr>
                      </m:sSubPr>
                      <m:e>
                        <m:r>
                          <a:rPr lang="en-US" altLang="zh-CN" sz="2400" b="1" i="0" smtClean="0">
                            <a:solidFill>
                              <a:srgbClr val="00B0F0"/>
                            </a:solidFill>
                            <a:latin typeface="Cambria Math" panose="02040503050406030204" pitchFamily="18" charset="0"/>
                            <a:ea typeface="黑体" panose="02010609060101010101" pitchFamily="49" charset="-122"/>
                          </a:rPr>
                          <m:t>𝐚𝐫𝐠𝐦𝐚𝐱</m:t>
                        </m:r>
                      </m:e>
                      <m:sub>
                        <m:r>
                          <a:rPr lang="en-US" altLang="zh-CN" sz="2400" b="1" i="1" smtClean="0">
                            <a:solidFill>
                              <a:srgbClr val="00B0F0"/>
                            </a:solidFill>
                            <a:latin typeface="Cambria Math" panose="02040503050406030204" pitchFamily="18" charset="0"/>
                            <a:ea typeface="黑体" panose="02010609060101010101" pitchFamily="49" charset="-122"/>
                          </a:rPr>
                          <m:t>𝒂</m:t>
                        </m:r>
                      </m:sub>
                    </m:sSub>
                    <m:sSub>
                      <m:sSubPr>
                        <m:ctrlPr>
                          <a:rPr lang="en-US" altLang="zh-CN" sz="2400" b="1" i="1" smtClean="0">
                            <a:solidFill>
                              <a:srgbClr val="00B0F0"/>
                            </a:solidFill>
                            <a:latin typeface="Cambria Math" panose="02040503050406030204" pitchFamily="18" charset="0"/>
                            <a:ea typeface="黑体" panose="02010609060101010101" pitchFamily="49" charset="-122"/>
                          </a:rPr>
                        </m:ctrlPr>
                      </m:sSubPr>
                      <m:e>
                        <m:r>
                          <a:rPr lang="en-US" altLang="zh-CN" sz="2400" b="1" i="1" smtClean="0">
                            <a:solidFill>
                              <a:srgbClr val="00B0F0"/>
                            </a:solidFill>
                            <a:latin typeface="Cambria Math" panose="02040503050406030204" pitchFamily="18" charset="0"/>
                            <a:ea typeface="黑体" panose="02010609060101010101" pitchFamily="49" charset="-122"/>
                          </a:rPr>
                          <m:t>𝒒</m:t>
                        </m:r>
                      </m:e>
                      <m:sub>
                        <m:r>
                          <a:rPr lang="en-US" altLang="zh-CN" sz="2400" b="1" i="1" smtClean="0">
                            <a:solidFill>
                              <a:srgbClr val="00B0F0"/>
                            </a:solidFill>
                            <a:latin typeface="Cambria Math" panose="02040503050406030204" pitchFamily="18" charset="0"/>
                            <a:ea typeface="黑体" panose="02010609060101010101" pitchFamily="49" charset="-122"/>
                          </a:rPr>
                          <m:t>𝝅</m:t>
                        </m:r>
                      </m:sub>
                    </m:sSub>
                    <m:r>
                      <a:rPr lang="en-US" altLang="zh-CN" sz="2400" b="1" i="1" smtClean="0">
                        <a:solidFill>
                          <a:srgbClr val="00B0F0"/>
                        </a:solidFill>
                        <a:latin typeface="Cambria Math" panose="02040503050406030204" pitchFamily="18" charset="0"/>
                        <a:ea typeface="黑体" panose="02010609060101010101" pitchFamily="49" charset="-122"/>
                      </a:rPr>
                      <m:t>(</m:t>
                    </m:r>
                    <m:r>
                      <a:rPr lang="en-US" altLang="zh-CN" sz="2400" b="1" i="1" smtClean="0">
                        <a:solidFill>
                          <a:srgbClr val="00B0F0"/>
                        </a:solidFill>
                        <a:latin typeface="Cambria Math" panose="02040503050406030204" pitchFamily="18" charset="0"/>
                        <a:ea typeface="黑体" panose="02010609060101010101" pitchFamily="49" charset="-122"/>
                      </a:rPr>
                      <m:t>𝒔</m:t>
                    </m:r>
                    <m:r>
                      <a:rPr lang="en-US" altLang="zh-CN" sz="2400" b="1" i="1" smtClean="0">
                        <a:solidFill>
                          <a:srgbClr val="00B0F0"/>
                        </a:solidFill>
                        <a:latin typeface="Cambria Math" panose="02040503050406030204" pitchFamily="18" charset="0"/>
                        <a:ea typeface="黑体" panose="02010609060101010101" pitchFamily="49" charset="-122"/>
                      </a:rPr>
                      <m:t>,</m:t>
                    </m:r>
                    <m:r>
                      <a:rPr lang="en-US" altLang="zh-CN" sz="2400" b="1" i="1" smtClean="0">
                        <a:solidFill>
                          <a:srgbClr val="00B0F0"/>
                        </a:solidFill>
                        <a:latin typeface="Cambria Math" panose="02040503050406030204" pitchFamily="18" charset="0"/>
                        <a:ea typeface="黑体" panose="02010609060101010101" pitchFamily="49" charset="-122"/>
                      </a:rPr>
                      <m:t>𝒂</m:t>
                    </m:r>
                    <m:r>
                      <a:rPr lang="en-US" altLang="zh-CN" sz="2400" b="1" i="1" smtClean="0">
                        <a:solidFill>
                          <a:srgbClr val="00B0F0"/>
                        </a:solidFill>
                        <a:latin typeface="Cambria Math" panose="02040503050406030204" pitchFamily="18" charset="0"/>
                        <a:ea typeface="黑体" panose="02010609060101010101" pitchFamily="49" charset="-122"/>
                      </a:rPr>
                      <m:t>)</m:t>
                    </m:r>
                  </m:oMath>
                </a14:m>
                <a:r>
                  <a:rPr lang="en-US" altLang="zh-CN" sz="2400" b="1" dirty="0">
                    <a:solidFill>
                      <a:srgbClr val="00B0F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2400" b="1" dirty="0">
                    <a:solidFill>
                      <a:srgbClr val="00B0F0"/>
                    </a:solidFill>
                    <a:latin typeface="Times New Roman" panose="02020603050405020304" pitchFamily="18" charset="0"/>
                    <a:ea typeface="华文楷体" panose="02010600040101010101" pitchFamily="2" charset="-122"/>
                    <a:cs typeface="Times New Roman" panose="02020603050405020304" pitchFamily="18" charset="0"/>
                  </a:rPr>
                  <a:t>（对于任意</a:t>
                </a:r>
                <a14:m>
                  <m:oMath xmlns:m="http://schemas.openxmlformats.org/officeDocument/2006/math">
                    <m:r>
                      <a:rPr lang="en-US" altLang="zh-CN" sz="2400" b="1" i="1">
                        <a:solidFill>
                          <a:srgbClr val="00B0F0"/>
                        </a:solidFill>
                        <a:latin typeface="Cambria Math" panose="02040503050406030204" pitchFamily="18" charset="0"/>
                        <a:ea typeface="黑体" panose="02010609060101010101" pitchFamily="49" charset="-122"/>
                      </a:rPr>
                      <m:t>𝒔</m:t>
                    </m:r>
                    <m:r>
                      <a:rPr lang="en-US" altLang="zh-CN" sz="2400" b="1" i="1">
                        <a:solidFill>
                          <a:srgbClr val="00B0F0"/>
                        </a:solidFill>
                        <a:latin typeface="Cambria Math" panose="02040503050406030204" pitchFamily="18" charset="0"/>
                        <a:ea typeface="黑体" panose="02010609060101010101" pitchFamily="49" charset="-122"/>
                      </a:rPr>
                      <m:t>∈</m:t>
                    </m:r>
                    <m:r>
                      <a:rPr lang="en-US" altLang="zh-CN" sz="2400" b="1" i="1">
                        <a:solidFill>
                          <a:srgbClr val="00B0F0"/>
                        </a:solidFill>
                        <a:latin typeface="Cambria Math" panose="02040503050406030204" pitchFamily="18" charset="0"/>
                        <a:ea typeface="黑体" panose="02010609060101010101" pitchFamily="49" charset="-122"/>
                      </a:rPr>
                      <m:t>𝑺</m:t>
                    </m:r>
                  </m:oMath>
                </a14:m>
                <a:r>
                  <a:rPr lang="zh-CN" altLang="en-US" sz="2400" b="1" dirty="0">
                    <a:solidFill>
                      <a:srgbClr val="00B0F0"/>
                    </a:solidFill>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sz="2400" b="1" dirty="0">
                  <a:solidFill>
                    <a:srgbClr val="00B0F0"/>
                  </a:solidFill>
                  <a:latin typeface="Times New Roman" panose="02020603050405020304" pitchFamily="18" charset="0"/>
                  <a:ea typeface="华文楷体" panose="02010600040101010101" pitchFamily="2" charset="-122"/>
                  <a:cs typeface="Times New Roman" panose="02020603050405020304" pitchFamily="18" charset="0"/>
                </a:endParaRPr>
              </a:p>
              <a:p>
                <a:pPr>
                  <a:lnSpc>
                    <a:spcPct val="200000"/>
                  </a:lnSpc>
                </a:pP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𝝅</m:t>
                    </m:r>
                    <m:r>
                      <a:rPr lang="en-US" altLang="zh-CN" sz="2400" b="1" i="1" smtClean="0">
                        <a:latin typeface="Cambria Math" panose="02040503050406030204" pitchFamily="18" charset="0"/>
                        <a:ea typeface="黑体" panose="02010609060101010101" pitchFamily="49" charset="-122"/>
                      </a:rPr>
                      <m:t>′</m:t>
                    </m:r>
                  </m:oMath>
                </a14:m>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便是对</a:t>
                </a:r>
                <a14:m>
                  <m:oMath xmlns:m="http://schemas.openxmlformats.org/officeDocument/2006/math">
                    <m:r>
                      <a:rPr lang="en-US" altLang="zh-CN" sz="2400" b="1" i="1" smtClean="0">
                        <a:latin typeface="Cambria Math" panose="02040503050406030204" pitchFamily="18" charset="0"/>
                        <a:ea typeface="黑体" panose="02010609060101010101" pitchFamily="49" charset="-122"/>
                      </a:rPr>
                      <m:t>𝝅</m:t>
                    </m:r>
                  </m:oMath>
                </a14:m>
                <a:r>
                  <a:rPr lang="zh-CN" altLang="en-US" sz="2400" b="1" dirty="0">
                    <a:latin typeface="Times New Roman" panose="02020603050405020304" pitchFamily="18" charset="0"/>
                    <a:ea typeface="华文楷体" panose="02010600040101010101" pitchFamily="2" charset="-122"/>
                    <a:cs typeface="Times New Roman" panose="02020603050405020304" pitchFamily="18" charset="0"/>
                  </a:rPr>
                  <a:t>的一个改进。</a:t>
                </a:r>
                <a:r>
                  <a:rPr lang="zh-CN" altLang="zh-CN" sz="2400" b="1" dirty="0">
                    <a:latin typeface="Times New Roman" panose="02020603050405020304" pitchFamily="18" charset="0"/>
                    <a:ea typeface="华文楷体" panose="02010600040101010101" pitchFamily="2" charset="-122"/>
                    <a:cs typeface="Times New Roman" panose="02020603050405020304" pitchFamily="18" charset="0"/>
                  </a:rPr>
                  <a:t>于是对于任意</a:t>
                </a:r>
                <a14:m>
                  <m:oMath xmlns:m="http://schemas.openxmlformats.org/officeDocument/2006/math">
                    <m:r>
                      <a:rPr lang="en-US" altLang="zh-CN" sz="2400" b="1" i="1">
                        <a:latin typeface="Cambria Math"/>
                      </a:rPr>
                      <m:t>𝒔</m:t>
                    </m:r>
                    <m:r>
                      <a:rPr lang="en-US" altLang="zh-CN" sz="2400" b="1" i="1">
                        <a:latin typeface="Cambria Math"/>
                      </a:rPr>
                      <m:t>∈</m:t>
                    </m:r>
                    <m:r>
                      <a:rPr lang="en-US" altLang="zh-CN" sz="2400" b="1" i="1">
                        <a:latin typeface="Cambria Math"/>
                      </a:rPr>
                      <m:t>𝑺</m:t>
                    </m:r>
                  </m:oMath>
                </a14:m>
                <a:r>
                  <a:rPr lang="zh-CN" altLang="zh-CN" sz="2400" b="1" dirty="0">
                    <a:latin typeface="Times New Roman" panose="02020603050405020304" pitchFamily="18" charset="0"/>
                    <a:ea typeface="华文楷体" panose="02010600040101010101" pitchFamily="2" charset="-122"/>
                    <a:cs typeface="Times New Roman" panose="02020603050405020304" pitchFamily="18" charset="0"/>
                  </a:rPr>
                  <a:t>，有</a:t>
                </a:r>
              </a:p>
              <a:p>
                <a:pPr>
                  <a:lnSpc>
                    <a:spcPct val="200000"/>
                  </a:lnSpc>
                </a:pPr>
                <a14:m>
                  <m:oMathPara xmlns:m="http://schemas.openxmlformats.org/officeDocument/2006/math">
                    <m:oMathParaPr>
                      <m:jc m:val="centerGroup"/>
                    </m:oMathParaPr>
                    <m:oMath xmlns:m="http://schemas.openxmlformats.org/officeDocument/2006/math">
                      <m:sSub>
                        <m:sSubPr>
                          <m:ctrlPr>
                            <a:rPr lang="zh-CN" altLang="zh-CN" sz="2400" b="1" i="1">
                              <a:latin typeface="Cambria Math" panose="02040503050406030204" pitchFamily="18" charset="0"/>
                            </a:rPr>
                          </m:ctrlPr>
                        </m:sSubPr>
                        <m:e>
                          <m:r>
                            <a:rPr lang="en-US" altLang="zh-CN" sz="2400" b="1" i="1">
                              <a:latin typeface="Cambria Math"/>
                            </a:rPr>
                            <m:t>𝒒</m:t>
                          </m:r>
                        </m:e>
                        <m:sub>
                          <m:r>
                            <a:rPr lang="en-US" altLang="zh-CN" sz="2400" b="1" i="1">
                              <a:latin typeface="Cambria Math"/>
                            </a:rPr>
                            <m:t>𝝅</m:t>
                          </m:r>
                        </m:sub>
                      </m:sSub>
                      <m:d>
                        <m:dPr>
                          <m:ctrlPr>
                            <a:rPr lang="zh-CN" altLang="zh-CN" sz="2400" b="1" i="1">
                              <a:latin typeface="Cambria Math" panose="02040503050406030204" pitchFamily="18" charset="0"/>
                            </a:rPr>
                          </m:ctrlPr>
                        </m:dPr>
                        <m:e>
                          <m:r>
                            <a:rPr lang="en-US" altLang="zh-CN" sz="2400" b="1" i="1">
                              <a:latin typeface="Cambria Math"/>
                            </a:rPr>
                            <m:t>𝒔</m:t>
                          </m:r>
                          <m:r>
                            <a:rPr lang="en-US" altLang="zh-CN" sz="2400" b="1" i="1">
                              <a:latin typeface="Cambria Math"/>
                            </a:rPr>
                            <m:t>, </m:t>
                          </m:r>
                          <m:sSup>
                            <m:sSupPr>
                              <m:ctrlPr>
                                <a:rPr lang="zh-CN" altLang="zh-CN" sz="2400" b="1" i="1">
                                  <a:latin typeface="Cambria Math" panose="02040503050406030204" pitchFamily="18" charset="0"/>
                                </a:rPr>
                              </m:ctrlPr>
                            </m:sSupPr>
                            <m:e>
                              <m:r>
                                <a:rPr lang="en-US" altLang="zh-CN" sz="2400" b="1" i="1">
                                  <a:latin typeface="Cambria Math"/>
                                </a:rPr>
                                <m:t>𝝅</m:t>
                              </m:r>
                            </m:e>
                            <m:sup>
                              <m:r>
                                <a:rPr lang="en-US" altLang="zh-CN" sz="2400" b="1" i="1">
                                  <a:latin typeface="Cambria Math"/>
                                </a:rPr>
                                <m:t>′</m:t>
                              </m:r>
                            </m:sup>
                          </m:sSup>
                          <m:d>
                            <m:dPr>
                              <m:ctrlPr>
                                <a:rPr lang="zh-CN" altLang="zh-CN" sz="2400" b="1" i="1">
                                  <a:latin typeface="Cambria Math" panose="02040503050406030204" pitchFamily="18" charset="0"/>
                                </a:rPr>
                              </m:ctrlPr>
                            </m:dPr>
                            <m:e>
                              <m:r>
                                <a:rPr lang="en-US" altLang="zh-CN" sz="2400" b="1" i="1">
                                  <a:latin typeface="Cambria Math"/>
                                </a:rPr>
                                <m:t>𝒔</m:t>
                              </m:r>
                            </m:e>
                          </m:d>
                        </m:e>
                      </m:d>
                      <m:r>
                        <m:rPr>
                          <m:aln/>
                        </m:rPr>
                        <a:rPr lang="en-US" altLang="zh-CN" sz="2400" b="1" i="1">
                          <a:latin typeface="Cambria Math"/>
                        </a:rPr>
                        <m:t>=</m:t>
                      </m:r>
                      <m:sSub>
                        <m:sSubPr>
                          <m:ctrlPr>
                            <a:rPr lang="zh-CN" altLang="zh-CN" sz="2400" b="1" i="1">
                              <a:latin typeface="Cambria Math" panose="02040503050406030204" pitchFamily="18" charset="0"/>
                            </a:rPr>
                          </m:ctrlPr>
                        </m:sSubPr>
                        <m:e>
                          <m:r>
                            <a:rPr lang="en-US" altLang="zh-CN" sz="2400" b="1" i="1">
                              <a:latin typeface="Cambria Math"/>
                            </a:rPr>
                            <m:t>𝒒</m:t>
                          </m:r>
                        </m:e>
                        <m:sub>
                          <m:r>
                            <a:rPr lang="en-US" altLang="zh-CN" sz="2400" b="1" i="1">
                              <a:latin typeface="Cambria Math"/>
                            </a:rPr>
                            <m:t>𝝅</m:t>
                          </m:r>
                        </m:sub>
                      </m:sSub>
                      <m:d>
                        <m:dPr>
                          <m:ctrlPr>
                            <a:rPr lang="zh-CN" altLang="zh-CN" sz="2400" b="1" i="1">
                              <a:latin typeface="Cambria Math" panose="02040503050406030204" pitchFamily="18" charset="0"/>
                            </a:rPr>
                          </m:ctrlPr>
                        </m:dPr>
                        <m:e>
                          <m:r>
                            <a:rPr lang="en-US" altLang="zh-CN" sz="2400" b="1" i="1">
                              <a:latin typeface="Cambria Math"/>
                            </a:rPr>
                            <m:t>𝒔</m:t>
                          </m:r>
                          <m:r>
                            <a:rPr lang="en-US" altLang="zh-CN" sz="2400" b="1" i="1">
                              <a:latin typeface="Cambria Math"/>
                            </a:rPr>
                            <m:t>, </m:t>
                          </m:r>
                          <m:sSub>
                            <m:sSubPr>
                              <m:ctrlPr>
                                <a:rPr lang="zh-CN" altLang="zh-CN" sz="2400" b="1" i="1">
                                  <a:latin typeface="Cambria Math" panose="02040503050406030204" pitchFamily="18" charset="0"/>
                                </a:rPr>
                              </m:ctrlPr>
                            </m:sSubPr>
                            <m:e>
                              <m:r>
                                <a:rPr lang="en-US" altLang="zh-CN" sz="2400" b="1" i="1">
                                  <a:latin typeface="Cambria Math"/>
                                </a:rPr>
                                <m:t>𝐚𝐫𝐠𝐦𝐚𝐱</m:t>
                              </m:r>
                            </m:e>
                            <m:sub>
                              <m:r>
                                <a:rPr lang="en-US" altLang="zh-CN" sz="2400" b="1" i="1">
                                  <a:latin typeface="Cambria Math"/>
                                </a:rPr>
                                <m:t>𝒂</m:t>
                              </m:r>
                            </m:sub>
                          </m:sSub>
                          <m:r>
                            <a:rPr lang="en-US" altLang="zh-CN" sz="2400" b="1" i="1">
                              <a:latin typeface="Cambria Math"/>
                            </a:rPr>
                            <m:t> </m:t>
                          </m:r>
                          <m:sSub>
                            <m:sSubPr>
                              <m:ctrlPr>
                                <a:rPr lang="zh-CN" altLang="zh-CN" sz="2400" b="1" i="1">
                                  <a:latin typeface="Cambria Math" panose="02040503050406030204" pitchFamily="18" charset="0"/>
                                </a:rPr>
                              </m:ctrlPr>
                            </m:sSubPr>
                            <m:e>
                              <m:r>
                                <a:rPr lang="en-US" altLang="zh-CN" sz="2400" b="1" i="1">
                                  <a:latin typeface="Cambria Math"/>
                                </a:rPr>
                                <m:t>𝒒</m:t>
                              </m:r>
                            </m:e>
                            <m:sub>
                              <m:r>
                                <a:rPr lang="en-US" altLang="zh-CN" sz="2400" b="1" i="1">
                                  <a:latin typeface="Cambria Math"/>
                                </a:rPr>
                                <m:t>𝝅</m:t>
                              </m:r>
                            </m:sub>
                          </m:sSub>
                          <m:d>
                            <m:dPr>
                              <m:ctrlPr>
                                <a:rPr lang="zh-CN" altLang="zh-CN" sz="2400" b="1" i="1">
                                  <a:latin typeface="Cambria Math" panose="02040503050406030204" pitchFamily="18" charset="0"/>
                                </a:rPr>
                              </m:ctrlPr>
                            </m:dPr>
                            <m:e>
                              <m:r>
                                <a:rPr lang="en-US" altLang="zh-CN" sz="2400" b="1" i="1">
                                  <a:latin typeface="Cambria Math"/>
                                </a:rPr>
                                <m:t>𝒔</m:t>
                              </m:r>
                              <m:r>
                                <a:rPr lang="en-US" altLang="zh-CN" sz="2400" b="1" i="1">
                                  <a:latin typeface="Cambria Math"/>
                                </a:rPr>
                                <m:t>,</m:t>
                              </m:r>
                              <m:r>
                                <a:rPr lang="en-US" altLang="zh-CN" sz="2400" b="1" i="1">
                                  <a:latin typeface="Cambria Math"/>
                                </a:rPr>
                                <m:t>𝒂</m:t>
                              </m:r>
                            </m:e>
                          </m:d>
                        </m:e>
                      </m:d>
                    </m:oMath>
                    <m:oMath xmlns:m="http://schemas.openxmlformats.org/officeDocument/2006/math">
                      <m:r>
                        <m:rPr>
                          <m:aln/>
                        </m:rPr>
                        <a:rPr lang="en-US" altLang="zh-CN" sz="2400" b="1" i="1">
                          <a:latin typeface="Cambria Math"/>
                        </a:rPr>
                        <m:t>=</m:t>
                      </m:r>
                      <m:func>
                        <m:funcPr>
                          <m:ctrlPr>
                            <a:rPr lang="zh-CN" altLang="zh-CN" sz="2400" b="1" i="1">
                              <a:latin typeface="Cambria Math" panose="02040503050406030204" pitchFamily="18" charset="0"/>
                            </a:rPr>
                          </m:ctrlPr>
                        </m:funcPr>
                        <m:fName>
                          <m:limLow>
                            <m:limLowPr>
                              <m:ctrlPr>
                                <a:rPr lang="zh-CN" altLang="zh-CN" sz="2400" b="1" i="1">
                                  <a:latin typeface="Cambria Math" panose="02040503050406030204" pitchFamily="18" charset="0"/>
                                </a:rPr>
                              </m:ctrlPr>
                            </m:limLowPr>
                            <m:e>
                              <m:r>
                                <a:rPr lang="en-US" altLang="zh-CN" sz="2400" b="1" i="1">
                                  <a:latin typeface="Cambria Math"/>
                                </a:rPr>
                                <m:t>𝐦𝐚𝐱</m:t>
                              </m:r>
                            </m:e>
                            <m:lim>
                              <m:r>
                                <a:rPr lang="en-US" altLang="zh-CN" sz="2400" b="1" i="1">
                                  <a:latin typeface="Cambria Math"/>
                                </a:rPr>
                                <m:t>𝒂</m:t>
                              </m:r>
                            </m:lim>
                          </m:limLow>
                        </m:fName>
                        <m:e>
                          <m:sSub>
                            <m:sSubPr>
                              <m:ctrlPr>
                                <a:rPr lang="zh-CN" altLang="zh-CN" sz="2400" b="1" i="1">
                                  <a:latin typeface="Cambria Math" panose="02040503050406030204" pitchFamily="18" charset="0"/>
                                </a:rPr>
                              </m:ctrlPr>
                            </m:sSubPr>
                            <m:e>
                              <m:r>
                                <a:rPr lang="en-US" altLang="zh-CN" sz="2400" b="1" i="1">
                                  <a:latin typeface="Cambria Math"/>
                                </a:rPr>
                                <m:t>𝒒</m:t>
                              </m:r>
                            </m:e>
                            <m:sub>
                              <m:r>
                                <a:rPr lang="en-US" altLang="zh-CN" sz="2400" b="1" i="1">
                                  <a:latin typeface="Cambria Math"/>
                                </a:rPr>
                                <m:t>𝝅</m:t>
                              </m:r>
                            </m:sub>
                          </m:sSub>
                          <m:d>
                            <m:dPr>
                              <m:ctrlPr>
                                <a:rPr lang="zh-CN" altLang="zh-CN" sz="2400" b="1" i="1">
                                  <a:latin typeface="Cambria Math" panose="02040503050406030204" pitchFamily="18" charset="0"/>
                                </a:rPr>
                              </m:ctrlPr>
                            </m:dPr>
                            <m:e>
                              <m:r>
                                <a:rPr lang="en-US" altLang="zh-CN" sz="2400" b="1" i="1">
                                  <a:latin typeface="Cambria Math"/>
                                </a:rPr>
                                <m:t>𝒔</m:t>
                              </m:r>
                              <m:r>
                                <a:rPr lang="en-US" altLang="zh-CN" sz="2400" b="1" i="1">
                                  <a:latin typeface="Cambria Math"/>
                                </a:rPr>
                                <m:t>,</m:t>
                              </m:r>
                              <m:r>
                                <a:rPr lang="en-US" altLang="zh-CN" sz="2400" b="1" i="1">
                                  <a:latin typeface="Cambria Math"/>
                                </a:rPr>
                                <m:t>𝒂</m:t>
                              </m:r>
                            </m:e>
                          </m:d>
                        </m:e>
                      </m:func>
                    </m:oMath>
                    <m:oMath xmlns:m="http://schemas.openxmlformats.org/officeDocument/2006/math">
                      <m:r>
                        <m:rPr>
                          <m:aln/>
                        </m:rPr>
                        <a:rPr lang="en-US" altLang="zh-CN" sz="2400" b="1" i="1">
                          <a:latin typeface="Cambria Math"/>
                        </a:rPr>
                        <m:t>≥</m:t>
                      </m:r>
                      <m:sSub>
                        <m:sSubPr>
                          <m:ctrlPr>
                            <a:rPr lang="zh-CN" altLang="zh-CN" sz="2400" b="1" i="1">
                              <a:latin typeface="Cambria Math" panose="02040503050406030204" pitchFamily="18" charset="0"/>
                            </a:rPr>
                          </m:ctrlPr>
                        </m:sSubPr>
                        <m:e>
                          <m:r>
                            <a:rPr lang="en-US" altLang="zh-CN" sz="2400" b="1" i="1">
                              <a:latin typeface="Cambria Math"/>
                            </a:rPr>
                            <m:t>𝒒</m:t>
                          </m:r>
                        </m:e>
                        <m:sub>
                          <m:r>
                            <a:rPr lang="en-US" altLang="zh-CN" sz="2400" b="1" i="1">
                              <a:latin typeface="Cambria Math"/>
                            </a:rPr>
                            <m:t>𝝅</m:t>
                          </m:r>
                        </m:sub>
                      </m:sSub>
                      <m:r>
                        <a:rPr lang="en-US" altLang="zh-CN" sz="2400" b="1" i="1">
                          <a:latin typeface="Cambria Math"/>
                        </a:rPr>
                        <m:t>(</m:t>
                      </m:r>
                      <m:r>
                        <a:rPr lang="en-US" altLang="zh-CN" sz="2400" b="1" i="1">
                          <a:latin typeface="Cambria Math"/>
                        </a:rPr>
                        <m:t>𝒔</m:t>
                      </m:r>
                      <m:r>
                        <a:rPr lang="en-US" altLang="zh-CN" sz="2400" b="1" i="1">
                          <a:latin typeface="Cambria Math"/>
                        </a:rPr>
                        <m:t>,</m:t>
                      </m:r>
                      <m:r>
                        <a:rPr lang="en-US" altLang="zh-CN" sz="2400" b="1" i="1">
                          <a:latin typeface="Cambria Math"/>
                        </a:rPr>
                        <m:t>𝝅</m:t>
                      </m:r>
                      <m:d>
                        <m:dPr>
                          <m:ctrlPr>
                            <a:rPr lang="zh-CN" altLang="zh-CN" sz="2400" b="1" i="1">
                              <a:latin typeface="Cambria Math" panose="02040503050406030204" pitchFamily="18" charset="0"/>
                            </a:rPr>
                          </m:ctrlPr>
                        </m:dPr>
                        <m:e>
                          <m:r>
                            <a:rPr lang="en-US" altLang="zh-CN" sz="2400" b="1" i="1">
                              <a:latin typeface="Cambria Math"/>
                            </a:rPr>
                            <m:t>𝒔</m:t>
                          </m:r>
                        </m:e>
                      </m:d>
                      <m:r>
                        <a:rPr lang="en-US" altLang="zh-CN" sz="2400" b="1" i="1">
                          <a:latin typeface="Cambria Math"/>
                        </a:rPr>
                        <m:t>)</m:t>
                      </m:r>
                    </m:oMath>
                  </m:oMathPara>
                </a14:m>
                <a:endParaRPr lang="en-US" altLang="zh-CN" sz="24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C78A7C31-3764-48CD-9DE6-326D71F9F0A4}"/>
                  </a:ext>
                </a:extLst>
              </p:cNvPr>
              <p:cNvSpPr>
                <a:spLocks noRot="1" noChangeAspect="1" noMove="1" noResize="1" noEditPoints="1" noAdjustHandles="1" noChangeArrowheads="1" noChangeShapeType="1" noTextEdit="1"/>
              </p:cNvSpPr>
              <p:nvPr/>
            </p:nvSpPr>
            <p:spPr>
              <a:xfrm>
                <a:off x="151411" y="925864"/>
                <a:ext cx="8992589" cy="5585760"/>
              </a:xfrm>
              <a:prstGeom prst="rect">
                <a:avLst/>
              </a:prstGeom>
              <a:blipFill>
                <a:blip r:embed="rId2"/>
                <a:stretch>
                  <a:fillRect l="-1085"/>
                </a:stretch>
              </a:blipFill>
            </p:spPr>
            <p:txBody>
              <a:bodyPr/>
              <a:lstStyle/>
              <a:p>
                <a:r>
                  <a:rPr lang="zh-CN" altLang="en-US">
                    <a:noFill/>
                  </a:rPr>
                  <a:t> </a:t>
                </a:r>
              </a:p>
            </p:txBody>
          </p:sp>
        </mc:Fallback>
      </mc:AlternateContent>
      <p:sp>
        <p:nvSpPr>
          <p:cNvPr id="8" name="标题 2">
            <a:extLst>
              <a:ext uri="{FF2B5EF4-FFF2-40B4-BE49-F238E27FC236}">
                <a16:creationId xmlns:a16="http://schemas.microsoft.com/office/drawing/2014/main" id="{A7663114-BA1E-4D33-B77E-13B4B0533AAA}"/>
              </a:ext>
            </a:extLst>
          </p:cNvPr>
          <p:cNvSpPr>
            <a:spLocks noGrp="1"/>
          </p:cNvSpPr>
          <p:nvPr>
            <p:ph type="title"/>
          </p:nvPr>
        </p:nvSpPr>
        <p:spPr>
          <a:xfrm>
            <a:off x="602435" y="172222"/>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强化学习中的策略优化</a:t>
            </a:r>
          </a:p>
        </p:txBody>
      </p:sp>
    </p:spTree>
    <p:extLst>
      <p:ext uri="{BB962C8B-B14F-4D97-AF65-F5344CB8AC3E}">
        <p14:creationId xmlns:p14="http://schemas.microsoft.com/office/powerpoint/2010/main" val="3578986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63114-BA1E-4D33-B77E-13B4B0533AAA}"/>
              </a:ext>
            </a:extLst>
          </p:cNvPr>
          <p:cNvSpPr>
            <a:spLocks noGrp="1"/>
          </p:cNvSpPr>
          <p:nvPr>
            <p:ph type="title"/>
          </p:nvPr>
        </p:nvSpPr>
        <p:spPr/>
        <p:txBody>
          <a:bodyPr/>
          <a:lstStyle/>
          <a:p>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强化学习中的概念</a:t>
            </a:r>
          </a:p>
        </p:txBody>
      </p:sp>
      <p:sp>
        <p:nvSpPr>
          <p:cNvPr id="2" name="矩形 1"/>
          <p:cNvSpPr/>
          <p:nvPr/>
        </p:nvSpPr>
        <p:spPr>
          <a:xfrm>
            <a:off x="163896" y="985105"/>
            <a:ext cx="5629465" cy="5546583"/>
          </a:xfrm>
          <a:prstGeom prst="rect">
            <a:avLst/>
          </a:prstGeom>
        </p:spPr>
        <p:txBody>
          <a:bodyPr wrap="square">
            <a:spAutoFit/>
          </a:bodyPr>
          <a:lstStyle/>
          <a:p>
            <a:pPr lvl="0">
              <a:lnSpc>
                <a:spcPct val="150000"/>
              </a:lnSpc>
            </a:pPr>
            <a:r>
              <a:rPr lang="zh-CN" altLang="zh-CN" sz="1600" b="1" dirty="0">
                <a:ea typeface="微软雅黑" panose="020B0503020204020204" pitchFamily="34" charset="-122"/>
              </a:rPr>
              <a:t>智能体（</a:t>
            </a:r>
            <a:r>
              <a:rPr lang="en-US" altLang="zh-CN" sz="1600" b="1" dirty="0">
                <a:ea typeface="微软雅黑" panose="020B0503020204020204" pitchFamily="34" charset="-122"/>
              </a:rPr>
              <a:t>agent</a:t>
            </a:r>
            <a:r>
              <a:rPr lang="zh-CN" altLang="zh-CN" sz="1600" b="1" dirty="0">
                <a:ea typeface="微软雅黑" panose="020B0503020204020204" pitchFamily="34" charset="-122"/>
              </a:rPr>
              <a:t>）：</a:t>
            </a:r>
            <a:r>
              <a:rPr lang="zh-CN" altLang="zh-CN" sz="1700" b="1" dirty="0">
                <a:latin typeface="Times New Roman" panose="02020603050405020304" pitchFamily="18" charset="0"/>
                <a:ea typeface="华文楷体" panose="02010600040101010101" pitchFamily="2" charset="-122"/>
                <a:cs typeface="Times New Roman" panose="02020603050405020304" pitchFamily="18" charset="0"/>
              </a:rPr>
              <a:t>智能体是强化学习算法的主体，它能够根据经验做出主观判断并执行动作，是整个智能系统的核心。</a:t>
            </a:r>
          </a:p>
          <a:p>
            <a:pPr>
              <a:lnSpc>
                <a:spcPct val="150000"/>
              </a:lnSpc>
            </a:pPr>
            <a:r>
              <a:rPr lang="zh-CN" altLang="zh-CN" sz="1600" b="1" dirty="0">
                <a:ea typeface="微软雅黑" panose="020B0503020204020204" pitchFamily="34" charset="-122"/>
              </a:rPr>
              <a:t>环境（</a:t>
            </a:r>
            <a:r>
              <a:rPr lang="en-US" altLang="zh-CN" sz="1600" b="1" dirty="0">
                <a:ea typeface="微软雅黑" panose="020B0503020204020204" pitchFamily="34" charset="-122"/>
              </a:rPr>
              <a:t>environment</a:t>
            </a:r>
            <a:r>
              <a:rPr lang="zh-CN" altLang="zh-CN" sz="1600" b="1" dirty="0">
                <a:ea typeface="微软雅黑" panose="020B0503020204020204" pitchFamily="34" charset="-122"/>
              </a:rPr>
              <a:t>）：</a:t>
            </a:r>
            <a:r>
              <a:rPr lang="zh-CN" altLang="zh-CN" sz="1700" b="1" dirty="0">
                <a:latin typeface="Times New Roman" panose="02020603050405020304" pitchFamily="18" charset="0"/>
                <a:ea typeface="华文楷体" panose="02010600040101010101" pitchFamily="2" charset="-122"/>
                <a:cs typeface="Times New Roman" panose="02020603050405020304" pitchFamily="18" charset="0"/>
              </a:rPr>
              <a:t>智能体以外的一切统称为环境，环境在与智能体的交互中，能被智能体所采取的动作影响，同时环境也能向智能体反馈状态和奖励。</a:t>
            </a:r>
            <a:endParaRPr lang="en-US" altLang="zh-CN" sz="17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zh-CN" sz="1600" b="1" dirty="0">
                <a:ea typeface="微软雅黑" panose="020B0503020204020204" pitchFamily="34" charset="-122"/>
              </a:rPr>
              <a:t>状态（</a:t>
            </a:r>
            <a:r>
              <a:rPr lang="en-US" altLang="zh-CN" sz="1600" b="1" dirty="0">
                <a:ea typeface="微软雅黑" panose="020B0503020204020204" pitchFamily="34" charset="-122"/>
              </a:rPr>
              <a:t>state</a:t>
            </a:r>
            <a:r>
              <a:rPr lang="zh-CN" altLang="zh-CN" sz="1600" b="1" dirty="0">
                <a:ea typeface="微软雅黑" panose="020B0503020204020204" pitchFamily="34" charset="-122"/>
              </a:rPr>
              <a:t>）：</a:t>
            </a:r>
            <a:r>
              <a:rPr lang="zh-CN" altLang="zh-CN" sz="1700" b="1" dirty="0">
                <a:latin typeface="Times New Roman" panose="02020603050405020304" pitchFamily="18" charset="0"/>
                <a:ea typeface="华文楷体" panose="02010600040101010101" pitchFamily="2" charset="-122"/>
                <a:cs typeface="Times New Roman" panose="02020603050405020304" pitchFamily="18" charset="0"/>
              </a:rPr>
              <a:t>状态可以理解为智能体对环境的一种理解和编码，通常包含了对智能体所采取决策产生影响的信息。</a:t>
            </a:r>
          </a:p>
          <a:p>
            <a:pPr lvl="0">
              <a:lnSpc>
                <a:spcPct val="150000"/>
              </a:lnSpc>
            </a:pPr>
            <a:r>
              <a:rPr lang="zh-CN" altLang="zh-CN" sz="1600" b="1" dirty="0">
                <a:ea typeface="微软雅黑" panose="020B0503020204020204" pitchFamily="34" charset="-122"/>
              </a:rPr>
              <a:t>动作（</a:t>
            </a:r>
            <a:r>
              <a:rPr lang="en-US" altLang="zh-CN" sz="1600" b="1" dirty="0">
                <a:ea typeface="微软雅黑" panose="020B0503020204020204" pitchFamily="34" charset="-122"/>
              </a:rPr>
              <a:t>action</a:t>
            </a:r>
            <a:r>
              <a:rPr lang="zh-CN" altLang="zh-CN" sz="1600" b="1" dirty="0">
                <a:ea typeface="微软雅黑" panose="020B0503020204020204" pitchFamily="34" charset="-122"/>
              </a:rPr>
              <a:t>）：</a:t>
            </a:r>
            <a:r>
              <a:rPr lang="zh-CN" altLang="zh-CN" sz="1700" b="1" dirty="0">
                <a:latin typeface="Times New Roman" panose="02020603050405020304" pitchFamily="18" charset="0"/>
                <a:ea typeface="华文楷体" panose="02010600040101010101" pitchFamily="2" charset="-122"/>
                <a:cs typeface="Times New Roman" panose="02020603050405020304" pitchFamily="18" charset="0"/>
              </a:rPr>
              <a:t>动作是智能体对环境产生影响的方式。</a:t>
            </a:r>
          </a:p>
          <a:p>
            <a:pPr lvl="0">
              <a:lnSpc>
                <a:spcPct val="150000"/>
              </a:lnSpc>
            </a:pPr>
            <a:r>
              <a:rPr lang="zh-CN" altLang="zh-CN" sz="1600" b="1" dirty="0">
                <a:ea typeface="微软雅黑" panose="020B0503020204020204" pitchFamily="34" charset="-122"/>
              </a:rPr>
              <a:t>策略（</a:t>
            </a:r>
            <a:r>
              <a:rPr lang="en-US" altLang="zh-CN" sz="1600" b="1" dirty="0">
                <a:ea typeface="微软雅黑" panose="020B0503020204020204" pitchFamily="34" charset="-122"/>
              </a:rPr>
              <a:t>policy</a:t>
            </a:r>
            <a:r>
              <a:rPr lang="zh-CN" altLang="zh-CN" sz="1600" b="1" dirty="0">
                <a:ea typeface="微软雅黑" panose="020B0503020204020204" pitchFamily="34" charset="-122"/>
              </a:rPr>
              <a:t>）：</a:t>
            </a:r>
            <a:r>
              <a:rPr lang="zh-CN" altLang="zh-CN" sz="1700" b="1" dirty="0">
                <a:latin typeface="Times New Roman" panose="02020603050405020304" pitchFamily="18" charset="0"/>
                <a:ea typeface="华文楷体" panose="02010600040101010101" pitchFamily="2" charset="-122"/>
                <a:cs typeface="Times New Roman" panose="02020603050405020304" pitchFamily="18" charset="0"/>
              </a:rPr>
              <a:t>策略是智能体在所处状态下去执行某个动作的依据，即给定一个状态，智能体可根据一个策略来选择应该采取的动作。</a:t>
            </a:r>
          </a:p>
          <a:p>
            <a:pPr lvl="0">
              <a:lnSpc>
                <a:spcPct val="150000"/>
              </a:lnSpc>
            </a:pPr>
            <a:r>
              <a:rPr lang="zh-CN" altLang="zh-CN" sz="1600" b="1" dirty="0">
                <a:ea typeface="微软雅黑" panose="020B0503020204020204" pitchFamily="34" charset="-122"/>
              </a:rPr>
              <a:t>奖励（</a:t>
            </a:r>
            <a:r>
              <a:rPr lang="en-US" altLang="zh-CN" sz="1600" b="1" dirty="0">
                <a:ea typeface="微软雅黑" panose="020B0503020204020204" pitchFamily="34" charset="-122"/>
              </a:rPr>
              <a:t>reward</a:t>
            </a:r>
            <a:r>
              <a:rPr lang="zh-CN" altLang="zh-CN" sz="1600" b="1" dirty="0">
                <a:ea typeface="微软雅黑" panose="020B0503020204020204" pitchFamily="34" charset="-122"/>
              </a:rPr>
              <a:t>）：</a:t>
            </a:r>
            <a:r>
              <a:rPr lang="zh-CN" altLang="zh-CN" sz="1700" b="1" dirty="0">
                <a:latin typeface="Times New Roman" panose="02020603050405020304" pitchFamily="18" charset="0"/>
                <a:ea typeface="华文楷体" panose="02010600040101010101" pitchFamily="2" charset="-122"/>
                <a:cs typeface="Times New Roman" panose="02020603050405020304" pitchFamily="18" charset="0"/>
              </a:rPr>
              <a:t>奖励是智能体序贯式采取一系列动作后从环境获得的收益。</a:t>
            </a:r>
          </a:p>
        </p:txBody>
      </p:sp>
      <p:pic>
        <p:nvPicPr>
          <p:cNvPr id="5" name="图片 4">
            <a:extLst>
              <a:ext uri="{FF2B5EF4-FFF2-40B4-BE49-F238E27FC236}">
                <a16:creationId xmlns:a16="http://schemas.microsoft.com/office/drawing/2014/main" id="{8B0AA729-77B1-45BD-B208-566249A118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34250" y="3089005"/>
            <a:ext cx="3045854" cy="1686158"/>
          </a:xfrm>
          <a:prstGeom prst="rect">
            <a:avLst/>
          </a:prstGeom>
        </p:spPr>
      </p:pic>
      <p:sp>
        <p:nvSpPr>
          <p:cNvPr id="7" name="文本框 6">
            <a:extLst>
              <a:ext uri="{FF2B5EF4-FFF2-40B4-BE49-F238E27FC236}">
                <a16:creationId xmlns:a16="http://schemas.microsoft.com/office/drawing/2014/main" id="{A3C79E5B-1523-49B4-96AD-7436F9D0F282}"/>
              </a:ext>
            </a:extLst>
          </p:cNvPr>
          <p:cNvSpPr txBox="1"/>
          <p:nvPr/>
        </p:nvSpPr>
        <p:spPr>
          <a:xfrm>
            <a:off x="5934250" y="4912425"/>
            <a:ext cx="3102847" cy="338554"/>
          </a:xfrm>
          <a:prstGeom prst="rect">
            <a:avLst/>
          </a:prstGeom>
          <a:noFill/>
        </p:spPr>
        <p:txBody>
          <a:bodyPr wrap="square" rtlCol="0">
            <a:spAutoFit/>
          </a:bodyPr>
          <a:lstStyle/>
          <a:p>
            <a:pPr algn="ct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7.1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强化学习的过程</a:t>
            </a:r>
          </a:p>
        </p:txBody>
      </p:sp>
    </p:spTree>
    <p:extLst>
      <p:ext uri="{BB962C8B-B14F-4D97-AF65-F5344CB8AC3E}">
        <p14:creationId xmlns:p14="http://schemas.microsoft.com/office/powerpoint/2010/main" val="1381202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2">
            <a:extLst>
              <a:ext uri="{FF2B5EF4-FFF2-40B4-BE49-F238E27FC236}">
                <a16:creationId xmlns:a16="http://schemas.microsoft.com/office/drawing/2014/main" id="{A7663114-BA1E-4D33-B77E-13B4B0533AAA}"/>
              </a:ext>
            </a:extLst>
          </p:cNvPr>
          <p:cNvSpPr>
            <a:spLocks noGrp="1"/>
          </p:cNvSpPr>
          <p:nvPr>
            <p:ph type="title"/>
          </p:nvPr>
        </p:nvSpPr>
        <p:spPr>
          <a:xfrm>
            <a:off x="657520" y="161206"/>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强化学习中的策略优化：</a:t>
            </a:r>
            <a:r>
              <a:rPr lang="zh-CN" altLang="zh-CN" sz="2400" dirty="0"/>
              <a:t>机器人寻路问题</a:t>
            </a:r>
            <a:r>
              <a:rPr lang="zh-CN" altLang="en-US" sz="2400" dirty="0"/>
              <a:t>为例子</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311727" y="4071879"/>
                <a:ext cx="8416636" cy="1701748"/>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7.8</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给出了</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机器人寻路问题的原有</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策略及其对应价值函数。在</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图</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中，</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根据原有</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策略，智能体位于状态</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a:rPr>
                          <m:t>𝒔</m:t>
                        </m:r>
                      </m:e>
                      <m:sub>
                        <m:r>
                          <a:rPr lang="en-US" altLang="zh-CN" b="1" i="1">
                            <a:latin typeface="Cambria Math"/>
                          </a:rPr>
                          <m:t>𝟏</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的价值函数取值为</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0.1</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。当智能体位于</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a:rPr>
                          <m:t>𝒔</m:t>
                        </m:r>
                      </m:e>
                      <m:sub>
                        <m:r>
                          <a:rPr lang="en-US" altLang="zh-CN" b="1" i="1">
                            <a:latin typeface="Cambria Math"/>
                          </a:rPr>
                          <m:t>𝟏</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状态时，智能体在</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原有</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策略指引下将选择向上移动一个方格的行动，从状态</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a:rPr>
                          <m:t>𝒔</m:t>
                        </m:r>
                      </m:e>
                      <m:sub>
                        <m:r>
                          <a:rPr lang="en-US" altLang="zh-CN" b="1" i="1">
                            <a:latin typeface="Cambria Math"/>
                          </a:rPr>
                          <m:t>𝟏</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进入状态</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a:rPr>
                          <m:t>𝒔</m:t>
                        </m:r>
                      </m:e>
                      <m:sub>
                        <m:r>
                          <a:rPr lang="en-US" altLang="zh-CN" b="1" i="1">
                            <a:latin typeface="Cambria Math"/>
                          </a:rPr>
                          <m:t>𝟒</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，状态</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a:rPr>
                          <m:t>𝒔</m:t>
                        </m:r>
                      </m:e>
                      <m:sub>
                        <m:r>
                          <a:rPr lang="en-US" altLang="zh-CN" b="1" i="1">
                            <a:latin typeface="Cambria Math"/>
                          </a:rPr>
                          <m:t>𝟒</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的价值函数取值为</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0.3</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原有</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策略所给出的其他信息，可从图</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中</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周知。</a:t>
                </a:r>
              </a:p>
            </p:txBody>
          </p:sp>
        </mc:Choice>
        <mc:Fallback xmlns="">
          <p:sp>
            <p:nvSpPr>
              <p:cNvPr id="4" name="矩形 3"/>
              <p:cNvSpPr>
                <a:spLocks noRot="1" noChangeAspect="1" noMove="1" noResize="1" noEditPoints="1" noAdjustHandles="1" noChangeArrowheads="1" noChangeShapeType="1" noTextEdit="1"/>
              </p:cNvSpPr>
              <p:nvPr/>
            </p:nvSpPr>
            <p:spPr>
              <a:xfrm>
                <a:off x="311727" y="4071879"/>
                <a:ext cx="8416636" cy="1701748"/>
              </a:xfrm>
              <a:prstGeom prst="rect">
                <a:avLst/>
              </a:prstGeom>
              <a:blipFill>
                <a:blip r:embed="rId2"/>
                <a:stretch>
                  <a:fillRect l="-579" r="-652" b="-5735"/>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1F1BA535-592A-470A-90F5-3F2AF694C9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0936" y="1504237"/>
            <a:ext cx="6020873" cy="2271939"/>
          </a:xfrm>
          <a:prstGeom prst="rect">
            <a:avLst/>
          </a:prstGeom>
        </p:spPr>
      </p:pic>
      <p:sp>
        <p:nvSpPr>
          <p:cNvPr id="9" name="文本框 8">
            <a:extLst>
              <a:ext uri="{FF2B5EF4-FFF2-40B4-BE49-F238E27FC236}">
                <a16:creationId xmlns:a16="http://schemas.microsoft.com/office/drawing/2014/main" id="{86726120-607A-4C0D-9B2E-31CA8EDC0F6D}"/>
              </a:ext>
            </a:extLst>
          </p:cNvPr>
          <p:cNvSpPr txBox="1"/>
          <p:nvPr/>
        </p:nvSpPr>
        <p:spPr>
          <a:xfrm>
            <a:off x="2033761" y="1114636"/>
            <a:ext cx="5267458" cy="338554"/>
          </a:xfrm>
          <a:prstGeom prst="rect">
            <a:avLst/>
          </a:prstGeom>
          <a:noFill/>
        </p:spPr>
        <p:txBody>
          <a:bodyPr wrap="square" rtlCol="0">
            <a:spAutoFit/>
          </a:bodyPr>
          <a:lstStyle/>
          <a:p>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7.8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对状态</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s</a:t>
            </a:r>
            <a:r>
              <a:rPr lang="en-US" altLang="zh-CN" sz="1600" b="1"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所采取的行动进行策略优化的示意图</a:t>
            </a:r>
          </a:p>
        </p:txBody>
      </p:sp>
    </p:spTree>
    <p:extLst>
      <p:ext uri="{BB962C8B-B14F-4D97-AF65-F5344CB8AC3E}">
        <p14:creationId xmlns:p14="http://schemas.microsoft.com/office/powerpoint/2010/main" val="4266820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2">
            <a:extLst>
              <a:ext uri="{FF2B5EF4-FFF2-40B4-BE49-F238E27FC236}">
                <a16:creationId xmlns:a16="http://schemas.microsoft.com/office/drawing/2014/main" id="{A7663114-BA1E-4D33-B77E-13B4B0533AAA}"/>
              </a:ext>
            </a:extLst>
          </p:cNvPr>
          <p:cNvSpPr>
            <a:spLocks noGrp="1"/>
          </p:cNvSpPr>
          <p:nvPr>
            <p:ph type="title"/>
          </p:nvPr>
        </p:nvSpPr>
        <p:spPr>
          <a:xfrm>
            <a:off x="602435" y="150189"/>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强化学习中的策略优化：</a:t>
            </a:r>
            <a:r>
              <a:rPr lang="zh-CN" altLang="zh-CN" sz="2400" dirty="0"/>
              <a:t>机器人寻路问题</a:t>
            </a:r>
            <a:r>
              <a:rPr lang="zh-CN" altLang="en-US" sz="2400" dirty="0"/>
              <a:t>为例子</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167740" y="4984921"/>
                <a:ext cx="8763989" cy="1338828"/>
              </a:xfrm>
              <a:prstGeom prst="rect">
                <a:avLst/>
              </a:prstGeom>
            </p:spPr>
            <p:txBody>
              <a:bodyPr wrap="square">
                <a:spAutoFit/>
              </a:bodyPr>
              <a:lstStyle/>
              <a:p>
                <a:pPr>
                  <a:lnSpc>
                    <a:spcPct val="150000"/>
                  </a:lnSpc>
                </a:pP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下面来看智能体如何通过策略优化来改变在状态</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所采取的行动。由于智能体在状态</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能够采取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向上移动一个方格</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向右移动一个方格</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两个行动中的一个</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首先计算状态</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选择</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向上移动一个方格</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后所</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得动作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价值函数取值</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167740" y="4984921"/>
                <a:ext cx="8763989" cy="1338828"/>
              </a:xfrm>
              <a:prstGeom prst="rect">
                <a:avLst/>
              </a:prstGeom>
              <a:blipFill>
                <a:blip r:embed="rId2"/>
                <a:stretch>
                  <a:fillRect l="-626" b="-41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782282" y="3923765"/>
                <a:ext cx="5918508" cy="105105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𝑞</m:t>
                          </m:r>
                        </m:e>
                        <m:sub>
                          <m:r>
                            <a:rPr lang="en-US" altLang="zh-CN" i="1">
                              <a:latin typeface="Cambria Math"/>
                            </a:rPr>
                            <m:t>𝜋</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a:rPr>
                                <m:t>𝑠</m:t>
                              </m:r>
                            </m:e>
                            <m:sub>
                              <m:r>
                                <a:rPr lang="en-US" altLang="zh-CN" i="1">
                                  <a:latin typeface="Cambria Math"/>
                                </a:rPr>
                                <m:t>1</m:t>
                              </m:r>
                            </m:sub>
                          </m:sSub>
                          <m:r>
                            <a:rPr lang="en-US" altLang="zh-CN" i="1">
                              <a:latin typeface="Cambria Math"/>
                            </a:rPr>
                            <m:t>,</m:t>
                          </m:r>
                          <m:r>
                            <a:rPr lang="zh-CN" altLang="zh-CN">
                              <a:latin typeface="Cambria Math"/>
                            </a:rPr>
                            <m:t>上</m:t>
                          </m:r>
                        </m:e>
                      </m:d>
                      <m:r>
                        <m:rPr>
                          <m:aln/>
                        </m:rPr>
                        <a:rPr lang="en-US" altLang="zh-CN" i="1">
                          <a:latin typeface="Cambria Math"/>
                        </a:rPr>
                        <m:t>=</m:t>
                      </m:r>
                      <m:nary>
                        <m:naryPr>
                          <m:chr m:val="∑"/>
                          <m:supHide m:val="on"/>
                          <m:ctrlPr>
                            <a:rPr lang="zh-CN" altLang="zh-CN" i="1">
                              <a:latin typeface="Cambria Math" panose="02040503050406030204" pitchFamily="18" charset="0"/>
                            </a:rPr>
                          </m:ctrlPr>
                        </m:naryPr>
                        <m:sub>
                          <m:sSup>
                            <m:sSupPr>
                              <m:ctrlPr>
                                <a:rPr lang="zh-CN" altLang="zh-CN" i="1">
                                  <a:latin typeface="Cambria Math" panose="02040503050406030204" pitchFamily="18" charset="0"/>
                                </a:rPr>
                              </m:ctrlPr>
                            </m:sSupPr>
                            <m:e>
                              <m:r>
                                <a:rPr lang="en-US" altLang="zh-CN" i="1">
                                  <a:latin typeface="Cambria Math"/>
                                </a:rPr>
                                <m:t>𝑠</m:t>
                              </m:r>
                            </m:e>
                            <m:sup>
                              <m:r>
                                <a:rPr lang="en-US" altLang="zh-CN" i="1">
                                  <a:latin typeface="Cambria Math"/>
                                </a:rPr>
                                <m:t>′</m:t>
                              </m:r>
                            </m:sup>
                          </m:sSup>
                          <m:r>
                            <a:rPr lang="en-US" altLang="zh-CN" i="1">
                              <a:latin typeface="Cambria Math"/>
                            </a:rPr>
                            <m:t>∈</m:t>
                          </m:r>
                          <m:r>
                            <a:rPr lang="en-US" altLang="zh-CN" i="1">
                              <a:latin typeface="Cambria Math"/>
                            </a:rPr>
                            <m:t>𝑆</m:t>
                          </m:r>
                        </m:sub>
                        <m:sup/>
                        <m:e>
                          <m:func>
                            <m:funcPr>
                              <m:ctrlPr>
                                <a:rPr lang="zh-CN" altLang="zh-CN" i="1">
                                  <a:latin typeface="Cambria Math" panose="02040503050406030204" pitchFamily="18" charset="0"/>
                                </a:rPr>
                              </m:ctrlPr>
                            </m:funcPr>
                            <m:fName>
                              <m:r>
                                <m:rPr>
                                  <m:sty m:val="p"/>
                                </m:rPr>
                                <a:rPr lang="en-US" altLang="zh-CN">
                                  <a:latin typeface="Cambria Math"/>
                                </a:rPr>
                                <m:t>P</m:t>
                              </m:r>
                            </m:fName>
                            <m:e>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a:rPr>
                                        <m:t>𝑠</m:t>
                                      </m:r>
                                    </m:e>
                                    <m:sup>
                                      <m:r>
                                        <a:rPr lang="en-US" altLang="zh-CN" i="1">
                                          <a:latin typeface="Cambria Math"/>
                                        </a:rPr>
                                        <m:t>′</m:t>
                                      </m:r>
                                    </m:sup>
                                  </m:sSup>
                                </m:e>
                                <m:e>
                                  <m:sSub>
                                    <m:sSubPr>
                                      <m:ctrlPr>
                                        <a:rPr lang="zh-CN" altLang="zh-CN" i="1">
                                          <a:latin typeface="Cambria Math" panose="02040503050406030204" pitchFamily="18" charset="0"/>
                                        </a:rPr>
                                      </m:ctrlPr>
                                    </m:sSubPr>
                                    <m:e>
                                      <m:r>
                                        <a:rPr lang="en-US" altLang="zh-CN" i="1">
                                          <a:latin typeface="Cambria Math"/>
                                        </a:rPr>
                                        <m:t>𝑠</m:t>
                                      </m:r>
                                    </m:e>
                                    <m:sub>
                                      <m:r>
                                        <a:rPr lang="en-US" altLang="zh-CN" i="1">
                                          <a:latin typeface="Cambria Math"/>
                                        </a:rPr>
                                        <m:t>1</m:t>
                                      </m:r>
                                    </m:sub>
                                  </m:sSub>
                                  <m:r>
                                    <a:rPr lang="en-US" altLang="zh-CN" i="1">
                                      <a:latin typeface="Cambria Math"/>
                                    </a:rPr>
                                    <m:t>,</m:t>
                                  </m:r>
                                  <m:r>
                                    <a:rPr lang="zh-CN" altLang="zh-CN">
                                      <a:latin typeface="Cambria Math"/>
                                    </a:rPr>
                                    <m:t>上</m:t>
                                  </m:r>
                                </m:e>
                              </m:d>
                            </m:e>
                          </m:func>
                        </m:e>
                      </m:nary>
                      <m:d>
                        <m:dPr>
                          <m:begChr m:val="["/>
                          <m:endChr m:val="]"/>
                          <m:ctrlPr>
                            <a:rPr lang="zh-CN" altLang="zh-CN" i="1">
                              <a:latin typeface="Cambria Math" panose="02040503050406030204" pitchFamily="18" charset="0"/>
                            </a:rPr>
                          </m:ctrlPr>
                        </m:dPr>
                        <m:e>
                          <m:r>
                            <a:rPr lang="en-US" altLang="zh-CN" i="1">
                              <a:latin typeface="Cambria Math"/>
                            </a:rPr>
                            <m:t>𝑅</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a:rPr>
                                    <m:t>𝑠</m:t>
                                  </m:r>
                                </m:e>
                                <m:sub>
                                  <m:r>
                                    <a:rPr lang="en-US" altLang="zh-CN" i="1">
                                      <a:latin typeface="Cambria Math"/>
                                    </a:rPr>
                                    <m:t>1</m:t>
                                  </m:r>
                                </m:sub>
                              </m:sSub>
                              <m:r>
                                <a:rPr lang="en-US" altLang="zh-CN" i="1">
                                  <a:latin typeface="Cambria Math"/>
                                </a:rPr>
                                <m:t>,</m:t>
                              </m:r>
                              <m:r>
                                <a:rPr lang="zh-CN" altLang="zh-CN">
                                  <a:latin typeface="Cambria Math"/>
                                </a:rPr>
                                <m:t>上</m:t>
                              </m:r>
                              <m:r>
                                <a:rPr lang="en-US" altLang="zh-CN" i="1">
                                  <a:latin typeface="Cambria Math"/>
                                </a:rPr>
                                <m:t>,</m:t>
                              </m:r>
                              <m:sSup>
                                <m:sSupPr>
                                  <m:ctrlPr>
                                    <a:rPr lang="zh-CN" altLang="zh-CN" i="1">
                                      <a:latin typeface="Cambria Math" panose="02040503050406030204" pitchFamily="18" charset="0"/>
                                    </a:rPr>
                                  </m:ctrlPr>
                                </m:sSupPr>
                                <m:e>
                                  <m:r>
                                    <a:rPr lang="en-US" altLang="zh-CN" i="1">
                                      <a:latin typeface="Cambria Math"/>
                                    </a:rPr>
                                    <m:t>𝑠</m:t>
                                  </m:r>
                                </m:e>
                                <m:sup>
                                  <m:r>
                                    <a:rPr lang="en-US" altLang="zh-CN" i="1">
                                      <a:latin typeface="Cambria Math"/>
                                    </a:rPr>
                                    <m:t>′</m:t>
                                  </m:r>
                                </m:sup>
                              </m:sSup>
                            </m:e>
                          </m:d>
                          <m:r>
                            <a:rPr lang="en-US" altLang="zh-CN" i="1">
                              <a:latin typeface="Cambria Math"/>
                            </a:rPr>
                            <m:t>+</m:t>
                          </m:r>
                          <m:r>
                            <a:rPr lang="en-US" altLang="zh-CN" i="1">
                              <a:latin typeface="Cambria Math"/>
                            </a:rPr>
                            <m:t>𝛾</m:t>
                          </m:r>
                          <m:sSub>
                            <m:sSubPr>
                              <m:ctrlPr>
                                <a:rPr lang="zh-CN" altLang="zh-CN" i="1">
                                  <a:latin typeface="Cambria Math" panose="02040503050406030204" pitchFamily="18" charset="0"/>
                                </a:rPr>
                              </m:ctrlPr>
                            </m:sSubPr>
                            <m:e>
                              <m:r>
                                <a:rPr lang="en-US" altLang="zh-CN" i="1">
                                  <a:latin typeface="Cambria Math"/>
                                </a:rPr>
                                <m:t>𝑉</m:t>
                              </m:r>
                            </m:e>
                            <m:sub>
                              <m:r>
                                <a:rPr lang="en-US" altLang="zh-CN" i="1">
                                  <a:latin typeface="Cambria Math"/>
                                </a:rPr>
                                <m:t>𝜋</m:t>
                              </m:r>
                            </m:sub>
                          </m:sSub>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a:rPr>
                                    <m:t>𝑠</m:t>
                                  </m:r>
                                </m:e>
                                <m:sup>
                                  <m:r>
                                    <a:rPr lang="en-US" altLang="zh-CN" i="1">
                                      <a:latin typeface="Cambria Math"/>
                                    </a:rPr>
                                    <m:t>′</m:t>
                                  </m:r>
                                </m:sup>
                              </m:sSup>
                            </m:e>
                          </m:d>
                        </m:e>
                      </m:d>
                    </m:oMath>
                    <m:oMath xmlns:m="http://schemas.openxmlformats.org/officeDocument/2006/math">
                      <m:r>
                        <m:rPr>
                          <m:aln/>
                        </m:rPr>
                        <a:rPr lang="en-US" altLang="zh-CN" i="1">
                          <a:latin typeface="Cambria Math"/>
                        </a:rPr>
                        <m:t>=</m:t>
                      </m:r>
                      <m:r>
                        <a:rPr lang="en-US" altLang="zh-CN" i="1">
                          <a:latin typeface="Cambria Math"/>
                        </a:rPr>
                        <m:t>1×</m:t>
                      </m:r>
                      <m:d>
                        <m:dPr>
                          <m:ctrlPr>
                            <a:rPr lang="zh-CN" altLang="zh-CN" i="1">
                              <a:latin typeface="Cambria Math" panose="02040503050406030204" pitchFamily="18" charset="0"/>
                            </a:rPr>
                          </m:ctrlPr>
                        </m:dPr>
                        <m:e>
                          <m:r>
                            <a:rPr lang="en-US" altLang="zh-CN" i="1">
                              <a:latin typeface="Cambria Math"/>
                            </a:rPr>
                            <m:t>0+0.99×0.3</m:t>
                          </m:r>
                        </m:e>
                      </m:d>
                      <m:r>
                        <a:rPr lang="en-US" altLang="zh-CN" i="1">
                          <a:latin typeface="Cambria Math"/>
                        </a:rPr>
                        <m:t>+0×⋯=0.297</m:t>
                      </m:r>
                    </m:oMath>
                  </m:oMathPara>
                </a14:m>
                <a:endParaRPr lang="zh-CN" altLang="zh-CN" dirty="0"/>
              </a:p>
            </p:txBody>
          </p:sp>
        </mc:Choice>
        <mc:Fallback xmlns="">
          <p:sp>
            <p:nvSpPr>
              <p:cNvPr id="3" name="矩形 2"/>
              <p:cNvSpPr>
                <a:spLocks noRot="1" noChangeAspect="1" noMove="1" noResize="1" noEditPoints="1" noAdjustHandles="1" noChangeArrowheads="1" noChangeShapeType="1" noTextEdit="1"/>
              </p:cNvSpPr>
              <p:nvPr/>
            </p:nvSpPr>
            <p:spPr>
              <a:xfrm>
                <a:off x="1782282" y="3923765"/>
                <a:ext cx="5918508" cy="1051057"/>
              </a:xfrm>
              <a:prstGeom prst="rect">
                <a:avLst/>
              </a:prstGeom>
              <a:blipFill rotWithShape="1">
                <a:blip r:embed="rId4"/>
                <a:stretch>
                  <a:fillRect/>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37519EC8-AC9E-4AA7-B1C8-F99A281288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0936" y="1504237"/>
            <a:ext cx="6020873" cy="2271939"/>
          </a:xfrm>
          <a:prstGeom prst="rect">
            <a:avLst/>
          </a:prstGeom>
        </p:spPr>
      </p:pic>
      <p:sp>
        <p:nvSpPr>
          <p:cNvPr id="9" name="文本框 8">
            <a:extLst>
              <a:ext uri="{FF2B5EF4-FFF2-40B4-BE49-F238E27FC236}">
                <a16:creationId xmlns:a16="http://schemas.microsoft.com/office/drawing/2014/main" id="{A387FFF6-9E58-4F10-B2C1-D0CE93449771}"/>
              </a:ext>
            </a:extLst>
          </p:cNvPr>
          <p:cNvSpPr txBox="1"/>
          <p:nvPr/>
        </p:nvSpPr>
        <p:spPr>
          <a:xfrm>
            <a:off x="2107807" y="1073734"/>
            <a:ext cx="5267458" cy="338554"/>
          </a:xfrm>
          <a:prstGeom prst="rect">
            <a:avLst/>
          </a:prstGeom>
          <a:noFill/>
        </p:spPr>
        <p:txBody>
          <a:bodyPr wrap="square" rtlCol="0">
            <a:spAutoFit/>
          </a:bodyPr>
          <a:lstStyle/>
          <a:p>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7.8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对状态</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s</a:t>
            </a:r>
            <a:r>
              <a:rPr lang="en-US" altLang="zh-CN" sz="1600" b="1"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所采取的行动进行策略优化的示意图</a:t>
            </a:r>
          </a:p>
        </p:txBody>
      </p:sp>
    </p:spTree>
    <p:extLst>
      <p:ext uri="{BB962C8B-B14F-4D97-AF65-F5344CB8AC3E}">
        <p14:creationId xmlns:p14="http://schemas.microsoft.com/office/powerpoint/2010/main" val="2279847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2">
            <a:extLst>
              <a:ext uri="{FF2B5EF4-FFF2-40B4-BE49-F238E27FC236}">
                <a16:creationId xmlns:a16="http://schemas.microsoft.com/office/drawing/2014/main" id="{A7663114-BA1E-4D33-B77E-13B4B0533AAA}"/>
              </a:ext>
            </a:extLst>
          </p:cNvPr>
          <p:cNvSpPr>
            <a:spLocks noGrp="1"/>
          </p:cNvSpPr>
          <p:nvPr>
            <p:ph type="title"/>
          </p:nvPr>
        </p:nvSpPr>
        <p:spPr>
          <a:xfrm>
            <a:off x="689003" y="139172"/>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强化学习中的策略优化：</a:t>
            </a:r>
            <a:r>
              <a:rPr lang="zh-CN" altLang="zh-CN" sz="2400" dirty="0"/>
              <a:t>机器人寻路问题</a:t>
            </a:r>
            <a:r>
              <a:rPr lang="zh-CN" altLang="en-US" sz="2400" dirty="0"/>
              <a:t>为例子</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230085" y="5483686"/>
                <a:ext cx="8763989" cy="465961"/>
              </a:xfrm>
              <a:prstGeom prst="rect">
                <a:avLst/>
              </a:prstGeom>
            </p:spPr>
            <p:txBody>
              <a:bodyPr wrap="square">
                <a:spAutoFit/>
              </a:bodyPr>
              <a:lstStyle/>
              <a:p>
                <a:pPr algn="ct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接着计算</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状态</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选择</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向</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右</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移动一个方格</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后所</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得动作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价值函数取值</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30085" y="5483686"/>
                <a:ext cx="8763989" cy="465961"/>
              </a:xfrm>
              <a:prstGeom prst="rect">
                <a:avLst/>
              </a:prstGeom>
              <a:blipFill>
                <a:blip r:embed="rId2"/>
                <a:stretch>
                  <a:fillRect b="-223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713418" y="4104402"/>
                <a:ext cx="5797322" cy="105105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𝑞</m:t>
                          </m:r>
                        </m:e>
                        <m:sub>
                          <m:r>
                            <a:rPr lang="en-US" altLang="zh-CN" i="1">
                              <a:latin typeface="Cambria Math"/>
                            </a:rPr>
                            <m:t>𝜋</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a:rPr>
                                <m:t>𝑠</m:t>
                              </m:r>
                            </m:e>
                            <m:sub>
                              <m:r>
                                <a:rPr lang="en-US" altLang="zh-CN" i="1">
                                  <a:latin typeface="Cambria Math"/>
                                </a:rPr>
                                <m:t>1</m:t>
                              </m:r>
                            </m:sub>
                          </m:sSub>
                          <m:r>
                            <a:rPr lang="en-US" altLang="zh-CN" i="1">
                              <a:latin typeface="Cambria Math"/>
                            </a:rPr>
                            <m:t>,</m:t>
                          </m:r>
                          <m:r>
                            <a:rPr lang="zh-CN" altLang="zh-CN">
                              <a:latin typeface="Cambria Math"/>
                            </a:rPr>
                            <m:t>右</m:t>
                          </m:r>
                        </m:e>
                      </m:d>
                      <m:r>
                        <m:rPr>
                          <m:aln/>
                        </m:rPr>
                        <a:rPr lang="en-US" altLang="zh-CN" i="1">
                          <a:latin typeface="Cambria Math"/>
                        </a:rPr>
                        <m:t>=</m:t>
                      </m:r>
                      <m:nary>
                        <m:naryPr>
                          <m:chr m:val="∑"/>
                          <m:supHide m:val="on"/>
                          <m:ctrlPr>
                            <a:rPr lang="zh-CN" altLang="zh-CN" i="1">
                              <a:latin typeface="Cambria Math" panose="02040503050406030204" pitchFamily="18" charset="0"/>
                            </a:rPr>
                          </m:ctrlPr>
                        </m:naryPr>
                        <m:sub>
                          <m:sSup>
                            <m:sSupPr>
                              <m:ctrlPr>
                                <a:rPr lang="zh-CN" altLang="zh-CN" i="1">
                                  <a:latin typeface="Cambria Math" panose="02040503050406030204" pitchFamily="18" charset="0"/>
                                </a:rPr>
                              </m:ctrlPr>
                            </m:sSupPr>
                            <m:e>
                              <m:r>
                                <a:rPr lang="en-US" altLang="zh-CN" i="1">
                                  <a:latin typeface="Cambria Math"/>
                                </a:rPr>
                                <m:t>𝑠</m:t>
                              </m:r>
                            </m:e>
                            <m:sup>
                              <m:r>
                                <a:rPr lang="en-US" altLang="zh-CN" i="1">
                                  <a:latin typeface="Cambria Math"/>
                                </a:rPr>
                                <m:t>′</m:t>
                              </m:r>
                            </m:sup>
                          </m:sSup>
                          <m:r>
                            <a:rPr lang="en-US" altLang="zh-CN" i="1">
                              <a:latin typeface="Cambria Math"/>
                            </a:rPr>
                            <m:t>∈</m:t>
                          </m:r>
                          <m:r>
                            <a:rPr lang="en-US" altLang="zh-CN" i="1">
                              <a:latin typeface="Cambria Math"/>
                            </a:rPr>
                            <m:t>𝑆</m:t>
                          </m:r>
                        </m:sub>
                        <m:sup/>
                        <m:e>
                          <m:func>
                            <m:funcPr>
                              <m:ctrlPr>
                                <a:rPr lang="zh-CN" altLang="zh-CN" i="1">
                                  <a:latin typeface="Cambria Math" panose="02040503050406030204" pitchFamily="18" charset="0"/>
                                </a:rPr>
                              </m:ctrlPr>
                            </m:funcPr>
                            <m:fName>
                              <m:r>
                                <m:rPr>
                                  <m:sty m:val="p"/>
                                </m:rPr>
                                <a:rPr lang="en-US" altLang="zh-CN">
                                  <a:latin typeface="Cambria Math"/>
                                </a:rPr>
                                <m:t>P</m:t>
                              </m:r>
                            </m:fName>
                            <m:e>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a:rPr>
                                        <m:t>𝑠</m:t>
                                      </m:r>
                                    </m:e>
                                    <m:sup>
                                      <m:r>
                                        <a:rPr lang="en-US" altLang="zh-CN" i="1">
                                          <a:latin typeface="Cambria Math"/>
                                        </a:rPr>
                                        <m:t>′</m:t>
                                      </m:r>
                                    </m:sup>
                                  </m:sSup>
                                </m:e>
                                <m:e>
                                  <m:sSub>
                                    <m:sSubPr>
                                      <m:ctrlPr>
                                        <a:rPr lang="zh-CN" altLang="zh-CN" i="1">
                                          <a:latin typeface="Cambria Math" panose="02040503050406030204" pitchFamily="18" charset="0"/>
                                        </a:rPr>
                                      </m:ctrlPr>
                                    </m:sSubPr>
                                    <m:e>
                                      <m:r>
                                        <a:rPr lang="en-US" altLang="zh-CN" i="1">
                                          <a:latin typeface="Cambria Math"/>
                                        </a:rPr>
                                        <m:t>𝑠</m:t>
                                      </m:r>
                                    </m:e>
                                    <m:sub>
                                      <m:r>
                                        <a:rPr lang="en-US" altLang="zh-CN" i="1">
                                          <a:latin typeface="Cambria Math"/>
                                        </a:rPr>
                                        <m:t>1</m:t>
                                      </m:r>
                                    </m:sub>
                                  </m:sSub>
                                  <m:r>
                                    <a:rPr lang="en-US" altLang="zh-CN" i="1">
                                      <a:latin typeface="Cambria Math"/>
                                    </a:rPr>
                                    <m:t>,</m:t>
                                  </m:r>
                                  <m:r>
                                    <a:rPr lang="zh-CN" altLang="zh-CN">
                                      <a:latin typeface="Cambria Math"/>
                                    </a:rPr>
                                    <m:t>右</m:t>
                                  </m:r>
                                </m:e>
                              </m:d>
                            </m:e>
                          </m:func>
                        </m:e>
                      </m:nary>
                      <m:d>
                        <m:dPr>
                          <m:begChr m:val="["/>
                          <m:endChr m:val="]"/>
                          <m:ctrlPr>
                            <a:rPr lang="zh-CN" altLang="zh-CN" i="1">
                              <a:latin typeface="Cambria Math" panose="02040503050406030204" pitchFamily="18" charset="0"/>
                            </a:rPr>
                          </m:ctrlPr>
                        </m:dPr>
                        <m:e>
                          <m:r>
                            <a:rPr lang="en-US" altLang="zh-CN" i="1">
                              <a:latin typeface="Cambria Math"/>
                            </a:rPr>
                            <m:t>𝑅</m:t>
                          </m:r>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a:rPr>
                                    <m:t>𝑠</m:t>
                                  </m:r>
                                </m:e>
                                <m:sub>
                                  <m:r>
                                    <a:rPr lang="en-US" altLang="zh-CN" i="1">
                                      <a:latin typeface="Cambria Math"/>
                                    </a:rPr>
                                    <m:t>1</m:t>
                                  </m:r>
                                </m:sub>
                              </m:sSub>
                              <m:r>
                                <a:rPr lang="en-US" altLang="zh-CN" i="1">
                                  <a:latin typeface="Cambria Math"/>
                                </a:rPr>
                                <m:t>,</m:t>
                              </m:r>
                              <m:r>
                                <a:rPr lang="zh-CN" altLang="zh-CN">
                                  <a:latin typeface="Cambria Math"/>
                                </a:rPr>
                                <m:t>右</m:t>
                              </m:r>
                              <m:r>
                                <a:rPr lang="en-US" altLang="zh-CN" i="1">
                                  <a:latin typeface="Cambria Math"/>
                                </a:rPr>
                                <m:t>,</m:t>
                              </m:r>
                              <m:sSup>
                                <m:sSupPr>
                                  <m:ctrlPr>
                                    <a:rPr lang="zh-CN" altLang="zh-CN" i="1">
                                      <a:latin typeface="Cambria Math" panose="02040503050406030204" pitchFamily="18" charset="0"/>
                                    </a:rPr>
                                  </m:ctrlPr>
                                </m:sSupPr>
                                <m:e>
                                  <m:r>
                                    <a:rPr lang="en-US" altLang="zh-CN" i="1">
                                      <a:latin typeface="Cambria Math"/>
                                    </a:rPr>
                                    <m:t>𝑠</m:t>
                                  </m:r>
                                </m:e>
                                <m:sup>
                                  <m:r>
                                    <a:rPr lang="en-US" altLang="zh-CN" i="1">
                                      <a:latin typeface="Cambria Math"/>
                                    </a:rPr>
                                    <m:t>′</m:t>
                                  </m:r>
                                </m:sup>
                              </m:sSup>
                            </m:e>
                          </m:d>
                          <m:r>
                            <a:rPr lang="en-US" altLang="zh-CN" i="1">
                              <a:latin typeface="Cambria Math"/>
                            </a:rPr>
                            <m:t>+</m:t>
                          </m:r>
                          <m:r>
                            <a:rPr lang="en-US" altLang="zh-CN" i="1">
                              <a:latin typeface="Cambria Math"/>
                            </a:rPr>
                            <m:t>𝛾</m:t>
                          </m:r>
                          <m:sSub>
                            <m:sSubPr>
                              <m:ctrlPr>
                                <a:rPr lang="zh-CN" altLang="zh-CN" i="1">
                                  <a:latin typeface="Cambria Math" panose="02040503050406030204" pitchFamily="18" charset="0"/>
                                </a:rPr>
                              </m:ctrlPr>
                            </m:sSubPr>
                            <m:e>
                              <m:r>
                                <a:rPr lang="en-US" altLang="zh-CN" i="1">
                                  <a:latin typeface="Cambria Math"/>
                                </a:rPr>
                                <m:t>𝑉</m:t>
                              </m:r>
                            </m:e>
                            <m:sub>
                              <m:r>
                                <a:rPr lang="en-US" altLang="zh-CN" i="1">
                                  <a:latin typeface="Cambria Math"/>
                                </a:rPr>
                                <m:t>𝜋</m:t>
                              </m:r>
                            </m:sub>
                          </m:sSub>
                          <m:d>
                            <m:dPr>
                              <m:ctrlPr>
                                <a:rPr lang="zh-CN" altLang="zh-CN" i="1">
                                  <a:latin typeface="Cambria Math" panose="02040503050406030204" pitchFamily="18" charset="0"/>
                                </a:rPr>
                              </m:ctrlPr>
                            </m:dPr>
                            <m:e>
                              <m:sSup>
                                <m:sSupPr>
                                  <m:ctrlPr>
                                    <a:rPr lang="zh-CN" altLang="zh-CN" i="1">
                                      <a:latin typeface="Cambria Math" panose="02040503050406030204" pitchFamily="18" charset="0"/>
                                    </a:rPr>
                                  </m:ctrlPr>
                                </m:sSupPr>
                                <m:e>
                                  <m:r>
                                    <a:rPr lang="en-US" altLang="zh-CN" i="1">
                                      <a:latin typeface="Cambria Math"/>
                                    </a:rPr>
                                    <m:t>𝑠</m:t>
                                  </m:r>
                                </m:e>
                                <m:sup>
                                  <m:r>
                                    <a:rPr lang="en-US" altLang="zh-CN" i="1">
                                      <a:latin typeface="Cambria Math"/>
                                    </a:rPr>
                                    <m:t>′</m:t>
                                  </m:r>
                                </m:sup>
                              </m:sSup>
                            </m:e>
                          </m:d>
                        </m:e>
                      </m:d>
                    </m:oMath>
                    <m:oMath xmlns:m="http://schemas.openxmlformats.org/officeDocument/2006/math">
                      <m:r>
                        <m:rPr>
                          <m:aln/>
                        </m:rPr>
                        <a:rPr lang="en-US" altLang="zh-CN" i="1">
                          <a:latin typeface="Cambria Math"/>
                        </a:rPr>
                        <m:t>=</m:t>
                      </m:r>
                      <m:r>
                        <a:rPr lang="en-US" altLang="zh-CN" i="1">
                          <a:latin typeface="Cambria Math"/>
                        </a:rPr>
                        <m:t>1×</m:t>
                      </m:r>
                      <m:d>
                        <m:dPr>
                          <m:ctrlPr>
                            <a:rPr lang="zh-CN" altLang="zh-CN" i="1">
                              <a:latin typeface="Cambria Math" panose="02040503050406030204" pitchFamily="18" charset="0"/>
                            </a:rPr>
                          </m:ctrlPr>
                        </m:dPr>
                        <m:e>
                          <m:r>
                            <a:rPr lang="en-US" altLang="zh-CN" i="1">
                              <a:latin typeface="Cambria Math"/>
                            </a:rPr>
                            <m:t>0+0.99×0.4</m:t>
                          </m:r>
                        </m:e>
                      </m:d>
                      <m:r>
                        <a:rPr lang="en-US" altLang="zh-CN" i="1">
                          <a:latin typeface="Cambria Math"/>
                        </a:rPr>
                        <m:t>+0×⋯=0.396</m:t>
                      </m:r>
                    </m:oMath>
                  </m:oMathPara>
                </a14:m>
                <a:endParaRPr lang="zh-CN" altLang="zh-CN" dirty="0"/>
              </a:p>
            </p:txBody>
          </p:sp>
        </mc:Choice>
        <mc:Fallback xmlns="">
          <p:sp>
            <p:nvSpPr>
              <p:cNvPr id="3" name="矩形 2"/>
              <p:cNvSpPr>
                <a:spLocks noRot="1" noChangeAspect="1" noMove="1" noResize="1" noEditPoints="1" noAdjustHandles="1" noChangeArrowheads="1" noChangeShapeType="1" noTextEdit="1"/>
              </p:cNvSpPr>
              <p:nvPr/>
            </p:nvSpPr>
            <p:spPr>
              <a:xfrm>
                <a:off x="1713418" y="4104402"/>
                <a:ext cx="5797322" cy="1051057"/>
              </a:xfrm>
              <a:prstGeom prst="rect">
                <a:avLst/>
              </a:prstGeom>
              <a:blipFill>
                <a:blip r:embed="rId3"/>
                <a:stretch>
                  <a:fillRect/>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A49452BF-1637-41CA-981B-88A791A84E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936" y="1504237"/>
            <a:ext cx="6020873" cy="2271939"/>
          </a:xfrm>
          <a:prstGeom prst="rect">
            <a:avLst/>
          </a:prstGeom>
        </p:spPr>
      </p:pic>
      <p:sp>
        <p:nvSpPr>
          <p:cNvPr id="9" name="文本框 8">
            <a:extLst>
              <a:ext uri="{FF2B5EF4-FFF2-40B4-BE49-F238E27FC236}">
                <a16:creationId xmlns:a16="http://schemas.microsoft.com/office/drawing/2014/main" id="{9370E3CA-90DF-4792-84BB-251964E34468}"/>
              </a:ext>
            </a:extLst>
          </p:cNvPr>
          <p:cNvSpPr txBox="1"/>
          <p:nvPr/>
        </p:nvSpPr>
        <p:spPr>
          <a:xfrm>
            <a:off x="1978350" y="1125125"/>
            <a:ext cx="5267458" cy="338554"/>
          </a:xfrm>
          <a:prstGeom prst="rect">
            <a:avLst/>
          </a:prstGeom>
          <a:noFill/>
        </p:spPr>
        <p:txBody>
          <a:bodyPr wrap="square" rtlCol="0">
            <a:spAutoFit/>
          </a:bodyPr>
          <a:lstStyle/>
          <a:p>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7.8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对状态</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s</a:t>
            </a:r>
            <a:r>
              <a:rPr lang="en-US" altLang="zh-CN" sz="1600" b="1"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所采取的行动进行策略优化的示意图</a:t>
            </a:r>
          </a:p>
        </p:txBody>
      </p:sp>
    </p:spTree>
    <p:extLst>
      <p:ext uri="{BB962C8B-B14F-4D97-AF65-F5344CB8AC3E}">
        <p14:creationId xmlns:p14="http://schemas.microsoft.com/office/powerpoint/2010/main" val="1335051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标题 2">
            <a:extLst>
              <a:ext uri="{FF2B5EF4-FFF2-40B4-BE49-F238E27FC236}">
                <a16:creationId xmlns:a16="http://schemas.microsoft.com/office/drawing/2014/main" id="{A7663114-BA1E-4D33-B77E-13B4B0533AAA}"/>
              </a:ext>
            </a:extLst>
          </p:cNvPr>
          <p:cNvSpPr>
            <a:spLocks noGrp="1"/>
          </p:cNvSpPr>
          <p:nvPr>
            <p:ph type="title"/>
          </p:nvPr>
        </p:nvSpPr>
        <p:spPr>
          <a:xfrm>
            <a:off x="580402" y="282391"/>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强化学习中的策略优化：</a:t>
            </a:r>
            <a:r>
              <a:rPr lang="zh-CN" altLang="zh-CN" sz="2400" dirty="0"/>
              <a:t>机器人寻路问题</a:t>
            </a:r>
            <a:r>
              <a:rPr lang="zh-CN" altLang="en-US" sz="2400" dirty="0"/>
              <a:t>为例子</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115042" y="4415209"/>
                <a:ext cx="8913916" cy="2160400"/>
              </a:xfrm>
              <a:prstGeom prst="rect">
                <a:avLst/>
              </a:prstGeom>
            </p:spPr>
            <p:txBody>
              <a:bodyPr wrap="square">
                <a:spAutoFit/>
              </a:bodyPr>
              <a:lstStyle/>
              <a:p>
                <a:pPr algn="just">
                  <a:lnSpc>
                    <a:spcPct val="150000"/>
                  </a:lnSpc>
                </a:pP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可见，智能体在状态</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选择</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向上移动一个方格</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行动所得回报</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zh-CN" altLang="zh-CN" b="1">
                            <a:latin typeface="Cambria Math" panose="02040503050406030204" pitchFamily="18" charset="0"/>
                            <a:ea typeface="华文楷体" panose="02010600040101010101" pitchFamily="2" charset="-122"/>
                            <a:cs typeface="Times New Roman" panose="02020603050405020304" pitchFamily="18" charset="0"/>
                          </a:rPr>
                          <m:t>上</m:t>
                        </m:r>
                      </m:e>
                    </m:d>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值为</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0.297</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、选择</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向右移动一个方格</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行动所得回报</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zh-CN" altLang="zh-CN" b="1">
                            <a:latin typeface="Cambria Math" panose="02040503050406030204" pitchFamily="18" charset="0"/>
                            <a:ea typeface="华文楷体" panose="02010600040101010101" pitchFamily="2" charset="-122"/>
                            <a:cs typeface="Times New Roman" panose="02020603050405020304" pitchFamily="18" charset="0"/>
                          </a:rPr>
                          <m:t>右</m:t>
                        </m:r>
                      </m:e>
                    </m:d>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值为</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0.396</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。显然，智能体在状态</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应该选择</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向右移动一个方格</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行动，这样能够获得更大的回报。于是，经过策略优化后，状态</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处的新策略为</a:t>
                </a:r>
                <a14:m>
                  <m:oMath xmlns:m="http://schemas.openxmlformats.org/officeDocument/2006/math">
                    <m:sSup>
                      <m:sSup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d>
                      <m:d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m:rPr>
                            <m:sty m:val="p"/>
                          </m:rPr>
                          <a:rPr lang="en-US" altLang="zh-CN" b="1">
                            <a:latin typeface="Cambria Math" panose="02040503050406030204" pitchFamily="18" charset="0"/>
                            <a:ea typeface="华文楷体" panose="02010600040101010101" pitchFamily="2" charset="-122"/>
                            <a:cs typeface="Times New Roman" panose="02020603050405020304" pitchFamily="18" charset="0"/>
                          </a:rPr>
                          <m:t>argmax</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sub>
                    </m:sSub>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zh-CN" altLang="zh-CN" b="1">
                        <a:latin typeface="Cambria Math" panose="02040503050406030204" pitchFamily="18" charset="0"/>
                        <a:ea typeface="华文楷体" panose="02010600040101010101" pitchFamily="2" charset="-122"/>
                        <a:cs typeface="Times New Roman" panose="02020603050405020304" pitchFamily="18" charset="0"/>
                      </a:rPr>
                      <m:t>右</m:t>
                    </m:r>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，则将</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处的策略从</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上</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更新为 </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右</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。其他状态的情况可用类似方法计算得到。</a:t>
                </a:r>
              </a:p>
            </p:txBody>
          </p:sp>
        </mc:Choice>
        <mc:Fallback xmlns="">
          <p:sp>
            <p:nvSpPr>
              <p:cNvPr id="2" name="矩形 1"/>
              <p:cNvSpPr>
                <a:spLocks noRot="1" noChangeAspect="1" noMove="1" noResize="1" noEditPoints="1" noAdjustHandles="1" noChangeArrowheads="1" noChangeShapeType="1" noTextEdit="1"/>
              </p:cNvSpPr>
              <p:nvPr/>
            </p:nvSpPr>
            <p:spPr>
              <a:xfrm>
                <a:off x="115042" y="4415209"/>
                <a:ext cx="8913916" cy="2160400"/>
              </a:xfrm>
              <a:prstGeom prst="rect">
                <a:avLst/>
              </a:prstGeom>
              <a:blipFill>
                <a:blip r:embed="rId2"/>
                <a:stretch>
                  <a:fillRect l="-616" r="-3078" b="-36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942264" y="4017129"/>
                <a:ext cx="4572000" cy="646331"/>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a:rPr>
                            <m:t>𝑞</m:t>
                          </m:r>
                        </m:e>
                        <m:sub>
                          <m:r>
                            <a:rPr lang="en-US" altLang="zh-CN" i="1">
                              <a:latin typeface="Cambria Math"/>
                            </a:rPr>
                            <m:t>𝜋</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a:rPr>
                                <m:t>𝑠</m:t>
                              </m:r>
                            </m:e>
                            <m:sub>
                              <m:r>
                                <a:rPr lang="en-US" altLang="zh-CN" i="1">
                                  <a:latin typeface="Cambria Math"/>
                                </a:rPr>
                                <m:t>1</m:t>
                              </m:r>
                            </m:sub>
                          </m:sSub>
                          <m:r>
                            <a:rPr lang="en-US" altLang="zh-CN" i="1">
                              <a:latin typeface="Cambria Math"/>
                            </a:rPr>
                            <m:t>,</m:t>
                          </m:r>
                          <m:r>
                            <a:rPr lang="zh-CN" altLang="zh-CN">
                              <a:latin typeface="Cambria Math"/>
                            </a:rPr>
                            <m:t>右</m:t>
                          </m:r>
                        </m:e>
                      </m:d>
                      <m:r>
                        <m:rPr>
                          <m:aln/>
                        </m:rPr>
                        <a:rPr lang="en-US" altLang="zh-CN" i="1">
                          <a:latin typeface="Cambria Math"/>
                        </a:rPr>
                        <m:t>=</m:t>
                      </m:r>
                      <m:r>
                        <a:rPr lang="en-US" altLang="zh-CN" i="1">
                          <a:latin typeface="Cambria Math"/>
                        </a:rPr>
                        <m:t>=0.396</m:t>
                      </m:r>
                      <m:r>
                        <a:rPr lang="en-US" altLang="zh-CN" i="1" smtClean="0">
                          <a:latin typeface="Cambria Math"/>
                          <a:ea typeface="Cambria Math"/>
                        </a:rPr>
                        <m:t>&gt;</m:t>
                      </m:r>
                      <m:sSub>
                        <m:sSubPr>
                          <m:ctrlPr>
                            <a:rPr lang="zh-CN" altLang="zh-CN" i="1">
                              <a:latin typeface="Cambria Math" panose="02040503050406030204" pitchFamily="18" charset="0"/>
                            </a:rPr>
                          </m:ctrlPr>
                        </m:sSubPr>
                        <m:e>
                          <m:r>
                            <a:rPr lang="en-US" altLang="zh-CN" i="1">
                              <a:latin typeface="Cambria Math"/>
                            </a:rPr>
                            <m:t>𝑞</m:t>
                          </m:r>
                        </m:e>
                        <m:sub>
                          <m:r>
                            <a:rPr lang="en-US" altLang="zh-CN" i="1">
                              <a:latin typeface="Cambria Math"/>
                            </a:rPr>
                            <m:t>𝜋</m:t>
                          </m:r>
                        </m:sub>
                      </m:sSub>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a:rPr>
                                <m:t>𝑠</m:t>
                              </m:r>
                            </m:e>
                            <m:sub>
                              <m:r>
                                <a:rPr lang="en-US" altLang="zh-CN" i="1">
                                  <a:latin typeface="Cambria Math"/>
                                </a:rPr>
                                <m:t>1</m:t>
                              </m:r>
                            </m:sub>
                          </m:sSub>
                          <m:r>
                            <a:rPr lang="en-US" altLang="zh-CN" i="1">
                              <a:latin typeface="Cambria Math"/>
                            </a:rPr>
                            <m:t>,</m:t>
                          </m:r>
                          <m:r>
                            <a:rPr lang="zh-CN" altLang="zh-CN">
                              <a:latin typeface="Cambria Math"/>
                            </a:rPr>
                            <m:t>上</m:t>
                          </m:r>
                        </m:e>
                      </m:d>
                      <m:r>
                        <a:rPr lang="en-US" altLang="zh-CN" i="1">
                          <a:latin typeface="Cambria Math"/>
                        </a:rPr>
                        <m:t>=0.297</m:t>
                      </m:r>
                    </m:oMath>
                  </m:oMathPara>
                </a14:m>
                <a:endParaRPr lang="zh-CN" altLang="zh-CN" dirty="0"/>
              </a:p>
              <a:p>
                <a:endParaRPr lang="zh-CN" altLang="zh-CN" dirty="0"/>
              </a:p>
            </p:txBody>
          </p:sp>
        </mc:Choice>
        <mc:Fallback xmlns="">
          <p:sp>
            <p:nvSpPr>
              <p:cNvPr id="3" name="矩形 2"/>
              <p:cNvSpPr>
                <a:spLocks noRot="1" noChangeAspect="1" noMove="1" noResize="1" noEditPoints="1" noAdjustHandles="1" noChangeArrowheads="1" noChangeShapeType="1" noTextEdit="1"/>
              </p:cNvSpPr>
              <p:nvPr/>
            </p:nvSpPr>
            <p:spPr>
              <a:xfrm>
                <a:off x="1942264" y="4017129"/>
                <a:ext cx="4572000" cy="646331"/>
              </a:xfrm>
              <a:prstGeom prst="rect">
                <a:avLst/>
              </a:prstGeom>
              <a:blipFill>
                <a:blip r:embed="rId3"/>
                <a:stretch>
                  <a:fillRect/>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3C6D5581-95F7-448A-83C6-FC1244D9AD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0936" y="1504237"/>
            <a:ext cx="6020873" cy="2271939"/>
          </a:xfrm>
          <a:prstGeom prst="rect">
            <a:avLst/>
          </a:prstGeom>
        </p:spPr>
      </p:pic>
      <p:sp>
        <p:nvSpPr>
          <p:cNvPr id="9" name="文本框 8">
            <a:extLst>
              <a:ext uri="{FF2B5EF4-FFF2-40B4-BE49-F238E27FC236}">
                <a16:creationId xmlns:a16="http://schemas.microsoft.com/office/drawing/2014/main" id="{10B82F48-6FD2-4331-A673-CBD340566725}"/>
              </a:ext>
            </a:extLst>
          </p:cNvPr>
          <p:cNvSpPr txBox="1"/>
          <p:nvPr/>
        </p:nvSpPr>
        <p:spPr>
          <a:xfrm>
            <a:off x="2063100" y="1181071"/>
            <a:ext cx="5267458" cy="338554"/>
          </a:xfrm>
          <a:prstGeom prst="rect">
            <a:avLst/>
          </a:prstGeom>
          <a:noFill/>
        </p:spPr>
        <p:txBody>
          <a:bodyPr wrap="square" rtlCol="0">
            <a:spAutoFit/>
          </a:bodyPr>
          <a:lstStyle/>
          <a:p>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7.8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对状态</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s</a:t>
            </a:r>
            <a:r>
              <a:rPr lang="en-US" altLang="zh-CN" sz="1600" b="1" baseline="-25000"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所采取的行动进行策略优化的示意图</a:t>
            </a:r>
          </a:p>
        </p:txBody>
      </p:sp>
    </p:spTree>
    <p:extLst>
      <p:ext uri="{BB962C8B-B14F-4D97-AF65-F5344CB8AC3E}">
        <p14:creationId xmlns:p14="http://schemas.microsoft.com/office/powerpoint/2010/main" val="15298132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968407" y="1356228"/>
            <a:ext cx="5611198" cy="1684244"/>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动态规划</a:t>
            </a:r>
          </a:p>
          <a:p>
            <a:pPr marL="342900" indent="-342900">
              <a:lnSpc>
                <a:spcPct val="150000"/>
              </a:lnSpc>
              <a:buFont typeface="Wingdings" panose="05000000000000000000" pitchFamily="2" charset="2"/>
              <a:buChar char="l"/>
            </a:pP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蒙特卡洛采样</a:t>
            </a:r>
          </a:p>
          <a:p>
            <a:pPr marL="342900" indent="-342900">
              <a:lnSpc>
                <a:spcPct val="150000"/>
              </a:lnSpc>
              <a:buFont typeface="Wingdings" panose="05000000000000000000" pitchFamily="2" charset="2"/>
              <a:buChar char="l"/>
            </a:pP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时序差分（</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Temporal Difference</a:t>
            </a: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7" name="标题 2">
            <a:extLst>
              <a:ext uri="{FF2B5EF4-FFF2-40B4-BE49-F238E27FC236}">
                <a16:creationId xmlns:a16="http://schemas.microsoft.com/office/drawing/2014/main" id="{A7663114-BA1E-4D33-B77E-13B4B0533AAA}"/>
              </a:ext>
            </a:extLst>
          </p:cNvPr>
          <p:cNvSpPr>
            <a:spLocks noGrp="1"/>
          </p:cNvSpPr>
          <p:nvPr>
            <p:ph type="title"/>
          </p:nvPr>
        </p:nvSpPr>
        <p:spPr>
          <a:xfrm>
            <a:off x="577672" y="161205"/>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强化学习中的策略评估方法</a:t>
            </a:r>
          </a:p>
        </p:txBody>
      </p:sp>
      <mc:AlternateContent xmlns:mc="http://schemas.openxmlformats.org/markup-compatibility/2006" xmlns:a14="http://schemas.microsoft.com/office/drawing/2010/main">
        <mc:Choice Requires="a14">
          <p:sp>
            <p:nvSpPr>
              <p:cNvPr id="5" name="矩形 4"/>
              <p:cNvSpPr/>
              <p:nvPr/>
            </p:nvSpPr>
            <p:spPr>
              <a:xfrm>
                <a:off x="414414" y="3487245"/>
                <a:ext cx="8559140" cy="1892441"/>
              </a:xfrm>
              <a:prstGeom prst="rect">
                <a:avLst/>
              </a:prstGeom>
            </p:spPr>
            <p:txBody>
              <a:bodyPr wrap="square">
                <a:spAutoFit/>
              </a:bodyPr>
              <a:lstStyle/>
              <a:p>
                <a:pPr>
                  <a:lnSpc>
                    <a:spcPct val="150000"/>
                  </a:lnSpc>
                </a:pPr>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假定当前策略为</a:t>
                </a:r>
                <a14:m>
                  <m:oMath xmlns:m="http://schemas.openxmlformats.org/officeDocument/2006/math">
                    <m:r>
                      <a:rPr lang="en-US" altLang="zh-CN" sz="2000" b="1">
                        <a:latin typeface="Cambria Math" panose="02040503050406030204" pitchFamily="18" charset="0"/>
                        <a:ea typeface="华文楷体" panose="02010600040101010101" pitchFamily="2" charset="-122"/>
                        <a:cs typeface="Times New Roman" panose="02020603050405020304" pitchFamily="18" charset="0"/>
                      </a:rPr>
                      <m:t>𝜋</m:t>
                    </m:r>
                  </m:oMath>
                </a14:m>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，策略评估指的是根据策略</a:t>
                </a:r>
                <a14:m>
                  <m:oMath xmlns:m="http://schemas.openxmlformats.org/officeDocument/2006/math">
                    <m:r>
                      <a:rPr lang="en-US" altLang="zh-CN" sz="2000" b="1">
                        <a:latin typeface="Cambria Math" panose="02040503050406030204" pitchFamily="18" charset="0"/>
                        <a:ea typeface="华文楷体" panose="02010600040101010101" pitchFamily="2" charset="-122"/>
                        <a:cs typeface="Times New Roman" panose="02020603050405020304" pitchFamily="18" charset="0"/>
                      </a:rPr>
                      <m:t>𝜋</m:t>
                    </m:r>
                  </m:oMath>
                </a14:m>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来计算相应的价值函数</a:t>
                </a:r>
                <a14:m>
                  <m:oMath xmlns:m="http://schemas.openxmlformats.org/officeDocument/2006/math">
                    <m:sSub>
                      <m:sSubPr>
                        <m:ctrlPr>
                          <a:rPr lang="zh-CN" altLang="zh-CN" sz="20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20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2000"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或动作</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价值函数</a:t>
                </a:r>
                <a14:m>
                  <m:oMath xmlns:m="http://schemas.openxmlformats.org/officeDocument/2006/math">
                    <m:sSub>
                      <m:sSubPr>
                        <m:ctrlPr>
                          <a:rPr lang="zh-CN" altLang="zh-CN" sz="20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2000"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2000"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这里</a:t>
                </a:r>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将介绍在状态集合有限前提下三种常见的策略评估方法，它们分别是基于动态规划的方法、基于蒙特卡洛采样的方法和时序差分（</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temporal difference</a:t>
                </a:r>
                <a:r>
                  <a:rPr lang="zh-CN" altLang="zh-CN" sz="2000" b="1" dirty="0">
                    <a:latin typeface="Times New Roman" panose="02020603050405020304" pitchFamily="18" charset="0"/>
                    <a:ea typeface="华文楷体" panose="02010600040101010101" pitchFamily="2" charset="-122"/>
                    <a:cs typeface="Times New Roman" panose="02020603050405020304" pitchFamily="18" charset="0"/>
                  </a:rPr>
                  <a:t>）法。</a:t>
                </a:r>
                <a:endParaRPr lang="zh-CN" altLang="en-US" sz="20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414414" y="3487245"/>
                <a:ext cx="8559140" cy="1892441"/>
              </a:xfrm>
              <a:prstGeom prst="rect">
                <a:avLst/>
              </a:prstGeom>
              <a:blipFill>
                <a:blip r:embed="rId2"/>
                <a:stretch>
                  <a:fillRect l="-783" b="-51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892800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78A7C31-3764-48CD-9DE6-326D71F9F0A4}"/>
              </a:ext>
            </a:extLst>
          </p:cNvPr>
          <p:cNvSpPr/>
          <p:nvPr/>
        </p:nvSpPr>
        <p:spPr>
          <a:xfrm>
            <a:off x="1093789" y="998437"/>
            <a:ext cx="7529117" cy="461665"/>
          </a:xfrm>
          <a:prstGeom prst="rect">
            <a:avLst/>
          </a:prstGeom>
        </p:spPr>
        <p:txBody>
          <a:bodyPr wrap="square">
            <a:spAutoFit/>
          </a:bodyPr>
          <a:lstStyle/>
          <a:p>
            <a:pPr>
              <a:lnSpc>
                <a:spcPct val="150000"/>
              </a:lnSpc>
            </a:pPr>
            <a:r>
              <a:rPr lang="zh-CN" altLang="en-US" sz="1600" b="1" dirty="0">
                <a:solidFill>
                  <a:srgbClr val="C00000"/>
                </a:solidFill>
                <a:latin typeface="微软雅黑" panose="020B0503020204020204" pitchFamily="34" charset="-122"/>
                <a:ea typeface="微软雅黑" panose="020B0503020204020204" pitchFamily="34" charset="-122"/>
              </a:rPr>
              <a:t>基于动态规划的价值函数更新：使用迭代的方法求解贝尔曼方程组</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25" name="标题 2">
            <a:extLst>
              <a:ext uri="{FF2B5EF4-FFF2-40B4-BE49-F238E27FC236}">
                <a16:creationId xmlns:a16="http://schemas.microsoft.com/office/drawing/2014/main" id="{A7663114-BA1E-4D33-B77E-13B4B0533AAA}"/>
              </a:ext>
            </a:extLst>
          </p:cNvPr>
          <p:cNvSpPr>
            <a:spLocks noGrp="1"/>
          </p:cNvSpPr>
          <p:nvPr>
            <p:ph type="title"/>
          </p:nvPr>
        </p:nvSpPr>
        <p:spPr>
          <a:xfrm>
            <a:off x="580402" y="282391"/>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强化学习中的策略评估：动态规划</a:t>
            </a: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153348A7-D81F-4E76-86EC-FA657049E0EE}"/>
                  </a:ext>
                </a:extLst>
              </p:cNvPr>
              <p:cNvSpPr txBox="1"/>
              <p:nvPr/>
            </p:nvSpPr>
            <p:spPr>
              <a:xfrm>
                <a:off x="768432" y="1562736"/>
                <a:ext cx="7065579" cy="1764329"/>
              </a:xfrm>
              <a:prstGeom prst="rect">
                <a:avLst/>
              </a:prstGeom>
              <a:noFill/>
              <a:ln>
                <a:solidFill>
                  <a:schemeClr val="tx1"/>
                </a:solidFill>
              </a:ln>
            </p:spPr>
            <p:txBody>
              <a:bodyPr wrap="square" rtlCol="0">
                <a:spAutoFit/>
              </a:bodyPr>
              <a:lstStyle/>
              <a:p>
                <a:r>
                  <a:rPr lang="zh-CN" altLang="en-US" dirty="0">
                    <a:ea typeface="黑体" pitchFamily="49" charset="-122"/>
                  </a:rPr>
                  <a:t>初始化</a:t>
                </a:r>
                <a14:m>
                  <m:oMath xmlns:m="http://schemas.openxmlformats.org/officeDocument/2006/math">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𝑉</m:t>
                        </m:r>
                      </m:e>
                      <m:sub>
                        <m:r>
                          <a:rPr lang="en-US" altLang="zh-CN" i="1">
                            <a:latin typeface="Cambria Math" panose="02040503050406030204" pitchFamily="18" charset="0"/>
                            <a:ea typeface="黑体" pitchFamily="49" charset="-122"/>
                          </a:rPr>
                          <m:t>𝜋</m:t>
                        </m:r>
                      </m:sub>
                    </m:sSub>
                  </m:oMath>
                </a14:m>
                <a:r>
                  <a:rPr lang="zh-CN" altLang="en-US" dirty="0">
                    <a:ea typeface="黑体" pitchFamily="49" charset="-122"/>
                  </a:rPr>
                  <a:t>函数</a:t>
                </a:r>
                <a:endParaRPr lang="en-US" altLang="zh-CN" dirty="0">
                  <a:ea typeface="黑体" pitchFamily="49" charset="-122"/>
                </a:endParaRPr>
              </a:p>
              <a:p>
                <a:r>
                  <a:rPr lang="zh-CN" altLang="en-US" dirty="0">
                    <a:ea typeface="黑体" pitchFamily="49" charset="-122"/>
                  </a:rPr>
                  <a:t>循环</a:t>
                </a:r>
                <a:endParaRPr lang="en-US" altLang="zh-CN" dirty="0">
                  <a:ea typeface="黑体" pitchFamily="49" charset="-122"/>
                </a:endParaRPr>
              </a:p>
              <a:p>
                <a:r>
                  <a:rPr lang="en-US" altLang="zh-CN" dirty="0">
                    <a:ea typeface="黑体" pitchFamily="49" charset="-122"/>
                  </a:rPr>
                  <a:t>        </a:t>
                </a:r>
                <a:r>
                  <a:rPr lang="zh-CN" altLang="en-US" dirty="0">
                    <a:ea typeface="黑体" pitchFamily="49" charset="-122"/>
                  </a:rPr>
                  <a:t>枚举</a:t>
                </a:r>
                <a14:m>
                  <m:oMath xmlns:m="http://schemas.openxmlformats.org/officeDocument/2006/math">
                    <m:r>
                      <a:rPr lang="en-US" altLang="zh-CN" b="0" i="1" smtClean="0">
                        <a:latin typeface="Cambria Math" panose="02040503050406030204" pitchFamily="18" charset="0"/>
                        <a:ea typeface="黑体" pitchFamily="49" charset="-122"/>
                      </a:rPr>
                      <m:t>𝑠</m:t>
                    </m:r>
                    <m:r>
                      <a:rPr lang="en-US" altLang="zh-CN" b="0" i="1" smtClean="0">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𝑆</m:t>
                    </m:r>
                  </m:oMath>
                </a14:m>
                <a:endParaRPr lang="en-US" altLang="zh-CN" dirty="0">
                  <a:ea typeface="黑体" pitchFamily="49" charset="-122"/>
                </a:endParaRPr>
              </a:p>
              <a:p>
                <a:r>
                  <a:rPr lang="en-US" altLang="zh-CN" dirty="0">
                    <a:ea typeface="黑体" pitchFamily="49" charset="-122"/>
                  </a:rPr>
                  <a:t>                </a:t>
                </a:r>
                <a14:m>
                  <m:oMath xmlns:m="http://schemas.openxmlformats.org/officeDocument/2006/math">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𝑉</m:t>
                        </m:r>
                      </m:e>
                      <m:sub>
                        <m:r>
                          <a:rPr lang="en-US" altLang="zh-CN" b="0" i="1" smtClean="0">
                            <a:latin typeface="Cambria Math" panose="02040503050406030204" pitchFamily="18" charset="0"/>
                            <a:ea typeface="黑体" pitchFamily="49" charset="-122"/>
                          </a:rPr>
                          <m:t>𝜋</m:t>
                        </m:r>
                      </m:sub>
                    </m:sSub>
                    <m:d>
                      <m:dPr>
                        <m:ctrlPr>
                          <a:rPr lang="en-US" altLang="zh-CN" b="0" i="1" smtClean="0">
                            <a:latin typeface="Cambria Math" panose="02040503050406030204" pitchFamily="18" charset="0"/>
                            <a:ea typeface="黑体" pitchFamily="49" charset="-122"/>
                          </a:rPr>
                        </m:ctrlPr>
                      </m:dPr>
                      <m:e>
                        <m:r>
                          <a:rPr lang="en-US" altLang="zh-CN" b="0" i="1" smtClean="0">
                            <a:latin typeface="Cambria Math" panose="02040503050406030204" pitchFamily="18" charset="0"/>
                            <a:ea typeface="黑体" pitchFamily="49" charset="-122"/>
                          </a:rPr>
                          <m:t>𝑠</m:t>
                        </m:r>
                      </m:e>
                    </m:d>
                    <m:r>
                      <a:rPr lang="en-US" altLang="zh-CN" b="0" i="1" smtClean="0">
                        <a:latin typeface="Cambria Math" panose="02040503050406030204" pitchFamily="18" charset="0"/>
                        <a:ea typeface="黑体" pitchFamily="49" charset="-122"/>
                      </a:rPr>
                      <m:t>←</m:t>
                    </m:r>
                    <m:nary>
                      <m:naryPr>
                        <m:chr m:val="∑"/>
                        <m:supHide m:val="on"/>
                        <m:ctrlPr>
                          <a:rPr lang="en-US" altLang="zh-CN" i="1">
                            <a:latin typeface="Cambria Math" panose="02040503050406030204" pitchFamily="18" charset="0"/>
                            <a:ea typeface="黑体" panose="02010609060101010101" pitchFamily="49" charset="-122"/>
                          </a:rPr>
                        </m:ctrlPr>
                      </m:naryPr>
                      <m:sub>
                        <m:r>
                          <a:rPr lang="en-US" altLang="zh-CN" i="1">
                            <a:latin typeface="Cambria Math" panose="02040503050406030204" pitchFamily="18" charset="0"/>
                            <a:ea typeface="黑体" panose="02010609060101010101" pitchFamily="49" charset="-122"/>
                          </a:rPr>
                          <m:t>𝑎</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𝐴</m:t>
                        </m:r>
                      </m:sub>
                      <m:sup/>
                      <m:e>
                        <m:r>
                          <a:rPr lang="en-US" altLang="zh-CN" i="1">
                            <a:latin typeface="Cambria Math" panose="02040503050406030204" pitchFamily="18" charset="0"/>
                            <a:ea typeface="黑体" panose="02010609060101010101" pitchFamily="49" charset="-122"/>
                          </a:rPr>
                          <m:t>𝜋</m:t>
                        </m:r>
                        <m:d>
                          <m:dPr>
                            <m:ctrlPr>
                              <a:rPr lang="en-US" altLang="zh-CN" i="1">
                                <a:latin typeface="Cambria Math" panose="02040503050406030204" pitchFamily="18" charset="0"/>
                                <a:ea typeface="黑体" panose="02010609060101010101" pitchFamily="49" charset="-122"/>
                              </a:rPr>
                            </m:ctrlPr>
                          </m:dPr>
                          <m:e>
                            <m:r>
                              <a:rPr lang="en-US" altLang="zh-CN" i="1">
                                <a:latin typeface="Cambria Math" panose="02040503050406030204" pitchFamily="18" charset="0"/>
                                <a:ea typeface="黑体" panose="02010609060101010101" pitchFamily="49" charset="-122"/>
                              </a:rPr>
                              <m:t>𝑠</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𝑎</m:t>
                            </m:r>
                          </m:e>
                        </m:d>
                        <m:nary>
                          <m:naryPr>
                            <m:chr m:val="∑"/>
                            <m:supHide m:val="on"/>
                            <m:ctrlPr>
                              <a:rPr lang="en-US" altLang="zh-CN" i="1">
                                <a:latin typeface="Cambria Math" panose="02040503050406030204" pitchFamily="18" charset="0"/>
                                <a:ea typeface="黑体" panose="02010609060101010101" pitchFamily="49" charset="-122"/>
                              </a:rPr>
                            </m:ctrlPr>
                          </m:naryPr>
                          <m:sub>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panose="02040503050406030204" pitchFamily="18" charset="0"/>
                                    <a:ea typeface="黑体" panose="02010609060101010101" pitchFamily="49" charset="-122"/>
                                  </a:rPr>
                                  <m:t>𝑠</m:t>
                                </m:r>
                              </m:e>
                              <m:sup>
                                <m:r>
                                  <a:rPr lang="en-US" altLang="zh-CN" i="1">
                                    <a:latin typeface="Cambria Math" panose="02040503050406030204" pitchFamily="18" charset="0"/>
                                    <a:ea typeface="黑体" panose="02010609060101010101" pitchFamily="49" charset="-122"/>
                                  </a:rPr>
                                  <m:t>′</m:t>
                                </m:r>
                              </m:sup>
                            </m:sSup>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𝑆</m:t>
                            </m:r>
                          </m:sub>
                          <m:sup/>
                          <m:e>
                            <m:r>
                              <a:rPr lang="en-US" altLang="zh-CN" i="1">
                                <a:latin typeface="Cambria Math" panose="02040503050406030204" pitchFamily="18" charset="0"/>
                                <a:ea typeface="黑体" panose="02010609060101010101" pitchFamily="49" charset="-122"/>
                              </a:rPr>
                              <m:t>𝑃𝑟</m:t>
                            </m:r>
                            <m:r>
                              <a:rPr lang="en-US" altLang="zh-CN" i="1">
                                <a:latin typeface="Cambria Math" panose="02040503050406030204" pitchFamily="18" charset="0"/>
                                <a:ea typeface="黑体" panose="02010609060101010101" pitchFamily="49" charset="-122"/>
                              </a:rPr>
                              <m:t>(</m:t>
                            </m:r>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panose="02040503050406030204" pitchFamily="18" charset="0"/>
                                    <a:ea typeface="黑体" panose="02010609060101010101" pitchFamily="49" charset="-122"/>
                                  </a:rPr>
                                  <m:t>𝑠</m:t>
                                </m:r>
                              </m:e>
                              <m:sup>
                                <m:r>
                                  <a:rPr lang="en-US" altLang="zh-CN" i="1">
                                    <a:latin typeface="Cambria Math" panose="02040503050406030204" pitchFamily="18" charset="0"/>
                                    <a:ea typeface="黑体" panose="02010609060101010101" pitchFamily="49" charset="-122"/>
                                  </a:rPr>
                                  <m:t>′</m:t>
                                </m:r>
                              </m:sup>
                            </m:sSup>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𝑠</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𝑎</m:t>
                            </m:r>
                            <m:r>
                              <a:rPr lang="en-US" altLang="zh-CN" i="1">
                                <a:latin typeface="Cambria Math" panose="02040503050406030204" pitchFamily="18" charset="0"/>
                                <a:ea typeface="黑体" panose="02010609060101010101" pitchFamily="49" charset="-122"/>
                              </a:rPr>
                              <m:t>)</m:t>
                            </m:r>
                          </m:e>
                        </m:nary>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𝑅</m:t>
                        </m:r>
                        <m:d>
                          <m:dPr>
                            <m:ctrlPr>
                              <a:rPr lang="en-US" altLang="zh-CN" i="1">
                                <a:latin typeface="Cambria Math" panose="02040503050406030204" pitchFamily="18" charset="0"/>
                                <a:ea typeface="黑体" panose="02010609060101010101" pitchFamily="49" charset="-122"/>
                              </a:rPr>
                            </m:ctrlPr>
                          </m:dPr>
                          <m:e>
                            <m:r>
                              <a:rPr lang="en-US" altLang="zh-CN" i="1">
                                <a:latin typeface="Cambria Math" panose="02040503050406030204" pitchFamily="18" charset="0"/>
                                <a:ea typeface="黑体" panose="02010609060101010101" pitchFamily="49" charset="-122"/>
                              </a:rPr>
                              <m:t>𝑠</m:t>
                            </m:r>
                            <m:r>
                              <a:rPr lang="en-US" altLang="zh-CN" i="1">
                                <a:latin typeface="Cambria Math" panose="02040503050406030204" pitchFamily="18" charset="0"/>
                                <a:ea typeface="黑体" panose="02010609060101010101" pitchFamily="49" charset="-122"/>
                              </a:rPr>
                              <m:t>,</m:t>
                            </m:r>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panose="02040503050406030204" pitchFamily="18" charset="0"/>
                                    <a:ea typeface="黑体" panose="02010609060101010101" pitchFamily="49" charset="-122"/>
                                  </a:rPr>
                                  <m:t>𝑎</m:t>
                                </m:r>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𝑠</m:t>
                                </m:r>
                              </m:e>
                              <m:sup>
                                <m:r>
                                  <a:rPr lang="en-US" altLang="zh-CN" i="1">
                                    <a:latin typeface="Cambria Math" panose="02040503050406030204" pitchFamily="18" charset="0"/>
                                    <a:ea typeface="黑体" panose="02010609060101010101" pitchFamily="49" charset="-122"/>
                                  </a:rPr>
                                  <m:t>′</m:t>
                                </m:r>
                              </m:sup>
                            </m:sSup>
                          </m:e>
                        </m:d>
                        <m:r>
                          <a:rPr lang="en-US" altLang="zh-CN" i="1">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𝛾</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𝑉</m:t>
                            </m:r>
                          </m:e>
                          <m:sub>
                            <m:r>
                              <a:rPr lang="en-US" altLang="zh-CN" i="1">
                                <a:latin typeface="Cambria Math" panose="02040503050406030204" pitchFamily="18" charset="0"/>
                                <a:ea typeface="黑体" panose="02010609060101010101" pitchFamily="49" charset="-122"/>
                              </a:rPr>
                              <m:t>𝜋</m:t>
                            </m:r>
                          </m:sub>
                        </m:sSub>
                        <m:d>
                          <m:dPr>
                            <m:ctrlPr>
                              <a:rPr lang="en-US" altLang="zh-CN" i="1">
                                <a:latin typeface="Cambria Math" panose="02040503050406030204" pitchFamily="18" charset="0"/>
                                <a:ea typeface="黑体" panose="02010609060101010101" pitchFamily="49" charset="-122"/>
                              </a:rPr>
                            </m:ctrlPr>
                          </m:dPr>
                          <m:e>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panose="02040503050406030204" pitchFamily="18" charset="0"/>
                                    <a:ea typeface="黑体" panose="02010609060101010101" pitchFamily="49" charset="-122"/>
                                  </a:rPr>
                                  <m:t>𝑠</m:t>
                                </m:r>
                              </m:e>
                              <m:sup>
                                <m:r>
                                  <a:rPr lang="en-US" altLang="zh-CN" i="1">
                                    <a:latin typeface="Cambria Math" panose="02040503050406030204" pitchFamily="18" charset="0"/>
                                    <a:ea typeface="黑体" panose="02010609060101010101" pitchFamily="49" charset="-122"/>
                                  </a:rPr>
                                  <m:t>′</m:t>
                                </m:r>
                              </m:sup>
                            </m:sSup>
                          </m:e>
                        </m:d>
                        <m:r>
                          <a:rPr lang="en-US" altLang="zh-CN" i="1">
                            <a:latin typeface="Cambria Math" panose="02040503050406030204" pitchFamily="18" charset="0"/>
                            <a:ea typeface="黑体" panose="02010609060101010101" pitchFamily="49" charset="-122"/>
                          </a:rPr>
                          <m:t>]</m:t>
                        </m:r>
                      </m:e>
                    </m:nary>
                  </m:oMath>
                </a14:m>
                <a:endParaRPr lang="en-US" altLang="zh-CN" dirty="0">
                  <a:ea typeface="黑体" panose="02010609060101010101" pitchFamily="49" charset="-122"/>
                </a:endParaRPr>
              </a:p>
              <a:p>
                <a:endParaRPr lang="en-US" altLang="zh-CN" dirty="0">
                  <a:ea typeface="黑体" panose="02010609060101010101" pitchFamily="49" charset="-122"/>
                </a:endParaRPr>
              </a:p>
              <a:p>
                <a:r>
                  <a:rPr lang="zh-CN" altLang="en-US" dirty="0">
                    <a:ea typeface="黑体" pitchFamily="49" charset="-122"/>
                  </a:rPr>
                  <a:t>直到</a:t>
                </a:r>
                <a14:m>
                  <m:oMath xmlns:m="http://schemas.openxmlformats.org/officeDocument/2006/math">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𝑉</m:t>
                        </m:r>
                      </m:e>
                      <m:sub>
                        <m:r>
                          <a:rPr lang="en-US" altLang="zh-CN" b="0" i="1" smtClean="0">
                            <a:latin typeface="Cambria Math" panose="02040503050406030204" pitchFamily="18" charset="0"/>
                            <a:ea typeface="黑体" pitchFamily="49" charset="-122"/>
                          </a:rPr>
                          <m:t>𝜋</m:t>
                        </m:r>
                      </m:sub>
                    </m:sSub>
                    <m:r>
                      <a:rPr lang="zh-CN" altLang="en-US" i="1">
                        <a:latin typeface="Cambria Math" panose="02040503050406030204" pitchFamily="18" charset="0"/>
                        <a:ea typeface="黑体" pitchFamily="49" charset="-122"/>
                      </a:rPr>
                      <m:t>收敛</m:t>
                    </m:r>
                  </m:oMath>
                </a14:m>
                <a:endParaRPr lang="zh-CN" altLang="en-US" dirty="0">
                  <a:ea typeface="黑体" pitchFamily="49" charset="-122"/>
                </a:endParaRPr>
              </a:p>
            </p:txBody>
          </p:sp>
        </mc:Choice>
        <mc:Fallback xmlns="">
          <p:sp>
            <p:nvSpPr>
              <p:cNvPr id="27" name="文本框 26">
                <a:extLst>
                  <a:ext uri="{FF2B5EF4-FFF2-40B4-BE49-F238E27FC236}">
                    <a16:creationId xmlns:a16="http://schemas.microsoft.com/office/drawing/2014/main" id="{153348A7-D81F-4E76-86EC-FA657049E0EE}"/>
                  </a:ext>
                </a:extLst>
              </p:cNvPr>
              <p:cNvSpPr txBox="1">
                <a:spLocks noRot="1" noChangeAspect="1" noMove="1" noResize="1" noEditPoints="1" noAdjustHandles="1" noChangeArrowheads="1" noChangeShapeType="1" noTextEdit="1"/>
              </p:cNvSpPr>
              <p:nvPr/>
            </p:nvSpPr>
            <p:spPr>
              <a:xfrm>
                <a:off x="768432" y="1562736"/>
                <a:ext cx="7065579" cy="1764329"/>
              </a:xfrm>
              <a:prstGeom prst="rect">
                <a:avLst/>
              </a:prstGeom>
              <a:blipFill>
                <a:blip r:embed="rId2"/>
                <a:stretch>
                  <a:fillRect l="-603" t="-2055" b="-6164"/>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A1E0F120-87A0-4021-9608-87104A6EA5B4}"/>
                  </a:ext>
                </a:extLst>
              </p:cNvPr>
              <p:cNvSpPr/>
              <p:nvPr/>
            </p:nvSpPr>
            <p:spPr>
              <a:xfrm>
                <a:off x="580402" y="3356272"/>
                <a:ext cx="7473176" cy="1938992"/>
              </a:xfrm>
              <a:prstGeom prst="rect">
                <a:avLst/>
              </a:prstGeom>
            </p:spPr>
            <p:txBody>
              <a:bodyPr wrap="square">
                <a:spAutoFit/>
              </a:bodyPr>
              <a:lstStyle/>
              <a:p>
                <a:pPr>
                  <a:lnSpc>
                    <a:spcPct val="150000"/>
                  </a:lnSpc>
                </a:pPr>
                <a:r>
                  <a:rPr lang="zh-CN" altLang="en-US" sz="2000" dirty="0">
                    <a:latin typeface="Cambria Math" panose="02040503050406030204" pitchFamily="18" charset="0"/>
                    <a:ea typeface="黑体" panose="02010609060101010101" pitchFamily="49" charset="-122"/>
                  </a:rPr>
                  <a:t>更新</a:t>
                </a:r>
                <a14:m>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𝑉</m:t>
                        </m:r>
                      </m:e>
                      <m:sub>
                        <m:r>
                          <a:rPr lang="en-US" altLang="zh-CN" sz="2000" b="0" i="1" smtClean="0">
                            <a:latin typeface="Cambria Math" panose="02040503050406030204" pitchFamily="18" charset="0"/>
                            <a:ea typeface="黑体" panose="02010609060101010101" pitchFamily="49" charset="-122"/>
                          </a:rPr>
                          <m:t>𝜋</m:t>
                        </m:r>
                      </m:sub>
                    </m:sSub>
                    <m:r>
                      <a:rPr lang="en-US" altLang="zh-CN" sz="2000" b="0" i="1" smtClean="0">
                        <a:latin typeface="Cambria Math" panose="02040503050406030204" pitchFamily="18" charset="0"/>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1</m:t>
                        </m:r>
                      </m:sub>
                    </m:sSub>
                    <m:r>
                      <a:rPr lang="en-US" altLang="zh-CN" sz="2000" b="0" i="1" smtClean="0">
                        <a:latin typeface="Cambria Math" panose="02040503050406030204" pitchFamily="18" charset="0"/>
                        <a:ea typeface="黑体" panose="02010609060101010101" pitchFamily="49" charset="-122"/>
                      </a:rPr>
                      <m:t>)</m:t>
                    </m:r>
                  </m:oMath>
                </a14:m>
                <a:r>
                  <a:rPr lang="zh-CN" altLang="en-US" sz="2000" dirty="0">
                    <a:latin typeface="Cambria Math" panose="02040503050406030204" pitchFamily="18" charset="0"/>
                    <a:ea typeface="黑体" panose="02010609060101010101" pitchFamily="49" charset="-122"/>
                  </a:rPr>
                  <a:t>的值：</a:t>
                </a:r>
                <a:endParaRPr lang="en-US" altLang="zh-CN" sz="2000" dirty="0">
                  <a:latin typeface="Cambria Math" panose="02040503050406030204" pitchFamily="18" charset="0"/>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𝑞</m:t>
                          </m:r>
                        </m:e>
                        <m:sub>
                          <m:r>
                            <a:rPr lang="en-US" altLang="zh-CN" sz="2000" i="1">
                              <a:latin typeface="Cambria Math" panose="02040503050406030204" pitchFamily="18" charset="0"/>
                              <a:ea typeface="黑体" panose="02010609060101010101" pitchFamily="49" charset="-122"/>
                            </a:rPr>
                            <m:t>𝜋</m:t>
                          </m:r>
                        </m:sub>
                      </m:sSub>
                      <m:d>
                        <m:dPr>
                          <m:ctrlPr>
                            <a:rPr lang="en-US" altLang="zh-CN" sz="2000" i="1">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i="1">
                                  <a:latin typeface="Cambria Math" panose="02040503050406030204" pitchFamily="18" charset="0"/>
                                  <a:ea typeface="黑体" panose="02010609060101010101" pitchFamily="49" charset="-122"/>
                                </a:rPr>
                                <m:t>1</m:t>
                              </m:r>
                            </m:sub>
                          </m:sSub>
                          <m:r>
                            <a:rPr lang="en-US" altLang="zh-CN" sz="2000" i="1">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上</m:t>
                          </m:r>
                        </m:e>
                      </m:d>
                      <m:r>
                        <a:rPr lang="en-US" altLang="zh-CN" sz="2000" i="1">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1×</m:t>
                      </m:r>
                      <m:d>
                        <m:dPr>
                          <m:ctrlPr>
                            <a:rPr lang="en-US" altLang="zh-CN" sz="2000" b="0" i="1" smtClean="0">
                              <a:latin typeface="Cambria Math" panose="02040503050406030204" pitchFamily="18" charset="0"/>
                              <a:ea typeface="黑体" panose="02010609060101010101" pitchFamily="49" charset="-122"/>
                            </a:rPr>
                          </m:ctrlPr>
                        </m:dPr>
                        <m:e>
                          <m:r>
                            <a:rPr lang="en-US" altLang="zh-CN" sz="2000" i="1">
                              <a:latin typeface="Cambria Math" panose="02040503050406030204" pitchFamily="18" charset="0"/>
                              <a:ea typeface="黑体" panose="02010609060101010101" pitchFamily="49" charset="-122"/>
                            </a:rPr>
                            <m:t>0+0.99×0.3</m:t>
                          </m:r>
                        </m:e>
                      </m:d>
                      <m:r>
                        <a:rPr lang="en-US" altLang="zh-CN" sz="2000" b="0" i="1" smtClean="0">
                          <a:latin typeface="Cambria Math" panose="02040503050406030204" pitchFamily="18" charset="0"/>
                          <a:ea typeface="黑体" panose="02010609060101010101" pitchFamily="49" charset="-122"/>
                        </a:rPr>
                        <m:t>+0×</m:t>
                      </m:r>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0+0.99×0.4</m:t>
                          </m:r>
                        </m:e>
                      </m:d>
                    </m:oMath>
                  </m:oMathPara>
                </a14:m>
                <a:br>
                  <a:rPr lang="en-US" altLang="zh-CN" sz="2000" b="0" i="1" dirty="0">
                    <a:latin typeface="Cambria Math" panose="02040503050406030204" pitchFamily="18" charset="0"/>
                    <a:ea typeface="黑体" panose="02010609060101010101" pitchFamily="49" charset="-122"/>
                  </a:rPr>
                </a:br>
                <a:r>
                  <a:rPr lang="en-US" altLang="zh-CN" sz="2000" b="0" i="1" dirty="0">
                    <a:latin typeface="Cambria Math" panose="02040503050406030204" pitchFamily="18" charset="0"/>
                    <a:ea typeface="黑体" panose="02010609060101010101" pitchFamily="49" charset="-122"/>
                  </a:rPr>
                  <a:t>                    </a:t>
                </a:r>
                <a:r>
                  <a:rPr lang="en-US" altLang="zh-CN" sz="2000" dirty="0">
                    <a:latin typeface="Cambria Math" panose="02040503050406030204" pitchFamily="18" charset="0"/>
                    <a:ea typeface="黑体" panose="02010609060101010101" pitchFamily="49" charset="-122"/>
                  </a:rPr>
                  <a:t>+…</a:t>
                </a:r>
                <a14:m>
                  <m:oMath xmlns:m="http://schemas.openxmlformats.org/officeDocument/2006/math">
                    <m:r>
                      <a:rPr lang="en-US" altLang="zh-CN" sz="2000" i="1">
                        <a:latin typeface="Cambria Math" panose="02040503050406030204" pitchFamily="18" charset="0"/>
                        <a:ea typeface="黑体" panose="02010609060101010101" pitchFamily="49" charset="-122"/>
                      </a:rPr>
                      <m:t>=0.297</m:t>
                    </m:r>
                  </m:oMath>
                </a14:m>
                <a:br>
                  <a:rPr lang="en-US" altLang="zh-CN" sz="2000" i="1" dirty="0">
                    <a:latin typeface="Cambria Math" panose="02040503050406030204" pitchFamily="18" charset="0"/>
                    <a:ea typeface="黑体" panose="02010609060101010101" pitchFamily="49" charset="-122"/>
                  </a:rPr>
                </a:br>
                <a14:m>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𝑉</m:t>
                        </m:r>
                      </m:e>
                      <m:sub>
                        <m:r>
                          <a:rPr lang="en-US" altLang="zh-CN" sz="2000" b="0" i="1" smtClean="0">
                            <a:latin typeface="Cambria Math" panose="02040503050406030204" pitchFamily="18" charset="0"/>
                            <a:ea typeface="黑体" panose="02010609060101010101" pitchFamily="49" charset="-122"/>
                          </a:rPr>
                          <m:t>𝜋</m:t>
                        </m:r>
                      </m:sub>
                    </m:sSub>
                    <m:d>
                      <m:dPr>
                        <m:ctrlPr>
                          <a:rPr lang="en-US" altLang="zh-CN" sz="2000" b="0" i="1" smtClean="0">
                            <a:latin typeface="Cambria Math" panose="02040503050406030204" pitchFamily="18" charset="0"/>
                            <a:ea typeface="黑体" panose="02010609060101010101" pitchFamily="49" charset="-122"/>
                          </a:rPr>
                        </m:ctrlPr>
                      </m:dPr>
                      <m:e>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1</m:t>
                            </m:r>
                          </m:sub>
                        </m:sSub>
                      </m:e>
                    </m:d>
                    <m:r>
                      <a:rPr lang="en-US" altLang="zh-CN" sz="2000" b="0" i="1" smtClean="0">
                        <a:latin typeface="Cambria Math" panose="02040503050406030204" pitchFamily="18" charset="0"/>
                        <a:ea typeface="黑体" panose="02010609060101010101" pitchFamily="49" charset="-122"/>
                      </a:rPr>
                      <m:t>=1×</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𝑞</m:t>
                        </m:r>
                      </m:e>
                      <m:sub>
                        <m:r>
                          <a:rPr lang="en-US" altLang="zh-CN" sz="2000" i="1">
                            <a:latin typeface="Cambria Math" panose="02040503050406030204" pitchFamily="18" charset="0"/>
                            <a:ea typeface="黑体" panose="02010609060101010101" pitchFamily="49" charset="-122"/>
                          </a:rPr>
                          <m:t>𝜋</m:t>
                        </m:r>
                      </m:sub>
                    </m:sSub>
                    <m:d>
                      <m:dPr>
                        <m:ctrlPr>
                          <a:rPr lang="en-US" altLang="zh-CN" sz="2000" i="1">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i="1">
                                <a:latin typeface="Cambria Math" panose="02040503050406030204" pitchFamily="18" charset="0"/>
                                <a:ea typeface="黑体" panose="02010609060101010101" pitchFamily="49" charset="-122"/>
                              </a:rPr>
                              <m:t>1</m:t>
                            </m:r>
                          </m:sub>
                        </m:sSub>
                        <m:r>
                          <a:rPr lang="en-US" altLang="zh-CN" sz="2000" i="1">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上</m:t>
                        </m:r>
                      </m:e>
                    </m:d>
                    <m:r>
                      <a:rPr lang="en-US" altLang="zh-CN" sz="2000" b="0" i="1" smtClean="0">
                        <a:latin typeface="Cambria Math" panose="02040503050406030204" pitchFamily="18" charset="0"/>
                        <a:ea typeface="黑体" panose="02010609060101010101" pitchFamily="49" charset="-122"/>
                      </a:rPr>
                      <m:t>+0×</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𝑞</m:t>
                        </m:r>
                      </m:e>
                      <m:sub>
                        <m:r>
                          <a:rPr lang="en-US" altLang="zh-CN" sz="2000" i="1">
                            <a:latin typeface="Cambria Math" panose="02040503050406030204" pitchFamily="18" charset="0"/>
                            <a:ea typeface="黑体" panose="02010609060101010101" pitchFamily="49" charset="-122"/>
                          </a:rPr>
                          <m:t>𝜋</m:t>
                        </m:r>
                      </m:sub>
                    </m:sSub>
                    <m:d>
                      <m:dPr>
                        <m:ctrlPr>
                          <a:rPr lang="en-US" altLang="zh-CN" sz="2000" i="1">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i="1">
                                <a:latin typeface="Cambria Math" panose="02040503050406030204" pitchFamily="18" charset="0"/>
                                <a:ea typeface="黑体" panose="02010609060101010101" pitchFamily="49" charset="-122"/>
                              </a:rPr>
                              <m:t>1</m:t>
                            </m:r>
                          </m:sub>
                        </m:sSub>
                        <m:r>
                          <a:rPr lang="en-US" altLang="zh-CN" sz="2000" i="1">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右</m:t>
                        </m:r>
                      </m:e>
                    </m:d>
                    <m:r>
                      <a:rPr lang="en-US" altLang="zh-CN" sz="2000" i="1">
                        <a:latin typeface="Cambria Math" panose="02040503050406030204" pitchFamily="18" charset="0"/>
                        <a:ea typeface="黑体" panose="02010609060101010101" pitchFamily="49" charset="-122"/>
                      </a:rPr>
                      <m:t>=</m:t>
                    </m:r>
                    <m:r>
                      <a:rPr lang="en-US" altLang="zh-CN" sz="2000" b="0" i="0" smtClean="0">
                        <a:latin typeface="Cambria Math" panose="02040503050406030204" pitchFamily="18" charset="0"/>
                        <a:ea typeface="黑体" panose="02010609060101010101" pitchFamily="49" charset="-122"/>
                      </a:rPr>
                      <m:t>0.297</m:t>
                    </m:r>
                  </m:oMath>
                </a14:m>
                <a:r>
                  <a:rPr lang="en-US" altLang="zh-CN" sz="2000" i="1" dirty="0">
                    <a:latin typeface="Cambria Math" panose="02040503050406030204" pitchFamily="18" charset="0"/>
                    <a:ea typeface="黑体" panose="02010609060101010101" pitchFamily="49" charset="-122"/>
                  </a:rPr>
                  <a:t> </a:t>
                </a:r>
                <a:endParaRPr lang="en-US" altLang="zh-CN" sz="2000" dirty="0"/>
              </a:p>
            </p:txBody>
          </p:sp>
        </mc:Choice>
        <mc:Fallback xmlns="">
          <p:sp>
            <p:nvSpPr>
              <p:cNvPr id="29" name="矩形 28">
                <a:extLst>
                  <a:ext uri="{FF2B5EF4-FFF2-40B4-BE49-F238E27FC236}">
                    <a16:creationId xmlns:a16="http://schemas.microsoft.com/office/drawing/2014/main" id="{A1E0F120-87A0-4021-9608-87104A6EA5B4}"/>
                  </a:ext>
                </a:extLst>
              </p:cNvPr>
              <p:cNvSpPr>
                <a:spLocks noRot="1" noChangeAspect="1" noMove="1" noResize="1" noEditPoints="1" noAdjustHandles="1" noChangeArrowheads="1" noChangeShapeType="1" noTextEdit="1"/>
              </p:cNvSpPr>
              <p:nvPr/>
            </p:nvSpPr>
            <p:spPr>
              <a:xfrm>
                <a:off x="580402" y="3356272"/>
                <a:ext cx="7473176" cy="1938992"/>
              </a:xfrm>
              <a:prstGeom prst="rect">
                <a:avLst/>
              </a:prstGeom>
              <a:blipFill>
                <a:blip r:embed="rId3"/>
                <a:stretch>
                  <a:fillRect l="-816" b="-943"/>
                </a:stretch>
              </a:blipFill>
            </p:spPr>
            <p:txBody>
              <a:bodyPr/>
              <a:lstStyle/>
              <a:p>
                <a:r>
                  <a:rPr lang="zh-CN" altLang="en-US">
                    <a:noFill/>
                  </a:rPr>
                  <a:t> </a:t>
                </a:r>
              </a:p>
            </p:txBody>
          </p:sp>
        </mc:Fallback>
      </mc:AlternateContent>
      <p:sp>
        <p:nvSpPr>
          <p:cNvPr id="30" name="矩形 29">
            <a:extLst>
              <a:ext uri="{FF2B5EF4-FFF2-40B4-BE49-F238E27FC236}">
                <a16:creationId xmlns:a16="http://schemas.microsoft.com/office/drawing/2014/main" id="{694B4162-FD6E-492C-83B3-8D0F81F7836D}"/>
              </a:ext>
            </a:extLst>
          </p:cNvPr>
          <p:cNvSpPr/>
          <p:nvPr/>
        </p:nvSpPr>
        <p:spPr>
          <a:xfrm>
            <a:off x="580402" y="5264158"/>
            <a:ext cx="6562725" cy="1285032"/>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b="1" dirty="0">
                <a:solidFill>
                  <a:schemeClr val="tx2"/>
                </a:solidFill>
                <a:latin typeface="Cambria Math" panose="02040503050406030204" pitchFamily="18" charset="0"/>
                <a:ea typeface="黑体" panose="02010609060101010101" pitchFamily="49" charset="-122"/>
              </a:rPr>
              <a:t>动态规划法的缺点：</a:t>
            </a:r>
            <a:endParaRPr lang="en-US" altLang="zh-CN" b="1" dirty="0">
              <a:solidFill>
                <a:schemeClr val="tx2"/>
              </a:solidFill>
              <a:latin typeface="Cambria Math" panose="02040503050406030204" pitchFamily="18" charset="0"/>
              <a:ea typeface="黑体" panose="02010609060101010101" pitchFamily="49" charset="-122"/>
            </a:endParaRPr>
          </a:p>
          <a:p>
            <a:pPr marL="342900" indent="-342900">
              <a:lnSpc>
                <a:spcPct val="150000"/>
              </a:lnSpc>
              <a:buAutoNum type="arabicParenR"/>
            </a:pPr>
            <a:r>
              <a:rPr lang="zh-CN" altLang="en-US" dirty="0">
                <a:latin typeface="Cambria Math" panose="02040503050406030204" pitchFamily="18" charset="0"/>
                <a:ea typeface="黑体" panose="02010609060101010101" pitchFamily="49" charset="-122"/>
              </a:rPr>
              <a:t>智能主体需要事先知道状态转移概率</a:t>
            </a:r>
            <a:r>
              <a:rPr lang="en-US" altLang="zh-CN" dirty="0">
                <a:latin typeface="Cambria Math" panose="02040503050406030204" pitchFamily="18" charset="0"/>
                <a:ea typeface="黑体" panose="02010609060101010101" pitchFamily="49" charset="-122"/>
              </a:rPr>
              <a:t>;</a:t>
            </a:r>
          </a:p>
          <a:p>
            <a:pPr marL="342900" indent="-342900">
              <a:lnSpc>
                <a:spcPct val="150000"/>
              </a:lnSpc>
              <a:buAutoNum type="arabicParenR"/>
            </a:pPr>
            <a:r>
              <a:rPr lang="zh-CN" altLang="en-US" dirty="0">
                <a:latin typeface="Cambria Math" panose="02040503050406030204" pitchFamily="18" charset="0"/>
                <a:ea typeface="黑体" panose="02010609060101010101" pitchFamily="49" charset="-122"/>
              </a:rPr>
              <a:t>无法处理状态集合大小无限的情况</a:t>
            </a:r>
            <a:endParaRPr lang="en-US" altLang="zh-CN" dirty="0">
              <a:latin typeface="Cambria Math" panose="02040503050406030204" pitchFamily="18" charset="0"/>
              <a:ea typeface="黑体" panose="02010609060101010101" pitchFamily="49" charset="-122"/>
            </a:endParaRPr>
          </a:p>
        </p:txBody>
      </p:sp>
      <p:sp>
        <p:nvSpPr>
          <p:cNvPr id="31" name="矩形 30">
            <a:extLst>
              <a:ext uri="{FF2B5EF4-FFF2-40B4-BE49-F238E27FC236}">
                <a16:creationId xmlns:a16="http://schemas.microsoft.com/office/drawing/2014/main" id="{F1929ED0-C6A9-489F-8FBA-04894112DBE6}"/>
              </a:ext>
            </a:extLst>
          </p:cNvPr>
          <p:cNvSpPr/>
          <p:nvPr/>
        </p:nvSpPr>
        <p:spPr>
          <a:xfrm>
            <a:off x="3720666" y="2355777"/>
            <a:ext cx="3760919" cy="419499"/>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2461C0BB-9495-4E2D-9E54-7AE08A173C39}"/>
                  </a:ext>
                </a:extLst>
              </p:cNvPr>
              <p:cNvSpPr txBox="1"/>
              <p:nvPr/>
            </p:nvSpPr>
            <p:spPr>
              <a:xfrm>
                <a:off x="5353093" y="2005261"/>
                <a:ext cx="822148"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solidFill>
                                <a:srgbClr val="FF0000"/>
                              </a:solidFill>
                              <a:latin typeface="Cambria Math" panose="02040503050406030204" pitchFamily="18" charset="0"/>
                              <a:ea typeface="黑体" pitchFamily="49" charset="-122"/>
                            </a:rPr>
                          </m:ctrlPr>
                        </m:sSubPr>
                        <m:e>
                          <m:r>
                            <a:rPr lang="en-US" altLang="zh-CN" b="0" i="1" smtClean="0">
                              <a:solidFill>
                                <a:srgbClr val="FF0000"/>
                              </a:solidFill>
                              <a:latin typeface="Cambria Math" panose="02040503050406030204" pitchFamily="18" charset="0"/>
                              <a:ea typeface="黑体" pitchFamily="49" charset="-122"/>
                            </a:rPr>
                            <m:t>𝑞</m:t>
                          </m:r>
                        </m:e>
                        <m:sub>
                          <m:r>
                            <a:rPr lang="en-US" altLang="zh-CN" b="0" i="1" smtClean="0">
                              <a:solidFill>
                                <a:srgbClr val="FF0000"/>
                              </a:solidFill>
                              <a:latin typeface="Cambria Math" panose="02040503050406030204" pitchFamily="18" charset="0"/>
                              <a:ea typeface="黑体" pitchFamily="49" charset="-122"/>
                            </a:rPr>
                            <m:t>𝜋</m:t>
                          </m:r>
                        </m:sub>
                      </m:sSub>
                      <m:r>
                        <a:rPr lang="en-US" altLang="zh-CN" b="0" i="1" smtClean="0">
                          <a:solidFill>
                            <a:srgbClr val="FF0000"/>
                          </a:solidFill>
                          <a:latin typeface="Cambria Math" panose="02040503050406030204" pitchFamily="18" charset="0"/>
                          <a:ea typeface="黑体" pitchFamily="49" charset="-122"/>
                        </a:rPr>
                        <m:t>(</m:t>
                      </m:r>
                      <m:r>
                        <a:rPr lang="en-US" altLang="zh-CN" b="0" i="1" smtClean="0">
                          <a:solidFill>
                            <a:srgbClr val="FF0000"/>
                          </a:solidFill>
                          <a:latin typeface="Cambria Math" panose="02040503050406030204" pitchFamily="18" charset="0"/>
                          <a:ea typeface="黑体" pitchFamily="49" charset="-122"/>
                        </a:rPr>
                        <m:t>𝑠</m:t>
                      </m:r>
                      <m:r>
                        <a:rPr lang="en-US" altLang="zh-CN" b="0" i="1" smtClean="0">
                          <a:solidFill>
                            <a:srgbClr val="FF0000"/>
                          </a:solidFill>
                          <a:latin typeface="Cambria Math" panose="02040503050406030204" pitchFamily="18" charset="0"/>
                          <a:ea typeface="黑体" pitchFamily="49" charset="-122"/>
                        </a:rPr>
                        <m:t>,</m:t>
                      </m:r>
                      <m:r>
                        <a:rPr lang="en-US" altLang="zh-CN" b="0" i="1" smtClean="0">
                          <a:solidFill>
                            <a:srgbClr val="FF0000"/>
                          </a:solidFill>
                          <a:latin typeface="Cambria Math" panose="02040503050406030204" pitchFamily="18" charset="0"/>
                          <a:ea typeface="黑体" pitchFamily="49" charset="-122"/>
                        </a:rPr>
                        <m:t>𝑎</m:t>
                      </m:r>
                      <m:r>
                        <a:rPr lang="en-US" altLang="zh-CN" b="0" i="1" smtClean="0">
                          <a:solidFill>
                            <a:srgbClr val="FF0000"/>
                          </a:solidFill>
                          <a:latin typeface="Cambria Math" panose="02040503050406030204" pitchFamily="18" charset="0"/>
                          <a:ea typeface="黑体" pitchFamily="49" charset="-122"/>
                        </a:rPr>
                        <m:t>)</m:t>
                      </m:r>
                    </m:oMath>
                  </m:oMathPara>
                </a14:m>
                <a:endParaRPr lang="zh-CN" altLang="en-US" dirty="0">
                  <a:solidFill>
                    <a:srgbClr val="FF0000"/>
                  </a:solidFill>
                  <a:ea typeface="黑体" pitchFamily="49" charset="-122"/>
                </a:endParaRPr>
              </a:p>
            </p:txBody>
          </p:sp>
        </mc:Choice>
        <mc:Fallback xmlns="">
          <p:sp>
            <p:nvSpPr>
              <p:cNvPr id="32" name="文本框 31">
                <a:extLst>
                  <a:ext uri="{FF2B5EF4-FFF2-40B4-BE49-F238E27FC236}">
                    <a16:creationId xmlns:a16="http://schemas.microsoft.com/office/drawing/2014/main" id="{2461C0BB-9495-4E2D-9E54-7AE08A173C39}"/>
                  </a:ext>
                </a:extLst>
              </p:cNvPr>
              <p:cNvSpPr txBox="1">
                <a:spLocks noRot="1" noChangeAspect="1" noMove="1" noResize="1" noEditPoints="1" noAdjustHandles="1" noChangeArrowheads="1" noChangeShapeType="1" noTextEdit="1"/>
              </p:cNvSpPr>
              <p:nvPr/>
            </p:nvSpPr>
            <p:spPr>
              <a:xfrm>
                <a:off x="5353093" y="2005261"/>
                <a:ext cx="822148" cy="276999"/>
              </a:xfrm>
              <a:prstGeom prst="rect">
                <a:avLst/>
              </a:prstGeom>
              <a:blipFill>
                <a:blip r:embed="rId4"/>
                <a:stretch>
                  <a:fillRect l="-6667" r="-9630" b="-377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95630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20">
            <a:extLst>
              <a:ext uri="{FF2B5EF4-FFF2-40B4-BE49-F238E27FC236}">
                <a16:creationId xmlns:a16="http://schemas.microsoft.com/office/drawing/2014/main" id="{F1D09E91-6253-4215-A735-05333876A316}"/>
              </a:ext>
            </a:extLst>
          </p:cNvPr>
          <p:cNvGrpSpPr/>
          <p:nvPr/>
        </p:nvGrpSpPr>
        <p:grpSpPr>
          <a:xfrm>
            <a:off x="5155219" y="3830792"/>
            <a:ext cx="2781018" cy="2584949"/>
            <a:chOff x="6878709" y="2956265"/>
            <a:chExt cx="3708023" cy="3537294"/>
          </a:xfrm>
        </p:grpSpPr>
        <p:grpSp>
          <p:nvGrpSpPr>
            <p:cNvPr id="5" name="组合 4">
              <a:extLst>
                <a:ext uri="{FF2B5EF4-FFF2-40B4-BE49-F238E27FC236}">
                  <a16:creationId xmlns:a16="http://schemas.microsoft.com/office/drawing/2014/main" id="{FCC99327-9B79-4E48-B3C0-15BDD01D23CB}"/>
                </a:ext>
              </a:extLst>
            </p:cNvPr>
            <p:cNvGrpSpPr/>
            <p:nvPr/>
          </p:nvGrpSpPr>
          <p:grpSpPr>
            <a:xfrm>
              <a:off x="6878709" y="2956265"/>
              <a:ext cx="3708023" cy="3537294"/>
              <a:chOff x="6878709" y="2956265"/>
              <a:chExt cx="3708023" cy="3537294"/>
            </a:xfrm>
          </p:grpSpPr>
          <p:grpSp>
            <p:nvGrpSpPr>
              <p:cNvPr id="6" name="组合 5">
                <a:extLst>
                  <a:ext uri="{FF2B5EF4-FFF2-40B4-BE49-F238E27FC236}">
                    <a16:creationId xmlns:a16="http://schemas.microsoft.com/office/drawing/2014/main" id="{A0226D1E-4822-4B68-80B7-74667D599499}"/>
                  </a:ext>
                </a:extLst>
              </p:cNvPr>
              <p:cNvGrpSpPr/>
              <p:nvPr/>
            </p:nvGrpSpPr>
            <p:grpSpPr>
              <a:xfrm>
                <a:off x="6878709" y="2956265"/>
                <a:ext cx="3708023" cy="3537294"/>
                <a:chOff x="7981240" y="3225145"/>
                <a:chExt cx="2799245" cy="2670359"/>
              </a:xfrm>
            </p:grpSpPr>
            <p:grpSp>
              <p:nvGrpSpPr>
                <p:cNvPr id="7" name="组合 6">
                  <a:extLst>
                    <a:ext uri="{FF2B5EF4-FFF2-40B4-BE49-F238E27FC236}">
                      <a16:creationId xmlns:a16="http://schemas.microsoft.com/office/drawing/2014/main" id="{D7A06E12-ECC7-4F40-9E89-E359EE6DA7E9}"/>
                    </a:ext>
                  </a:extLst>
                </p:cNvPr>
                <p:cNvGrpSpPr/>
                <p:nvPr/>
              </p:nvGrpSpPr>
              <p:grpSpPr>
                <a:xfrm>
                  <a:off x="8110122" y="3225145"/>
                  <a:ext cx="2670363" cy="2670359"/>
                  <a:chOff x="8158160" y="4724393"/>
                  <a:chExt cx="1314449" cy="1314447"/>
                </a:xfrm>
              </p:grpSpPr>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E4C89A2-BDD4-45E3-BE3E-E366DC0129C8}"/>
                          </a:ext>
                        </a:extLst>
                      </p:cNvPr>
                      <p:cNvSpPr/>
                      <p:nvPr/>
                    </p:nvSpPr>
                    <p:spPr>
                      <a:xfrm>
                        <a:off x="8158162"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ea typeface="黑体" pitchFamily="49" charset="-122"/>
                                    </a:rPr>
                                  </m:ctrlPr>
                                </m:sSubPr>
                                <m:e>
                                  <m:r>
                                    <a:rPr lang="en-US" altLang="zh-CN" sz="1600" i="1" smtClean="0">
                                      <a:latin typeface="Cambria Math"/>
                                      <a:ea typeface="黑体" pitchFamily="49" charset="-122"/>
                                    </a:rPr>
                                    <m:t>𝑉</m:t>
                                  </m:r>
                                </m:e>
                                <m:sub>
                                  <m:r>
                                    <a:rPr lang="en-US" altLang="zh-CN" sz="1600" b="0" i="1" smtClean="0">
                                      <a:latin typeface="Cambria Math"/>
                                      <a:ea typeface="黑体" pitchFamily="49" charset="-122"/>
                                    </a:rPr>
                                    <m:t>𝜋</m:t>
                                  </m:r>
                                </m:sub>
                              </m:sSub>
                              <m:d>
                                <m:dPr>
                                  <m:ctrlPr>
                                    <a:rPr lang="en-US" altLang="zh-CN" sz="1600" b="0" i="1">
                                      <a:latin typeface="Cambria Math" panose="02040503050406030204" pitchFamily="18" charset="0"/>
                                      <a:ea typeface="黑体" pitchFamily="49" charset="-122"/>
                                    </a:rPr>
                                  </m:ctrlPr>
                                </m:dPr>
                                <m:e>
                                  <m:sSub>
                                    <m:sSubPr>
                                      <m:ctrlPr>
                                        <a:rPr lang="en-US" altLang="zh-CN" sz="1600" i="1">
                                          <a:latin typeface="Cambria Math" panose="02040503050406030204" pitchFamily="18" charset="0"/>
                                          <a:ea typeface="黑体" pitchFamily="49" charset="-122"/>
                                        </a:rPr>
                                      </m:ctrlPr>
                                    </m:sSubPr>
                                    <m:e>
                                      <m:r>
                                        <a:rPr lang="en-US" altLang="zh-CN" sz="1600" i="1">
                                          <a:latin typeface="Cambria Math"/>
                                          <a:ea typeface="黑体" pitchFamily="49" charset="-122"/>
                                        </a:rPr>
                                        <m:t>𝑠</m:t>
                                      </m:r>
                                    </m:e>
                                    <m:sub>
                                      <m:r>
                                        <a:rPr lang="en-US" altLang="zh-CN" sz="1600" b="0" i="1" smtClean="0">
                                          <a:latin typeface="Cambria Math"/>
                                          <a:ea typeface="黑体" pitchFamily="49" charset="-122"/>
                                        </a:rPr>
                                        <m:t>4</m:t>
                                      </m:r>
                                    </m:sub>
                                  </m:sSub>
                                </m:e>
                              </m:d>
                              <m:r>
                                <a:rPr lang="en-US" altLang="zh-CN" sz="1600" b="0" i="1" smtClean="0">
                                  <a:latin typeface="Cambria Math"/>
                                  <a:ea typeface="黑体" pitchFamily="49" charset="-122"/>
                                </a:rPr>
                                <m:t>=0.3</m:t>
                              </m:r>
                            </m:oMath>
                          </m:oMathPara>
                        </a14:m>
                        <a:endParaRPr lang="zh-CN" altLang="en-US" sz="1600" dirty="0">
                          <a:ea typeface="黑体" pitchFamily="49" charset="-122"/>
                        </a:endParaRPr>
                      </a:p>
                    </p:txBody>
                  </p:sp>
                </mc:Choice>
                <mc:Fallback xmlns="">
                  <p:sp>
                    <p:nvSpPr>
                      <p:cNvPr id="15" name="矩形 14">
                        <a:extLst>
                          <a:ext uri="{FF2B5EF4-FFF2-40B4-BE49-F238E27FC236}">
                            <a16:creationId xmlns:a16="http://schemas.microsoft.com/office/drawing/2014/main" id="{CE4C89A2-BDD4-45E3-BE3E-E366DC0129C8}"/>
                          </a:ext>
                        </a:extLst>
                      </p:cNvPr>
                      <p:cNvSpPr>
                        <a:spLocks noRot="1" noChangeAspect="1" noMove="1" noResize="1" noEditPoints="1" noAdjustHandles="1" noChangeArrowheads="1" noChangeShapeType="1" noTextEdit="1"/>
                      </p:cNvSpPr>
                      <p:nvPr/>
                    </p:nvSpPr>
                    <p:spPr>
                      <a:xfrm>
                        <a:off x="8158162" y="4724396"/>
                        <a:ext cx="657225" cy="657225"/>
                      </a:xfrm>
                      <a:prstGeom prst="rect">
                        <a:avLst/>
                      </a:prstGeom>
                      <a:blipFill>
                        <a:blip r:embed="rId2"/>
                        <a:stretch>
                          <a:fillRect/>
                        </a:stretch>
                      </a:blipFill>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81243C22-385A-4C3D-B48C-7E136F1D3417}"/>
                      </a:ext>
                    </a:extLst>
                  </p:cNvPr>
                  <p:cNvSpPr/>
                  <p:nvPr/>
                </p:nvSpPr>
                <p:spPr>
                  <a:xfrm>
                    <a:off x="8815384"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ea typeface="黑体" pitchFamily="49" charset="-122"/>
                    </a:endParaRPr>
                  </a:p>
                </p:txBody>
              </p:sp>
              <p:sp>
                <p:nvSpPr>
                  <p:cNvPr id="17" name="矩形 16">
                    <a:extLst>
                      <a:ext uri="{FF2B5EF4-FFF2-40B4-BE49-F238E27FC236}">
                        <a16:creationId xmlns:a16="http://schemas.microsoft.com/office/drawing/2014/main" id="{F768A897-7F80-4D0A-B74D-E24E4D7040A3}"/>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ea typeface="黑体" pitchFamily="49" charset="-122"/>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B2AF7AC9-E732-47BD-9C24-BFC6EA8A0AC4}"/>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ea typeface="黑体" pitchFamily="49" charset="-122"/>
                                    </a:rPr>
                                  </m:ctrlPr>
                                </m:sSubPr>
                                <m:e>
                                  <m:r>
                                    <a:rPr lang="en-US" altLang="zh-CN" sz="1600" i="1" smtClean="0">
                                      <a:latin typeface="Cambria Math"/>
                                      <a:ea typeface="黑体" pitchFamily="49" charset="-122"/>
                                    </a:rPr>
                                    <m:t>𝑉</m:t>
                                  </m:r>
                                </m:e>
                                <m:sub>
                                  <m:r>
                                    <a:rPr lang="en-US" altLang="zh-CN" sz="1600" b="0" i="1" smtClean="0">
                                      <a:latin typeface="Cambria Math"/>
                                      <a:ea typeface="黑体" pitchFamily="49" charset="-122"/>
                                    </a:rPr>
                                    <m:t>𝜋</m:t>
                                  </m:r>
                                </m:sub>
                              </m:sSub>
                              <m:d>
                                <m:dPr>
                                  <m:ctrlPr>
                                    <a:rPr lang="en-US" altLang="zh-CN" sz="1600" b="0" i="1" smtClean="0">
                                      <a:latin typeface="Cambria Math" panose="02040503050406030204" pitchFamily="18" charset="0"/>
                                      <a:ea typeface="黑体" pitchFamily="49" charset="-122"/>
                                    </a:rPr>
                                  </m:ctrlPr>
                                </m:dPr>
                                <m:e>
                                  <m:sSub>
                                    <m:sSubPr>
                                      <m:ctrlPr>
                                        <a:rPr lang="en-US" altLang="zh-CN" sz="1600" i="1">
                                          <a:latin typeface="Cambria Math" panose="02040503050406030204" pitchFamily="18" charset="0"/>
                                          <a:ea typeface="黑体" pitchFamily="49" charset="-122"/>
                                        </a:rPr>
                                      </m:ctrlPr>
                                    </m:sSubPr>
                                    <m:e>
                                      <m:r>
                                        <a:rPr lang="en-US" altLang="zh-CN" sz="1600" i="1">
                                          <a:latin typeface="Cambria Math"/>
                                          <a:ea typeface="黑体" pitchFamily="49" charset="-122"/>
                                        </a:rPr>
                                        <m:t>𝑠</m:t>
                                      </m:r>
                                    </m:e>
                                    <m:sub>
                                      <m:r>
                                        <a:rPr lang="en-US" altLang="zh-CN" sz="1600" b="0" i="1" smtClean="0">
                                          <a:latin typeface="Cambria Math"/>
                                          <a:ea typeface="黑体" pitchFamily="49" charset="-122"/>
                                        </a:rPr>
                                        <m:t>2</m:t>
                                      </m:r>
                                    </m:sub>
                                  </m:sSub>
                                </m:e>
                              </m:d>
                              <m:r>
                                <a:rPr lang="en-US" altLang="zh-CN" sz="1600" b="0" i="1" smtClean="0">
                                  <a:latin typeface="Cambria Math"/>
                                  <a:ea typeface="黑体" pitchFamily="49" charset="-122"/>
                                </a:rPr>
                                <m:t>=0.4</m:t>
                              </m:r>
                            </m:oMath>
                          </m:oMathPara>
                        </a14:m>
                        <a:endParaRPr lang="zh-CN" altLang="en-US" sz="1600" dirty="0">
                          <a:ea typeface="黑体" pitchFamily="49" charset="-122"/>
                        </a:endParaRPr>
                      </a:p>
                    </p:txBody>
                  </p:sp>
                </mc:Choice>
                <mc:Fallback xmlns="">
                  <p:sp>
                    <p:nvSpPr>
                      <p:cNvPr id="18" name="矩形 17">
                        <a:extLst>
                          <a:ext uri="{FF2B5EF4-FFF2-40B4-BE49-F238E27FC236}">
                            <a16:creationId xmlns:a16="http://schemas.microsoft.com/office/drawing/2014/main" id="{B2AF7AC9-E732-47BD-9C24-BFC6EA8A0AC4}"/>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3"/>
                        <a:stretch>
                          <a:fillRect/>
                        </a:stretch>
                      </a:blipFill>
                    </p:spPr>
                    <p:txBody>
                      <a:bodyPr/>
                      <a:lstStyle/>
                      <a:p>
                        <a:r>
                          <a:rPr lang="zh-CN" altLang="en-US">
                            <a:noFill/>
                          </a:rPr>
                          <a:t> </a:t>
                        </a:r>
                      </a:p>
                    </p:txBody>
                  </p:sp>
                </mc:Fallback>
              </mc:AlternateContent>
            </p:grpSp>
            <p:sp>
              <p:nvSpPr>
                <p:cNvPr id="8" name="箭头: 下 7">
                  <a:extLst>
                    <a:ext uri="{FF2B5EF4-FFF2-40B4-BE49-F238E27FC236}">
                      <a16:creationId xmlns:a16="http://schemas.microsoft.com/office/drawing/2014/main" id="{2647B8E8-8A6A-414A-827B-296ABF1DE7B3}"/>
                    </a:ext>
                  </a:extLst>
                </p:cNvPr>
                <p:cNvSpPr/>
                <p:nvPr/>
              </p:nvSpPr>
              <p:spPr>
                <a:xfrm rot="10800000">
                  <a:off x="8682316" y="5397147"/>
                  <a:ext cx="190500" cy="426260"/>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ea typeface="黑体" pitchFamily="49" charset="-122"/>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2FD7ED22-8BFD-4AE7-BC25-ED9948B66423}"/>
                        </a:ext>
                      </a:extLst>
                    </p:cNvPr>
                    <p:cNvSpPr/>
                    <p:nvPr/>
                  </p:nvSpPr>
                  <p:spPr>
                    <a:xfrm>
                      <a:off x="7981240" y="5090856"/>
                      <a:ext cx="1592856" cy="349740"/>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ea typeface="黑体" pitchFamily="49" charset="-122"/>
                                  </a:rPr>
                                </m:ctrlPr>
                              </m:sSubPr>
                              <m:e>
                                <m:r>
                                  <a:rPr lang="en-US" altLang="zh-CN" sz="1600" i="1">
                                    <a:latin typeface="Cambria Math"/>
                                    <a:ea typeface="黑体" pitchFamily="49" charset="-122"/>
                                  </a:rPr>
                                  <m:t>𝑉</m:t>
                                </m:r>
                              </m:e>
                              <m:sub>
                                <m:r>
                                  <a:rPr lang="en-US" altLang="zh-CN" sz="1600" i="1">
                                    <a:latin typeface="Cambria Math"/>
                                    <a:ea typeface="黑体" pitchFamily="49" charset="-122"/>
                                  </a:rPr>
                                  <m:t>𝜋</m:t>
                                </m:r>
                              </m:sub>
                            </m:sSub>
                            <m:d>
                              <m:dPr>
                                <m:ctrlPr>
                                  <a:rPr lang="en-US" altLang="zh-CN" sz="1600" i="1">
                                    <a:latin typeface="Cambria Math" panose="02040503050406030204" pitchFamily="18" charset="0"/>
                                    <a:ea typeface="黑体" pitchFamily="49" charset="-122"/>
                                  </a:rPr>
                                </m:ctrlPr>
                              </m:dPr>
                              <m:e>
                                <m:sSub>
                                  <m:sSubPr>
                                    <m:ctrlPr>
                                      <a:rPr lang="en-US" altLang="zh-CN" sz="1600" i="1">
                                        <a:latin typeface="Cambria Math" panose="02040503050406030204" pitchFamily="18" charset="0"/>
                                        <a:ea typeface="黑体" pitchFamily="49" charset="-122"/>
                                      </a:rPr>
                                    </m:ctrlPr>
                                  </m:sSubPr>
                                  <m:e>
                                    <m:r>
                                      <a:rPr lang="en-US" altLang="zh-CN" sz="1600" i="1">
                                        <a:latin typeface="Cambria Math"/>
                                        <a:ea typeface="黑体" pitchFamily="49" charset="-122"/>
                                      </a:rPr>
                                      <m:t>𝑠</m:t>
                                    </m:r>
                                  </m:e>
                                  <m:sub>
                                    <m:r>
                                      <a:rPr lang="en-US" altLang="zh-CN" sz="1600" b="0" i="1" smtClean="0">
                                        <a:latin typeface="Cambria Math"/>
                                        <a:ea typeface="黑体" pitchFamily="49" charset="-122"/>
                                      </a:rPr>
                                      <m:t>1</m:t>
                                    </m:r>
                                  </m:sub>
                                </m:sSub>
                              </m:e>
                            </m:d>
                            <m:r>
                              <a:rPr lang="en-US" altLang="zh-CN" sz="1600" i="1">
                                <a:latin typeface="Cambria Math"/>
                                <a:ea typeface="黑体" pitchFamily="49" charset="-122"/>
                              </a:rPr>
                              <m:t>=</m:t>
                            </m:r>
                            <m:r>
                              <a:rPr lang="en-US" altLang="zh-CN" sz="1600" b="0" i="1" smtClean="0">
                                <a:solidFill>
                                  <a:srgbClr val="FF0000"/>
                                </a:solidFill>
                                <a:latin typeface="Cambria Math"/>
                                <a:ea typeface="黑体" pitchFamily="49" charset="-122"/>
                              </a:rPr>
                              <m:t>0.297</m:t>
                            </m:r>
                          </m:oMath>
                        </m:oMathPara>
                      </a14:m>
                      <a:endParaRPr lang="zh-CN" altLang="en-US" sz="1600" dirty="0">
                        <a:ea typeface="黑体" pitchFamily="49" charset="-122"/>
                      </a:endParaRPr>
                    </a:p>
                  </p:txBody>
                </p:sp>
              </mc:Choice>
              <mc:Fallback xmlns="">
                <p:sp>
                  <p:nvSpPr>
                    <p:cNvPr id="10" name="矩形 9">
                      <a:extLst>
                        <a:ext uri="{FF2B5EF4-FFF2-40B4-BE49-F238E27FC236}">
                          <a16:creationId xmlns:a16="http://schemas.microsoft.com/office/drawing/2014/main" id="{2FD7ED22-8BFD-4AE7-BC25-ED9948B66423}"/>
                        </a:ext>
                      </a:extLst>
                    </p:cNvPr>
                    <p:cNvSpPr>
                      <a:spLocks noRot="1" noChangeAspect="1" noMove="1" noResize="1" noEditPoints="1" noAdjustHandles="1" noChangeArrowheads="1" noChangeShapeType="1" noTextEdit="1"/>
                    </p:cNvSpPr>
                    <p:nvPr/>
                  </p:nvSpPr>
                  <p:spPr>
                    <a:xfrm>
                      <a:off x="8132497" y="5090856"/>
                      <a:ext cx="1290340" cy="278815"/>
                    </a:xfrm>
                    <a:prstGeom prst="rect">
                      <a:avLst/>
                    </a:prstGeom>
                    <a:blipFill>
                      <a:blip r:embed="rId4"/>
                      <a:stretch>
                        <a:fillRect/>
                      </a:stretch>
                    </a:blipFill>
                  </p:spPr>
                  <p:txBody>
                    <a:bodyPr/>
                    <a:lstStyle/>
                    <a:p>
                      <a:r>
                        <a:rPr lang="zh-CN" altLang="en-US">
                          <a:noFill/>
                        </a:rPr>
                        <a:t> </a:t>
                      </a:r>
                    </a:p>
                  </p:txBody>
                </p:sp>
              </mc:Fallback>
            </mc:AlternateContent>
          </p:grpSp>
          <p:sp>
            <p:nvSpPr>
              <p:cNvPr id="19" name="箭头: 下 18">
                <a:extLst>
                  <a:ext uri="{FF2B5EF4-FFF2-40B4-BE49-F238E27FC236}">
                    <a16:creationId xmlns:a16="http://schemas.microsoft.com/office/drawing/2014/main" id="{AA21E761-6019-454A-889B-4CE4342232BB}"/>
                  </a:ext>
                </a:extLst>
              </p:cNvPr>
              <p:cNvSpPr/>
              <p:nvPr/>
            </p:nvSpPr>
            <p:spPr>
              <a:xfrm rot="10800000">
                <a:off x="7807519" y="4045113"/>
                <a:ext cx="252347" cy="564647"/>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ea typeface="黑体" pitchFamily="49" charset="-122"/>
                </a:endParaRPr>
              </a:p>
            </p:txBody>
          </p:sp>
        </p:grpSp>
        <p:sp>
          <p:nvSpPr>
            <p:cNvPr id="20" name="箭头: 下 19">
              <a:extLst>
                <a:ext uri="{FF2B5EF4-FFF2-40B4-BE49-F238E27FC236}">
                  <a16:creationId xmlns:a16="http://schemas.microsoft.com/office/drawing/2014/main" id="{22A5C103-4373-4078-9811-2C870457AB1A}"/>
                </a:ext>
              </a:extLst>
            </p:cNvPr>
            <p:cNvSpPr/>
            <p:nvPr/>
          </p:nvSpPr>
          <p:spPr>
            <a:xfrm rot="10800000">
              <a:off x="9576041" y="5797014"/>
              <a:ext cx="252346" cy="564646"/>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600" dirty="0">
                <a:ea typeface="黑体" pitchFamily="49" charset="-122"/>
              </a:endParaRPr>
            </a:p>
          </p:txBody>
        </p:sp>
      </p:grpSp>
      <p:sp>
        <p:nvSpPr>
          <p:cNvPr id="25" name="标题 2">
            <a:extLst>
              <a:ext uri="{FF2B5EF4-FFF2-40B4-BE49-F238E27FC236}">
                <a16:creationId xmlns:a16="http://schemas.microsoft.com/office/drawing/2014/main" id="{A7663114-BA1E-4D33-B77E-13B4B0533AAA}"/>
              </a:ext>
            </a:extLst>
          </p:cNvPr>
          <p:cNvSpPr>
            <a:spLocks noGrp="1"/>
          </p:cNvSpPr>
          <p:nvPr>
            <p:ph type="title"/>
          </p:nvPr>
        </p:nvSpPr>
        <p:spPr>
          <a:xfrm>
            <a:off x="580402" y="282391"/>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强化学习中的策略评估：动态规划</a:t>
            </a:r>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741" y="4392192"/>
            <a:ext cx="2214039" cy="22551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上箭头 3"/>
          <p:cNvSpPr/>
          <p:nvPr/>
        </p:nvSpPr>
        <p:spPr>
          <a:xfrm rot="5400000">
            <a:off x="4394605" y="4781678"/>
            <a:ext cx="354789" cy="683179"/>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A1E0F120-87A0-4021-9608-87104A6EA5B4}"/>
                  </a:ext>
                </a:extLst>
              </p:cNvPr>
              <p:cNvSpPr/>
              <p:nvPr/>
            </p:nvSpPr>
            <p:spPr>
              <a:xfrm>
                <a:off x="305303" y="1251709"/>
                <a:ext cx="7473176" cy="1938992"/>
              </a:xfrm>
              <a:prstGeom prst="rect">
                <a:avLst/>
              </a:prstGeom>
            </p:spPr>
            <p:txBody>
              <a:bodyPr wrap="square">
                <a:spAutoFit/>
              </a:bodyPr>
              <a:lstStyle/>
              <a:p>
                <a:pPr>
                  <a:lnSpc>
                    <a:spcPct val="150000"/>
                  </a:lnSpc>
                </a:pPr>
                <a:r>
                  <a:rPr lang="zh-CN" altLang="en-US" sz="2000" dirty="0">
                    <a:latin typeface="Cambria Math" panose="02040503050406030204" pitchFamily="18" charset="0"/>
                    <a:ea typeface="黑体" panose="02010609060101010101" pitchFamily="49" charset="-122"/>
                  </a:rPr>
                  <a:t>更新</a:t>
                </a:r>
                <a14:m>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𝑉</m:t>
                        </m:r>
                      </m:e>
                      <m:sub>
                        <m:r>
                          <a:rPr lang="en-US" altLang="zh-CN" sz="2000" b="0" i="1" smtClean="0">
                            <a:latin typeface="Cambria Math" panose="02040503050406030204" pitchFamily="18" charset="0"/>
                            <a:ea typeface="黑体" panose="02010609060101010101" pitchFamily="49" charset="-122"/>
                          </a:rPr>
                          <m:t>𝜋</m:t>
                        </m:r>
                      </m:sub>
                    </m:sSub>
                    <m:r>
                      <a:rPr lang="en-US" altLang="zh-CN" sz="2000" b="0" i="1" smtClean="0">
                        <a:latin typeface="Cambria Math" panose="02040503050406030204" pitchFamily="18" charset="0"/>
                        <a:ea typeface="黑体" panose="02010609060101010101" pitchFamily="49" charset="-122"/>
                      </a:rPr>
                      <m:t>(</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1</m:t>
                        </m:r>
                      </m:sub>
                    </m:sSub>
                    <m:r>
                      <a:rPr lang="en-US" altLang="zh-CN" sz="2000" b="0" i="1" smtClean="0">
                        <a:latin typeface="Cambria Math" panose="02040503050406030204" pitchFamily="18" charset="0"/>
                        <a:ea typeface="黑体" panose="02010609060101010101" pitchFamily="49" charset="-122"/>
                      </a:rPr>
                      <m:t>)</m:t>
                    </m:r>
                  </m:oMath>
                </a14:m>
                <a:r>
                  <a:rPr lang="zh-CN" altLang="en-US" sz="2000" dirty="0">
                    <a:latin typeface="Cambria Math" panose="02040503050406030204" pitchFamily="18" charset="0"/>
                    <a:ea typeface="黑体" panose="02010609060101010101" pitchFamily="49" charset="-122"/>
                  </a:rPr>
                  <a:t>的值：</a:t>
                </a:r>
                <a:endParaRPr lang="en-US" altLang="zh-CN" sz="2000" dirty="0">
                  <a:latin typeface="Cambria Math" panose="02040503050406030204" pitchFamily="18" charset="0"/>
                  <a:ea typeface="黑体" panose="02010609060101010101" pitchFamily="49" charset="-122"/>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𝑞</m:t>
                          </m:r>
                        </m:e>
                        <m:sub>
                          <m:r>
                            <a:rPr lang="en-US" altLang="zh-CN" sz="2000" i="1">
                              <a:latin typeface="Cambria Math" panose="02040503050406030204" pitchFamily="18" charset="0"/>
                              <a:ea typeface="黑体" panose="02010609060101010101" pitchFamily="49" charset="-122"/>
                            </a:rPr>
                            <m:t>𝜋</m:t>
                          </m:r>
                        </m:sub>
                      </m:sSub>
                      <m:d>
                        <m:dPr>
                          <m:ctrlPr>
                            <a:rPr lang="en-US" altLang="zh-CN" sz="2000" i="1">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i="1">
                                  <a:latin typeface="Cambria Math" panose="02040503050406030204" pitchFamily="18" charset="0"/>
                                  <a:ea typeface="黑体" panose="02010609060101010101" pitchFamily="49" charset="-122"/>
                                </a:rPr>
                                <m:t>1</m:t>
                              </m:r>
                            </m:sub>
                          </m:sSub>
                          <m:r>
                            <a:rPr lang="en-US" altLang="zh-CN" sz="2000" i="1">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上</m:t>
                          </m:r>
                        </m:e>
                      </m:d>
                      <m:r>
                        <a:rPr lang="en-US" altLang="zh-CN" sz="2000" i="1">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1×</m:t>
                      </m:r>
                      <m:d>
                        <m:dPr>
                          <m:ctrlPr>
                            <a:rPr lang="en-US" altLang="zh-CN" sz="2000" b="0" i="1" smtClean="0">
                              <a:latin typeface="Cambria Math" panose="02040503050406030204" pitchFamily="18" charset="0"/>
                              <a:ea typeface="黑体" panose="02010609060101010101" pitchFamily="49" charset="-122"/>
                            </a:rPr>
                          </m:ctrlPr>
                        </m:dPr>
                        <m:e>
                          <m:r>
                            <a:rPr lang="en-US" altLang="zh-CN" sz="2000" i="1">
                              <a:latin typeface="Cambria Math" panose="02040503050406030204" pitchFamily="18" charset="0"/>
                              <a:ea typeface="黑体" panose="02010609060101010101" pitchFamily="49" charset="-122"/>
                            </a:rPr>
                            <m:t>0+0.99×0.3</m:t>
                          </m:r>
                        </m:e>
                      </m:d>
                      <m:r>
                        <a:rPr lang="en-US" altLang="zh-CN" sz="2000" b="0" i="1" smtClean="0">
                          <a:latin typeface="Cambria Math" panose="02040503050406030204" pitchFamily="18" charset="0"/>
                          <a:ea typeface="黑体" panose="02010609060101010101" pitchFamily="49" charset="-122"/>
                        </a:rPr>
                        <m:t>+0×</m:t>
                      </m:r>
                      <m:d>
                        <m:dPr>
                          <m:ctrlPr>
                            <a:rPr lang="en-US" altLang="zh-CN" sz="2000" b="0" i="1" smtClean="0">
                              <a:latin typeface="Cambria Math" panose="02040503050406030204" pitchFamily="18" charset="0"/>
                              <a:ea typeface="黑体" panose="02010609060101010101" pitchFamily="49" charset="-122"/>
                            </a:rPr>
                          </m:ctrlPr>
                        </m:dPr>
                        <m:e>
                          <m:r>
                            <a:rPr lang="en-US" altLang="zh-CN" sz="2000" b="0" i="1" smtClean="0">
                              <a:latin typeface="Cambria Math" panose="02040503050406030204" pitchFamily="18" charset="0"/>
                              <a:ea typeface="黑体" panose="02010609060101010101" pitchFamily="49" charset="-122"/>
                            </a:rPr>
                            <m:t>0+0.99×0.4</m:t>
                          </m:r>
                        </m:e>
                      </m:d>
                    </m:oMath>
                  </m:oMathPara>
                </a14:m>
                <a:br>
                  <a:rPr lang="en-US" altLang="zh-CN" sz="2000" b="0" i="1" dirty="0">
                    <a:latin typeface="Cambria Math" panose="02040503050406030204" pitchFamily="18" charset="0"/>
                    <a:ea typeface="黑体" panose="02010609060101010101" pitchFamily="49" charset="-122"/>
                  </a:rPr>
                </a:br>
                <a:r>
                  <a:rPr lang="en-US" altLang="zh-CN" sz="2000" b="0" i="1" dirty="0">
                    <a:latin typeface="Cambria Math" panose="02040503050406030204" pitchFamily="18" charset="0"/>
                    <a:ea typeface="黑体" panose="02010609060101010101" pitchFamily="49" charset="-122"/>
                  </a:rPr>
                  <a:t>                    </a:t>
                </a:r>
                <a:r>
                  <a:rPr lang="en-US" altLang="zh-CN" sz="2000" dirty="0">
                    <a:latin typeface="Cambria Math" panose="02040503050406030204" pitchFamily="18" charset="0"/>
                    <a:ea typeface="黑体" panose="02010609060101010101" pitchFamily="49" charset="-122"/>
                  </a:rPr>
                  <a:t>+…</a:t>
                </a:r>
                <a14:m>
                  <m:oMath xmlns:m="http://schemas.openxmlformats.org/officeDocument/2006/math">
                    <m:r>
                      <a:rPr lang="en-US" altLang="zh-CN" sz="2000" i="1">
                        <a:latin typeface="Cambria Math" panose="02040503050406030204" pitchFamily="18" charset="0"/>
                        <a:ea typeface="黑体" panose="02010609060101010101" pitchFamily="49" charset="-122"/>
                      </a:rPr>
                      <m:t>=0.297</m:t>
                    </m:r>
                  </m:oMath>
                </a14:m>
                <a:br>
                  <a:rPr lang="en-US" altLang="zh-CN" sz="2000" i="1" dirty="0">
                    <a:latin typeface="Cambria Math" panose="02040503050406030204" pitchFamily="18" charset="0"/>
                    <a:ea typeface="黑体" panose="02010609060101010101" pitchFamily="49" charset="-122"/>
                  </a:rPr>
                </a:br>
                <a14:m>
                  <m:oMath xmlns:m="http://schemas.openxmlformats.org/officeDocument/2006/math">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𝑉</m:t>
                        </m:r>
                      </m:e>
                      <m:sub>
                        <m:r>
                          <a:rPr lang="en-US" altLang="zh-CN" sz="2000" b="0" i="1" smtClean="0">
                            <a:latin typeface="Cambria Math" panose="02040503050406030204" pitchFamily="18" charset="0"/>
                            <a:ea typeface="黑体" panose="02010609060101010101" pitchFamily="49" charset="-122"/>
                          </a:rPr>
                          <m:t>𝜋</m:t>
                        </m:r>
                      </m:sub>
                    </m:sSub>
                    <m:d>
                      <m:dPr>
                        <m:ctrlPr>
                          <a:rPr lang="en-US" altLang="zh-CN" sz="2000" b="0" i="1" smtClean="0">
                            <a:latin typeface="Cambria Math" panose="02040503050406030204" pitchFamily="18" charset="0"/>
                            <a:ea typeface="黑体" panose="02010609060101010101" pitchFamily="49" charset="-122"/>
                          </a:rPr>
                        </m:ctrlPr>
                      </m:dPr>
                      <m:e>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𝑠</m:t>
                            </m:r>
                          </m:e>
                          <m:sub>
                            <m:r>
                              <a:rPr lang="en-US" altLang="zh-CN" sz="2000" b="0" i="1" smtClean="0">
                                <a:latin typeface="Cambria Math" panose="02040503050406030204" pitchFamily="18" charset="0"/>
                                <a:ea typeface="黑体" panose="02010609060101010101" pitchFamily="49" charset="-122"/>
                              </a:rPr>
                              <m:t>1</m:t>
                            </m:r>
                          </m:sub>
                        </m:sSub>
                      </m:e>
                    </m:d>
                    <m:r>
                      <a:rPr lang="en-US" altLang="zh-CN" sz="2000" b="0" i="1" smtClean="0">
                        <a:latin typeface="Cambria Math" panose="02040503050406030204" pitchFamily="18" charset="0"/>
                        <a:ea typeface="黑体" panose="02010609060101010101" pitchFamily="49" charset="-122"/>
                      </a:rPr>
                      <m:t>=1×</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𝑞</m:t>
                        </m:r>
                      </m:e>
                      <m:sub>
                        <m:r>
                          <a:rPr lang="en-US" altLang="zh-CN" sz="2000" i="1">
                            <a:latin typeface="Cambria Math" panose="02040503050406030204" pitchFamily="18" charset="0"/>
                            <a:ea typeface="黑体" panose="02010609060101010101" pitchFamily="49" charset="-122"/>
                          </a:rPr>
                          <m:t>𝜋</m:t>
                        </m:r>
                      </m:sub>
                    </m:sSub>
                    <m:d>
                      <m:dPr>
                        <m:ctrlPr>
                          <a:rPr lang="en-US" altLang="zh-CN" sz="2000" i="1">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i="1">
                                <a:latin typeface="Cambria Math" panose="02040503050406030204" pitchFamily="18" charset="0"/>
                                <a:ea typeface="黑体" panose="02010609060101010101" pitchFamily="49" charset="-122"/>
                              </a:rPr>
                              <m:t>1</m:t>
                            </m:r>
                          </m:sub>
                        </m:sSub>
                        <m:r>
                          <a:rPr lang="en-US" altLang="zh-CN" sz="2000" i="1">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上</m:t>
                        </m:r>
                      </m:e>
                    </m:d>
                    <m:r>
                      <a:rPr lang="en-US" altLang="zh-CN" sz="2000" b="0" i="1" smtClean="0">
                        <a:latin typeface="Cambria Math" panose="02040503050406030204" pitchFamily="18" charset="0"/>
                        <a:ea typeface="黑体" panose="02010609060101010101" pitchFamily="49" charset="-122"/>
                      </a:rPr>
                      <m:t>+0×</m:t>
                    </m:r>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𝑞</m:t>
                        </m:r>
                      </m:e>
                      <m:sub>
                        <m:r>
                          <a:rPr lang="en-US" altLang="zh-CN" sz="2000" i="1">
                            <a:latin typeface="Cambria Math" panose="02040503050406030204" pitchFamily="18" charset="0"/>
                            <a:ea typeface="黑体" panose="02010609060101010101" pitchFamily="49" charset="-122"/>
                          </a:rPr>
                          <m:t>𝜋</m:t>
                        </m:r>
                      </m:sub>
                    </m:sSub>
                    <m:d>
                      <m:dPr>
                        <m:ctrlPr>
                          <a:rPr lang="en-US" altLang="zh-CN" sz="2000" i="1">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𝑠</m:t>
                            </m:r>
                          </m:e>
                          <m:sub>
                            <m:r>
                              <a:rPr lang="en-US" altLang="zh-CN" sz="2000" i="1">
                                <a:latin typeface="Cambria Math" panose="02040503050406030204" pitchFamily="18" charset="0"/>
                                <a:ea typeface="黑体" panose="02010609060101010101" pitchFamily="49" charset="-122"/>
                              </a:rPr>
                              <m:t>1</m:t>
                            </m:r>
                          </m:sub>
                        </m:sSub>
                        <m:r>
                          <a:rPr lang="en-US" altLang="zh-CN" sz="2000" i="1">
                            <a:latin typeface="Cambria Math" panose="02040503050406030204" pitchFamily="18" charset="0"/>
                            <a:ea typeface="黑体" panose="02010609060101010101" pitchFamily="49" charset="-122"/>
                          </a:rPr>
                          <m:t>,</m:t>
                        </m:r>
                        <m:r>
                          <a:rPr lang="zh-CN" altLang="en-US" sz="2000" i="1">
                            <a:latin typeface="Cambria Math" panose="02040503050406030204" pitchFamily="18" charset="0"/>
                            <a:ea typeface="黑体" panose="02010609060101010101" pitchFamily="49" charset="-122"/>
                          </a:rPr>
                          <m:t>右</m:t>
                        </m:r>
                      </m:e>
                    </m:d>
                    <m:r>
                      <a:rPr lang="en-US" altLang="zh-CN" sz="2000" i="1">
                        <a:latin typeface="Cambria Math" panose="02040503050406030204" pitchFamily="18" charset="0"/>
                        <a:ea typeface="黑体" panose="02010609060101010101" pitchFamily="49" charset="-122"/>
                      </a:rPr>
                      <m:t>=</m:t>
                    </m:r>
                    <m:r>
                      <a:rPr lang="en-US" altLang="zh-CN" sz="2000" b="0" i="0" smtClean="0">
                        <a:latin typeface="Cambria Math" panose="02040503050406030204" pitchFamily="18" charset="0"/>
                        <a:ea typeface="黑体" panose="02010609060101010101" pitchFamily="49" charset="-122"/>
                      </a:rPr>
                      <m:t>0.297</m:t>
                    </m:r>
                  </m:oMath>
                </a14:m>
                <a:r>
                  <a:rPr lang="en-US" altLang="zh-CN" sz="2000" i="1" dirty="0">
                    <a:latin typeface="Cambria Math" panose="02040503050406030204" pitchFamily="18" charset="0"/>
                    <a:ea typeface="黑体" panose="02010609060101010101" pitchFamily="49" charset="-122"/>
                  </a:rPr>
                  <a:t> </a:t>
                </a:r>
                <a:endParaRPr lang="en-US" altLang="zh-CN" sz="2000" dirty="0"/>
              </a:p>
            </p:txBody>
          </p:sp>
        </mc:Choice>
        <mc:Fallback xmlns="">
          <p:sp>
            <p:nvSpPr>
              <p:cNvPr id="29" name="矩形 28">
                <a:extLst>
                  <a:ext uri="{FF2B5EF4-FFF2-40B4-BE49-F238E27FC236}">
                    <a16:creationId xmlns:a16="http://schemas.microsoft.com/office/drawing/2014/main" id="{A1E0F120-87A0-4021-9608-87104A6EA5B4}"/>
                  </a:ext>
                </a:extLst>
              </p:cNvPr>
              <p:cNvSpPr>
                <a:spLocks noRot="1" noChangeAspect="1" noMove="1" noResize="1" noEditPoints="1" noAdjustHandles="1" noChangeArrowheads="1" noChangeShapeType="1" noTextEdit="1"/>
              </p:cNvSpPr>
              <p:nvPr/>
            </p:nvSpPr>
            <p:spPr>
              <a:xfrm>
                <a:off x="305303" y="1251709"/>
                <a:ext cx="7473176" cy="1938992"/>
              </a:xfrm>
              <a:prstGeom prst="rect">
                <a:avLst/>
              </a:prstGeom>
              <a:blipFill>
                <a:blip r:embed="rId6"/>
                <a:stretch>
                  <a:fillRect l="-816"/>
                </a:stretch>
              </a:blipFill>
            </p:spPr>
            <p:txBody>
              <a:bodyPr/>
              <a:lstStyle/>
              <a:p>
                <a:r>
                  <a:rPr lang="zh-CN" altLang="en-US">
                    <a:noFill/>
                  </a:rPr>
                  <a:t> </a:t>
                </a:r>
              </a:p>
            </p:txBody>
          </p:sp>
        </mc:Fallback>
      </mc:AlternateContent>
      <p:sp>
        <p:nvSpPr>
          <p:cNvPr id="30" name="矩形 29">
            <a:extLst>
              <a:ext uri="{FF2B5EF4-FFF2-40B4-BE49-F238E27FC236}">
                <a16:creationId xmlns:a16="http://schemas.microsoft.com/office/drawing/2014/main" id="{694B4162-FD6E-492C-83B3-8D0F81F7836D}"/>
              </a:ext>
            </a:extLst>
          </p:cNvPr>
          <p:cNvSpPr/>
          <p:nvPr/>
        </p:nvSpPr>
        <p:spPr>
          <a:xfrm>
            <a:off x="305303" y="3095234"/>
            <a:ext cx="6562725" cy="1296958"/>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动态规划法的缺点：</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1)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智能主体需要事先知道状态转移概率</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p>
          <a:p>
            <a:pPr>
              <a:lnSpc>
                <a:spcPct val="150000"/>
              </a:lnSpc>
            </a:pP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2)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无法处理状态集合大小无限的情况</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228914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a:extLst>
              <a:ext uri="{FF2B5EF4-FFF2-40B4-BE49-F238E27FC236}">
                <a16:creationId xmlns:a16="http://schemas.microsoft.com/office/drawing/2014/main" id="{5BCC2A53-9FCE-4965-9DB6-8980098EBE43}"/>
              </a:ext>
            </a:extLst>
          </p:cNvPr>
          <p:cNvGrpSpPr/>
          <p:nvPr/>
        </p:nvGrpSpPr>
        <p:grpSpPr>
          <a:xfrm>
            <a:off x="6820802" y="2871146"/>
            <a:ext cx="1478757" cy="1971668"/>
            <a:chOff x="8158160" y="4067172"/>
            <a:chExt cx="1971676" cy="1971668"/>
          </a:xfrm>
        </p:grpSpPr>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A9CC140-1C17-484B-BBD9-6AB64DAB622D}"/>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7</m:t>
                            </m:r>
                          </m:sub>
                        </m:sSub>
                      </m:oMath>
                    </m:oMathPara>
                  </a14:m>
                  <a:endParaRPr lang="zh-CN" altLang="en-US" dirty="0">
                    <a:ea typeface="黑体" pitchFamily="49" charset="-122"/>
                  </a:endParaRPr>
                </a:p>
              </p:txBody>
            </p:sp>
          </mc:Choice>
          <mc:Fallback xmlns="">
            <p:sp>
              <p:nvSpPr>
                <p:cNvPr id="43" name="矩形 42">
                  <a:extLst>
                    <a:ext uri="{FF2B5EF4-FFF2-40B4-BE49-F238E27FC236}">
                      <a16:creationId xmlns:a16="http://schemas.microsoft.com/office/drawing/2014/main" id="{9A9CC140-1C17-484B-BBD9-6AB64DAB622D}"/>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BD0BBC76-9732-4C3B-91F8-39E0B61ED002}"/>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8</m:t>
                            </m:r>
                          </m:sub>
                        </m:sSub>
                      </m:oMath>
                    </m:oMathPara>
                  </a14:m>
                  <a:endParaRPr lang="zh-CN" altLang="en-US" dirty="0">
                    <a:ea typeface="黑体" pitchFamily="49" charset="-122"/>
                  </a:endParaRPr>
                </a:p>
              </p:txBody>
            </p:sp>
          </mc:Choice>
          <mc:Fallback xmlns="">
            <p:sp>
              <p:nvSpPr>
                <p:cNvPr id="44" name="矩形 43">
                  <a:extLst>
                    <a:ext uri="{FF2B5EF4-FFF2-40B4-BE49-F238E27FC236}">
                      <a16:creationId xmlns:a16="http://schemas.microsoft.com/office/drawing/2014/main" id="{BD0BBC76-9732-4C3B-91F8-39E0B61ED002}"/>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7A9D76D6-56DD-4AA6-8537-10D5CD5FF607}"/>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9</m:t>
                            </m:r>
                          </m:sub>
                        </m:sSub>
                      </m:oMath>
                    </m:oMathPara>
                  </a14:m>
                  <a:endParaRPr lang="zh-CN" altLang="en-US" dirty="0">
                    <a:ea typeface="黑体" pitchFamily="49" charset="-122"/>
                  </a:endParaRPr>
                </a:p>
              </p:txBody>
            </p:sp>
          </mc:Choice>
          <mc:Fallback xmlns="">
            <p:sp>
              <p:nvSpPr>
                <p:cNvPr id="45" name="矩形 44">
                  <a:extLst>
                    <a:ext uri="{FF2B5EF4-FFF2-40B4-BE49-F238E27FC236}">
                      <a16:creationId xmlns:a16="http://schemas.microsoft.com/office/drawing/2014/main" id="{7A9D76D6-56DD-4AA6-8537-10D5CD5FF607}"/>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E3512A00-73DF-46BA-BBC2-2A8DBE3FCE65}"/>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oMath>
                    </m:oMathPara>
                  </a14:m>
                  <a:endParaRPr lang="zh-CN" altLang="en-US" dirty="0">
                    <a:ea typeface="黑体" pitchFamily="49" charset="-122"/>
                  </a:endParaRPr>
                </a:p>
              </p:txBody>
            </p:sp>
          </mc:Choice>
          <mc:Fallback xmlns="">
            <p:sp>
              <p:nvSpPr>
                <p:cNvPr id="46" name="矩形 45">
                  <a:extLst>
                    <a:ext uri="{FF2B5EF4-FFF2-40B4-BE49-F238E27FC236}">
                      <a16:creationId xmlns:a16="http://schemas.microsoft.com/office/drawing/2014/main" id="{E3512A00-73DF-46BA-BBC2-2A8DBE3FCE65}"/>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CF8D7DBB-2F6F-4893-9631-5947721267E1}"/>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5</m:t>
                            </m:r>
                          </m:sub>
                        </m:sSub>
                      </m:oMath>
                    </m:oMathPara>
                  </a14:m>
                  <a:endParaRPr lang="zh-CN" altLang="en-US" dirty="0">
                    <a:ea typeface="黑体" pitchFamily="49" charset="-122"/>
                  </a:endParaRPr>
                </a:p>
              </p:txBody>
            </p:sp>
          </mc:Choice>
          <mc:Fallback xmlns="">
            <p:sp>
              <p:nvSpPr>
                <p:cNvPr id="47" name="矩形 46">
                  <a:extLst>
                    <a:ext uri="{FF2B5EF4-FFF2-40B4-BE49-F238E27FC236}">
                      <a16:creationId xmlns:a16="http://schemas.microsoft.com/office/drawing/2014/main" id="{CF8D7DBB-2F6F-4893-9631-5947721267E1}"/>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0D31E29D-1564-47AB-8F59-EBFA33220181}"/>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6</m:t>
                            </m:r>
                          </m:sub>
                        </m:sSub>
                      </m:oMath>
                    </m:oMathPara>
                  </a14:m>
                  <a:endParaRPr lang="zh-CN" altLang="en-US" dirty="0">
                    <a:ea typeface="黑体" pitchFamily="49" charset="-122"/>
                  </a:endParaRPr>
                </a:p>
              </p:txBody>
            </p:sp>
          </mc:Choice>
          <mc:Fallback xmlns="">
            <p:sp>
              <p:nvSpPr>
                <p:cNvPr id="48" name="矩形 47">
                  <a:extLst>
                    <a:ext uri="{FF2B5EF4-FFF2-40B4-BE49-F238E27FC236}">
                      <a16:creationId xmlns:a16="http://schemas.microsoft.com/office/drawing/2014/main" id="{0D31E29D-1564-47AB-8F59-EBFA33220181}"/>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40573E9D-B6BB-400B-A3CB-1A3092E5EECA}"/>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1</m:t>
                            </m:r>
                          </m:sub>
                        </m:sSub>
                      </m:oMath>
                    </m:oMathPara>
                  </a14:m>
                  <a:endParaRPr lang="zh-CN" altLang="en-US" dirty="0">
                    <a:ea typeface="黑体" pitchFamily="49" charset="-122"/>
                  </a:endParaRPr>
                </a:p>
              </p:txBody>
            </p:sp>
          </mc:Choice>
          <mc:Fallback xmlns="">
            <p:sp>
              <p:nvSpPr>
                <p:cNvPr id="18" name="矩形 17">
                  <a:extLst>
                    <a:ext uri="{FF2B5EF4-FFF2-40B4-BE49-F238E27FC236}">
                      <a16:creationId xmlns:a16="http://schemas.microsoft.com/office/drawing/2014/main" id="{77D9069E-2B65-46C7-8EC7-1037B575EA8A}"/>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379D41DA-A8A9-4B80-99AE-24FB9AB0E0A2}"/>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oMath>
                    </m:oMathPara>
                  </a14:m>
                  <a:endParaRPr lang="zh-CN" altLang="en-US" dirty="0">
                    <a:ea typeface="黑体" pitchFamily="49" charset="-122"/>
                  </a:endParaRPr>
                </a:p>
              </p:txBody>
            </p:sp>
          </mc:Choice>
          <mc:Fallback xmlns="">
            <p:sp>
              <p:nvSpPr>
                <p:cNvPr id="19" name="矩形 18">
                  <a:extLst>
                    <a:ext uri="{FF2B5EF4-FFF2-40B4-BE49-F238E27FC236}">
                      <a16:creationId xmlns:a16="http://schemas.microsoft.com/office/drawing/2014/main" id="{89A57CBB-A279-4DDB-A314-783BACAF19C0}"/>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960FD734-8BB1-4803-A9A0-422EDEC463AC}"/>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3</m:t>
                            </m:r>
                          </m:sub>
                        </m:sSub>
                      </m:oMath>
                    </m:oMathPara>
                  </a14:m>
                  <a:endParaRPr lang="zh-CN" altLang="en-US" dirty="0">
                    <a:ea typeface="黑体" pitchFamily="49" charset="-122"/>
                  </a:endParaRPr>
                </a:p>
              </p:txBody>
            </p:sp>
          </mc:Choice>
          <mc:Fallback xmlns="">
            <p:sp>
              <p:nvSpPr>
                <p:cNvPr id="21" name="矩形 20">
                  <a:extLst>
                    <a:ext uri="{FF2B5EF4-FFF2-40B4-BE49-F238E27FC236}">
                      <a16:creationId xmlns:a16="http://schemas.microsoft.com/office/drawing/2014/main" id="{3A991A88-D1DF-4E6E-828E-B7123EAE1D2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16"/>
                  <a:stretch>
                    <a:fillRect/>
                  </a:stretch>
                </a:blipFill>
              </p:spPr>
              <p:txBody>
                <a:bodyPr/>
                <a:lstStyle/>
                <a:p>
                  <a:r>
                    <a:rPr lang="zh-CN" altLang="en-US">
                      <a:noFill/>
                    </a:rPr>
                    <a:t> </a:t>
                  </a:r>
                </a:p>
              </p:txBody>
            </p:sp>
          </mc:Fallback>
        </mc:AlternateContent>
      </p:grpSp>
      <p:sp>
        <p:nvSpPr>
          <p:cNvPr id="2" name="矩形 1">
            <a:extLst>
              <a:ext uri="{FF2B5EF4-FFF2-40B4-BE49-F238E27FC236}">
                <a16:creationId xmlns:a16="http://schemas.microsoft.com/office/drawing/2014/main" id="{C78A7C31-3764-48CD-9DE6-326D71F9F0A4}"/>
              </a:ext>
            </a:extLst>
          </p:cNvPr>
          <p:cNvSpPr/>
          <p:nvPr/>
        </p:nvSpPr>
        <p:spPr>
          <a:xfrm>
            <a:off x="658703" y="913240"/>
            <a:ext cx="7070742" cy="418191"/>
          </a:xfrm>
          <a:prstGeom prst="rect">
            <a:avLst/>
          </a:prstGeom>
        </p:spPr>
        <p:txBody>
          <a:bodyPr wrap="square">
            <a:spAutoFit/>
          </a:bodyPr>
          <a:lstStyle/>
          <a:p>
            <a:pPr>
              <a:lnSpc>
                <a:spcPct val="150000"/>
              </a:lnSpc>
            </a:pPr>
            <a:r>
              <a:rPr lang="zh-CN" altLang="en-US" sz="1600" b="1" dirty="0">
                <a:solidFill>
                  <a:srgbClr val="C00000"/>
                </a:solidFill>
                <a:latin typeface="微软雅黑" panose="020B0503020204020204" pitchFamily="34" charset="-122"/>
                <a:ea typeface="微软雅黑" panose="020B0503020204020204" pitchFamily="34" charset="-122"/>
              </a:rPr>
              <a:t>基于蒙特卡洛采样的价值函数更新</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BD0EAF9-2ECB-4163-B273-83D2491C3454}"/>
                  </a:ext>
                </a:extLst>
              </p:cNvPr>
              <p:cNvSpPr txBox="1"/>
              <p:nvPr/>
            </p:nvSpPr>
            <p:spPr>
              <a:xfrm>
                <a:off x="658703" y="1569108"/>
                <a:ext cx="5513497" cy="1592937"/>
              </a:xfrm>
              <a:prstGeom prst="rect">
                <a:avLst/>
              </a:prstGeom>
              <a:noFill/>
              <a:ln>
                <a:solidFill>
                  <a:schemeClr val="tx1"/>
                </a:solidFill>
              </a:ln>
            </p:spPr>
            <p:txBody>
              <a:bodyPr wrap="square" rtlCol="0">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选择不同的起始状态，按照当前策略</a:t>
                </a:r>
                <a14:m>
                  <m:oMath xmlns:m="http://schemas.openxmlformats.org/officeDocument/2006/math">
                    <m:r>
                      <a:rPr lang="en-US" altLang="zh-CN" b="1" i="1" smtClean="0">
                        <a:latin typeface="Cambria Math" panose="02040503050406030204" pitchFamily="18" charset="0"/>
                        <a:ea typeface="黑体" pitchFamily="49" charset="-122"/>
                      </a:rPr>
                      <m:t>𝝅</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采样若干轨迹，记它们的集合为</a:t>
                </a:r>
                <a14:m>
                  <m:oMath xmlns:m="http://schemas.openxmlformats.org/officeDocument/2006/math">
                    <m:r>
                      <a:rPr lang="en-US" altLang="zh-CN" b="1" i="1" smtClean="0">
                        <a:latin typeface="Cambria Math" panose="02040503050406030204" pitchFamily="18" charset="0"/>
                        <a:ea typeface="黑体" pitchFamily="49" charset="-122"/>
                      </a:rPr>
                      <m:t>𝑫</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枚举</a:t>
                </a:r>
                <a14:m>
                  <m:oMath xmlns:m="http://schemas.openxmlformats.org/officeDocument/2006/math">
                    <m:r>
                      <a:rPr lang="en-US" altLang="zh-CN" b="1" i="1" smtClean="0">
                        <a:latin typeface="Cambria Math" panose="02040503050406030204" pitchFamily="18" charset="0"/>
                        <a:ea typeface="黑体" pitchFamily="49" charset="-122"/>
                      </a:rPr>
                      <m:t>𝒔</m:t>
                    </m:r>
                    <m:r>
                      <a:rPr lang="en-US" altLang="zh-CN" b="1" i="1" smtClean="0">
                        <a:latin typeface="Cambria Math" panose="02040503050406030204" pitchFamily="18" charset="0"/>
                        <a:ea typeface="黑体" pitchFamily="49" charset="-122"/>
                      </a:rPr>
                      <m:t>∈</m:t>
                    </m:r>
                    <m:r>
                      <a:rPr lang="en-US" altLang="zh-CN" b="1" i="1" smtClean="0">
                        <a:latin typeface="Cambria Math" panose="02040503050406030204" pitchFamily="18" charset="0"/>
                        <a:ea typeface="黑体" pitchFamily="49" charset="-122"/>
                      </a:rPr>
                      <m:t>𝑺</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计算</a:t>
                </a:r>
                <a14:m>
                  <m:oMath xmlns:m="http://schemas.openxmlformats.org/officeDocument/2006/math">
                    <m:r>
                      <a:rPr lang="en-US" altLang="zh-CN" b="1" i="1" smtClean="0">
                        <a:latin typeface="Cambria Math" panose="02040503050406030204" pitchFamily="18" charset="0"/>
                        <a:ea typeface="黑体" pitchFamily="49" charset="-122"/>
                      </a:rPr>
                      <m:t>𝑫</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中</a:t>
                </a:r>
                <a14:m>
                  <m:oMath xmlns:m="http://schemas.openxmlformats.org/officeDocument/2006/math">
                    <m:r>
                      <a:rPr lang="en-US" altLang="zh-CN" b="1" i="1" dirty="0" smtClean="0">
                        <a:latin typeface="Cambria Math" panose="02040503050406030204" pitchFamily="18" charset="0"/>
                        <a:ea typeface="黑体" pitchFamily="49" charset="-122"/>
                      </a:rPr>
                      <m:t>𝒔</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每次出现时对应的反馈</a:t>
                </a:r>
                <a14:m>
                  <m:oMath xmlns:m="http://schemas.openxmlformats.org/officeDocument/2006/math">
                    <m:sSub>
                      <m:sSubPr>
                        <m:ctrlPr>
                          <a:rPr lang="en-US" altLang="zh-CN" b="1" i="1" smtClean="0">
                            <a:latin typeface="Cambria Math" panose="02040503050406030204" pitchFamily="18" charset="0"/>
                            <a:ea typeface="黑体" pitchFamily="49" charset="-122"/>
                          </a:rPr>
                        </m:ctrlPr>
                      </m:sSubPr>
                      <m:e>
                        <m:r>
                          <a:rPr lang="en-US" altLang="zh-CN" b="1" i="1" smtClean="0">
                            <a:latin typeface="Cambria Math" panose="02040503050406030204" pitchFamily="18" charset="0"/>
                            <a:ea typeface="黑体" pitchFamily="49" charset="-122"/>
                          </a:rPr>
                          <m:t>𝑮</m:t>
                        </m:r>
                      </m:e>
                      <m:sub>
                        <m:r>
                          <a:rPr lang="en-US" altLang="zh-CN" b="1" i="1" smtClean="0">
                            <a:latin typeface="Cambria Math" panose="02040503050406030204" pitchFamily="18" charset="0"/>
                            <a:ea typeface="黑体" pitchFamily="49" charset="-122"/>
                          </a:rPr>
                          <m:t>𝟏</m:t>
                        </m:r>
                      </m:sub>
                    </m:sSub>
                    <m:r>
                      <a:rPr lang="en-US" altLang="zh-CN" b="1" i="1" smtClean="0">
                        <a:latin typeface="Cambria Math" panose="02040503050406030204" pitchFamily="18" charset="0"/>
                        <a:ea typeface="黑体" pitchFamily="49" charset="-122"/>
                      </a:rPr>
                      <m:t>,</m:t>
                    </m:r>
                    <m:sSub>
                      <m:sSubPr>
                        <m:ctrlPr>
                          <a:rPr lang="en-US" altLang="zh-CN" b="1" i="1" smtClean="0">
                            <a:latin typeface="Cambria Math" panose="02040503050406030204" pitchFamily="18" charset="0"/>
                            <a:ea typeface="黑体" pitchFamily="49" charset="-122"/>
                          </a:rPr>
                        </m:ctrlPr>
                      </m:sSubPr>
                      <m:e>
                        <m:r>
                          <a:rPr lang="en-US" altLang="zh-CN" b="1" i="1" smtClean="0">
                            <a:latin typeface="Cambria Math" panose="02040503050406030204" pitchFamily="18" charset="0"/>
                            <a:ea typeface="黑体" pitchFamily="49" charset="-122"/>
                          </a:rPr>
                          <m:t>𝑮</m:t>
                        </m:r>
                      </m:e>
                      <m:sub>
                        <m:r>
                          <a:rPr lang="en-US" altLang="zh-CN" b="1" i="1" smtClean="0">
                            <a:latin typeface="Cambria Math" panose="02040503050406030204" pitchFamily="18" charset="0"/>
                            <a:ea typeface="黑体" pitchFamily="49" charset="-122"/>
                          </a:rPr>
                          <m:t>𝟐</m:t>
                        </m:r>
                      </m:sub>
                    </m:sSub>
                    <m:r>
                      <a:rPr lang="en-US" altLang="zh-CN" b="1" i="1" smtClean="0">
                        <a:latin typeface="Cambria Math" panose="02040503050406030204" pitchFamily="18" charset="0"/>
                        <a:ea typeface="黑体" pitchFamily="49" charset="-122"/>
                      </a:rPr>
                      <m:t>,⋯,</m:t>
                    </m:r>
                    <m:sSub>
                      <m:sSubPr>
                        <m:ctrlPr>
                          <a:rPr lang="en-US" altLang="zh-CN" b="1" i="1" smtClean="0">
                            <a:latin typeface="Cambria Math" panose="02040503050406030204" pitchFamily="18" charset="0"/>
                            <a:ea typeface="黑体" pitchFamily="49" charset="-122"/>
                          </a:rPr>
                        </m:ctrlPr>
                      </m:sSubPr>
                      <m:e>
                        <m:r>
                          <a:rPr lang="en-US" altLang="zh-CN" b="1" i="1" smtClean="0">
                            <a:latin typeface="Cambria Math" panose="02040503050406030204" pitchFamily="18" charset="0"/>
                            <a:ea typeface="黑体" pitchFamily="49" charset="-122"/>
                          </a:rPr>
                          <m:t>𝑮</m:t>
                        </m:r>
                      </m:e>
                      <m:sub>
                        <m:r>
                          <a:rPr lang="en-US" altLang="zh-CN" b="1" i="1" smtClean="0">
                            <a:latin typeface="Cambria Math" panose="02040503050406030204" pitchFamily="18" charset="0"/>
                            <a:ea typeface="黑体" pitchFamily="49" charset="-122"/>
                          </a:rPr>
                          <m:t>𝒌</m:t>
                        </m:r>
                      </m:sub>
                    </m:sSub>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sSub>
                      <m:sSubPr>
                        <m:ctrlPr>
                          <a:rPr lang="en-US" altLang="zh-CN" b="1" i="1" smtClean="0">
                            <a:latin typeface="Cambria Math" panose="02040503050406030204" pitchFamily="18" charset="0"/>
                            <a:ea typeface="黑体" pitchFamily="49" charset="-122"/>
                          </a:rPr>
                        </m:ctrlPr>
                      </m:sSubPr>
                      <m:e>
                        <m:r>
                          <a:rPr lang="en-US" altLang="zh-CN" b="1" i="1" smtClean="0">
                            <a:latin typeface="Cambria Math" panose="02040503050406030204" pitchFamily="18" charset="0"/>
                            <a:ea typeface="黑体" pitchFamily="49" charset="-122"/>
                          </a:rPr>
                          <m:t>𝑽</m:t>
                        </m:r>
                      </m:e>
                      <m:sub>
                        <m:r>
                          <a:rPr lang="en-US" altLang="zh-CN" b="1" i="1" smtClean="0">
                            <a:latin typeface="Cambria Math" panose="02040503050406030204" pitchFamily="18" charset="0"/>
                            <a:ea typeface="黑体" pitchFamily="49" charset="-122"/>
                          </a:rPr>
                          <m:t>𝝅</m:t>
                        </m:r>
                      </m:sub>
                    </m:sSub>
                    <m:d>
                      <m:dPr>
                        <m:ctrlPr>
                          <a:rPr lang="en-US" altLang="zh-CN" b="1" i="1" smtClean="0">
                            <a:latin typeface="Cambria Math" panose="02040503050406030204" pitchFamily="18" charset="0"/>
                            <a:ea typeface="黑体" pitchFamily="49" charset="-122"/>
                          </a:rPr>
                        </m:ctrlPr>
                      </m:dPr>
                      <m:e>
                        <m:r>
                          <a:rPr lang="en-US" altLang="zh-CN" b="1" i="1" smtClean="0">
                            <a:latin typeface="Cambria Math" panose="02040503050406030204" pitchFamily="18" charset="0"/>
                            <a:ea typeface="黑体" pitchFamily="49" charset="-122"/>
                          </a:rPr>
                          <m:t>𝒔</m:t>
                        </m:r>
                      </m:e>
                    </m:d>
                    <m:r>
                      <a:rPr lang="en-US" altLang="zh-CN" b="1" i="1" smtClean="0">
                        <a:latin typeface="Cambria Math" panose="02040503050406030204" pitchFamily="18" charset="0"/>
                        <a:ea typeface="黑体" pitchFamily="49" charset="-122"/>
                      </a:rPr>
                      <m:t>←</m:t>
                    </m:r>
                    <m:f>
                      <m:fPr>
                        <m:ctrlPr>
                          <a:rPr lang="en-US" altLang="zh-CN" b="1" i="1" smtClean="0">
                            <a:latin typeface="Cambria Math" panose="02040503050406030204" pitchFamily="18" charset="0"/>
                            <a:ea typeface="黑体" pitchFamily="49" charset="-122"/>
                          </a:rPr>
                        </m:ctrlPr>
                      </m:fPr>
                      <m:num>
                        <m:r>
                          <a:rPr lang="en-US" altLang="zh-CN" b="1" i="1" smtClean="0">
                            <a:latin typeface="Cambria Math" panose="02040503050406030204" pitchFamily="18" charset="0"/>
                            <a:ea typeface="黑体" pitchFamily="49" charset="-122"/>
                          </a:rPr>
                          <m:t>𝟏</m:t>
                        </m:r>
                      </m:num>
                      <m:den>
                        <m:r>
                          <a:rPr lang="en-US" altLang="zh-CN" b="1" i="1" smtClean="0">
                            <a:latin typeface="Cambria Math" panose="02040503050406030204" pitchFamily="18" charset="0"/>
                            <a:ea typeface="黑体" pitchFamily="49" charset="-122"/>
                          </a:rPr>
                          <m:t>𝒌</m:t>
                        </m:r>
                      </m:den>
                    </m:f>
                    <m:nary>
                      <m:naryPr>
                        <m:chr m:val="∑"/>
                        <m:ctrlPr>
                          <a:rPr lang="en-US" altLang="zh-CN" b="1" i="1" smtClean="0">
                            <a:latin typeface="Cambria Math" panose="02040503050406030204" pitchFamily="18" charset="0"/>
                            <a:ea typeface="黑体" pitchFamily="49" charset="-122"/>
                          </a:rPr>
                        </m:ctrlPr>
                      </m:naryPr>
                      <m:sub>
                        <m:r>
                          <a:rPr lang="en-US" altLang="zh-CN" b="1" i="1" smtClean="0">
                            <a:latin typeface="Cambria Math" panose="02040503050406030204" pitchFamily="18" charset="0"/>
                            <a:ea typeface="黑体" pitchFamily="49" charset="-122"/>
                          </a:rPr>
                          <m:t>𝒊</m:t>
                        </m:r>
                        <m:r>
                          <a:rPr lang="en-US" altLang="zh-CN" b="1" i="1" smtClean="0">
                            <a:latin typeface="Cambria Math" panose="02040503050406030204" pitchFamily="18" charset="0"/>
                            <a:ea typeface="黑体" pitchFamily="49" charset="-122"/>
                          </a:rPr>
                          <m:t>=</m:t>
                        </m:r>
                        <m:r>
                          <a:rPr lang="en-US" altLang="zh-CN" b="1" i="1" smtClean="0">
                            <a:latin typeface="Cambria Math" panose="02040503050406030204" pitchFamily="18" charset="0"/>
                            <a:ea typeface="黑体" pitchFamily="49" charset="-122"/>
                          </a:rPr>
                          <m:t>𝟏</m:t>
                        </m:r>
                      </m:sub>
                      <m:sup>
                        <m:r>
                          <a:rPr lang="en-US" altLang="zh-CN" b="1" i="1" smtClean="0">
                            <a:latin typeface="Cambria Math" panose="02040503050406030204" pitchFamily="18" charset="0"/>
                            <a:ea typeface="黑体" pitchFamily="49" charset="-122"/>
                          </a:rPr>
                          <m:t>𝒌</m:t>
                        </m:r>
                      </m:sup>
                      <m:e>
                        <m:sSub>
                          <m:sSubPr>
                            <m:ctrlPr>
                              <a:rPr lang="en-US" altLang="zh-CN" b="1" i="1" smtClean="0">
                                <a:latin typeface="Cambria Math" panose="02040503050406030204" pitchFamily="18" charset="0"/>
                                <a:ea typeface="黑体" pitchFamily="49" charset="-122"/>
                              </a:rPr>
                            </m:ctrlPr>
                          </m:sSubPr>
                          <m:e>
                            <m:r>
                              <a:rPr lang="en-US" altLang="zh-CN" b="1" i="1" smtClean="0">
                                <a:latin typeface="Cambria Math" panose="02040503050406030204" pitchFamily="18" charset="0"/>
                                <a:ea typeface="黑体" pitchFamily="49" charset="-122"/>
                              </a:rPr>
                              <m:t>𝑮</m:t>
                            </m:r>
                          </m:e>
                          <m:sub>
                            <m:r>
                              <a:rPr lang="en-US" altLang="zh-CN" b="1" i="1" smtClean="0">
                                <a:latin typeface="Cambria Math" panose="02040503050406030204" pitchFamily="18" charset="0"/>
                                <a:ea typeface="黑体" pitchFamily="49" charset="-122"/>
                              </a:rPr>
                              <m:t>𝒊</m:t>
                            </m:r>
                          </m:sub>
                        </m:sSub>
                      </m:e>
                    </m:nary>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BD0EAF9-2ECB-4163-B273-83D2491C3454}"/>
                  </a:ext>
                </a:extLst>
              </p:cNvPr>
              <p:cNvSpPr txBox="1">
                <a:spLocks noRot="1" noChangeAspect="1" noMove="1" noResize="1" noEditPoints="1" noAdjustHandles="1" noChangeArrowheads="1" noChangeShapeType="1" noTextEdit="1"/>
              </p:cNvSpPr>
              <p:nvPr/>
            </p:nvSpPr>
            <p:spPr>
              <a:xfrm>
                <a:off x="658703" y="1569108"/>
                <a:ext cx="5513497" cy="1592937"/>
              </a:xfrm>
              <a:prstGeom prst="rect">
                <a:avLst/>
              </a:prstGeom>
              <a:blipFill>
                <a:blip r:embed="rId17"/>
                <a:stretch>
                  <a:fillRect l="-772" t="-1136" r="-4851" b="-38258"/>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F9771EFC-F823-41F9-A6DA-F561C77720F7}"/>
                  </a:ext>
                </a:extLst>
              </p:cNvPr>
              <p:cNvSpPr/>
              <p:nvPr/>
            </p:nvSpPr>
            <p:spPr>
              <a:xfrm>
                <a:off x="623343" y="3311191"/>
                <a:ext cx="4922044" cy="2276970"/>
              </a:xfrm>
              <a:prstGeom prst="rect">
                <a:avLst/>
              </a:prstGeom>
            </p:spPr>
            <p:txBody>
              <a:bodyPr wrap="square">
                <a:spAutoFit/>
              </a:bodyPr>
              <a:lstStyle/>
              <a:p>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假设按照当前策略可样得到以下两条轨迹</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d>
                        <m:dPr>
                          <m:ctrlPr>
                            <a:rPr lang="en-US" altLang="zh-CN" sz="1600" b="1" i="1" smtClean="0">
                              <a:latin typeface="Cambria Math" panose="02040503050406030204" pitchFamily="18" charset="0"/>
                              <a:ea typeface="黑体" panose="02010609060101010101" pitchFamily="49" charset="-122"/>
                            </a:rPr>
                          </m:ctrlPr>
                        </m:dPr>
                        <m:e>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𝟏</m:t>
                              </m:r>
                            </m:sub>
                          </m:sSub>
                          <m:r>
                            <a:rPr lang="en-US" altLang="zh-CN" sz="1600" b="1" i="1" smtClean="0">
                              <a:latin typeface="Cambria Math" panose="02040503050406030204" pitchFamily="18" charset="0"/>
                              <a:ea typeface="黑体" panose="02010609060101010101" pitchFamily="49" charset="-122"/>
                            </a:rPr>
                            <m:t>,</m:t>
                          </m:r>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𝟒</m:t>
                              </m:r>
                            </m:sub>
                          </m:sSub>
                          <m:r>
                            <a:rPr lang="en-US" altLang="zh-CN" sz="1600" b="1" i="1" smtClean="0">
                              <a:latin typeface="Cambria Math" panose="02040503050406030204" pitchFamily="18" charset="0"/>
                              <a:ea typeface="黑体" panose="02010609060101010101" pitchFamily="49" charset="-122"/>
                            </a:rPr>
                            <m:t>,</m:t>
                          </m:r>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𝟕</m:t>
                              </m:r>
                            </m:sub>
                          </m:sSub>
                          <m:r>
                            <a:rPr lang="en-US" altLang="zh-CN" sz="1600" b="1" i="1" smtClean="0">
                              <a:latin typeface="Cambria Math" panose="02040503050406030204" pitchFamily="18" charset="0"/>
                              <a:ea typeface="黑体" panose="02010609060101010101" pitchFamily="49" charset="-122"/>
                            </a:rPr>
                            <m:t>,</m:t>
                          </m:r>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𝟖</m:t>
                              </m:r>
                            </m:sub>
                          </m:sSub>
                          <m:r>
                            <a:rPr lang="en-US" altLang="zh-CN" sz="1600" b="1" i="1" smtClean="0">
                              <a:latin typeface="Cambria Math" panose="02040503050406030204" pitchFamily="18" charset="0"/>
                              <a:ea typeface="黑体" panose="02010609060101010101" pitchFamily="49" charset="-122"/>
                            </a:rPr>
                            <m:t>,</m:t>
                          </m:r>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𝟗</m:t>
                              </m:r>
                            </m:sub>
                          </m:sSub>
                        </m:e>
                      </m:d>
                    </m:oMath>
                    <m:oMath xmlns:m="http://schemas.openxmlformats.org/officeDocument/2006/math">
                      <m:r>
                        <a:rPr lang="en-US" altLang="zh-CN" sz="1600" b="1" i="1" smtClean="0">
                          <a:latin typeface="Cambria Math" panose="02040503050406030204" pitchFamily="18" charset="0"/>
                          <a:ea typeface="黑体" panose="02010609060101010101" pitchFamily="49" charset="-122"/>
                        </a:rPr>
                        <m:t>(</m:t>
                      </m:r>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𝟏</m:t>
                          </m:r>
                        </m:sub>
                      </m:sSub>
                      <m:r>
                        <a:rPr lang="en-US" altLang="zh-CN" sz="1600" b="1" i="1" smtClean="0">
                          <a:latin typeface="Cambria Math" panose="02040503050406030204" pitchFamily="18" charset="0"/>
                          <a:ea typeface="黑体" panose="02010609060101010101" pitchFamily="49" charset="-122"/>
                        </a:rPr>
                        <m:t>,</m:t>
                      </m:r>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𝟐</m:t>
                          </m:r>
                        </m:sub>
                      </m:sSub>
                      <m:r>
                        <a:rPr lang="en-US" altLang="zh-CN" sz="1600" b="1" i="1" smtClean="0">
                          <a:latin typeface="Cambria Math" panose="02040503050406030204" pitchFamily="18" charset="0"/>
                          <a:ea typeface="黑体" panose="02010609060101010101" pitchFamily="49" charset="-122"/>
                        </a:rPr>
                        <m:t>,</m:t>
                      </m:r>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𝟑</m:t>
                          </m:r>
                        </m:sub>
                      </m:sSub>
                      <m:r>
                        <a:rPr lang="en-US" altLang="zh-CN" sz="1600" b="1" i="1" smtClean="0">
                          <a:latin typeface="Cambria Math" panose="02040503050406030204" pitchFamily="18" charset="0"/>
                          <a:ea typeface="黑体" panose="02010609060101010101" pitchFamily="49" charset="-122"/>
                        </a:rPr>
                        <m:t>, </m:t>
                      </m:r>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𝒅</m:t>
                          </m:r>
                        </m:sub>
                      </m:sSub>
                      <m:r>
                        <a:rPr lang="en-US" altLang="zh-CN" sz="1600" b="1" i="1" smtClean="0">
                          <a:latin typeface="Cambria Math" panose="02040503050406030204" pitchFamily="18" charset="0"/>
                          <a:ea typeface="黑体" panose="02010609060101010101" pitchFamily="49" charset="-122"/>
                        </a:rPr>
                        <m:t>)</m:t>
                      </m:r>
                    </m:oMath>
                  </m:oMathPara>
                </a14:m>
                <a:endParaRPr lang="en-US" altLang="zh-CN" sz="1600" b="1" i="1" dirty="0">
                  <a:latin typeface="Times New Roman" panose="02020603050405020304" pitchFamily="18" charset="0"/>
                  <a:ea typeface="华文楷体" panose="02010600040101010101" pitchFamily="2" charset="-122"/>
                  <a:cs typeface="Times New Roman" panose="02020603050405020304" pitchFamily="18" charset="0"/>
                </a:endParaRPr>
              </a:p>
              <a:p>
                <a14:m>
                  <m:oMath xmlns:m="http://schemas.openxmlformats.org/officeDocument/2006/math">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𝟏</m:t>
                        </m:r>
                      </m:sub>
                    </m:sSub>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对应的反馈值分别为</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𝜸</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sSup>
                        <m:sSupPr>
                          <m:ctrlPr>
                            <a:rPr lang="en-US" altLang="zh-CN" sz="1600" b="1" i="1" smtClean="0">
                              <a:latin typeface="Cambria Math" panose="02040503050406030204" pitchFamily="18" charset="0"/>
                              <a:ea typeface="黑体" panose="02010609060101010101" pitchFamily="49" charset="-122"/>
                            </a:rPr>
                          </m:ctrlPr>
                        </m:sSupPr>
                        <m:e>
                          <m:r>
                            <a:rPr lang="en-US" altLang="zh-CN" sz="1600" b="1" i="1" smtClean="0">
                              <a:latin typeface="Cambria Math" panose="02040503050406030204" pitchFamily="18" charset="0"/>
                              <a:ea typeface="黑体" panose="02010609060101010101" pitchFamily="49" charset="-122"/>
                            </a:rPr>
                            <m:t>𝜸</m:t>
                          </m:r>
                        </m:e>
                        <m:sup>
                          <m:r>
                            <a:rPr lang="en-US" altLang="zh-CN" sz="1600" b="1" i="1" smtClean="0">
                              <a:latin typeface="Cambria Math" panose="02040503050406030204" pitchFamily="18" charset="0"/>
                              <a:ea typeface="黑体" panose="02010609060101010101" pitchFamily="49" charset="-122"/>
                            </a:rPr>
                            <m:t>𝟑</m:t>
                          </m:r>
                        </m:sup>
                      </m:sSup>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𝟏</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𝟗𝟕𝟎</m:t>
                      </m:r>
                    </m:oMath>
                  </m:oMathPara>
                </a14:m>
                <a:endParaRPr lang="en-US" altLang="zh-CN" sz="1600" b="1" i="1" dirty="0">
                  <a:latin typeface="Times New Roman" panose="02020603050405020304" pitchFamily="18" charset="0"/>
                  <a:ea typeface="华文楷体"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𝜸</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sSup>
                        <m:sSupPr>
                          <m:ctrlPr>
                            <a:rPr lang="en-US" altLang="zh-CN" sz="1600" b="1" i="1" smtClean="0">
                              <a:latin typeface="Cambria Math" panose="02040503050406030204" pitchFamily="18" charset="0"/>
                              <a:ea typeface="黑体" panose="02010609060101010101" pitchFamily="49" charset="-122"/>
                            </a:rPr>
                          </m:ctrlPr>
                        </m:sSupPr>
                        <m:e>
                          <m:r>
                            <a:rPr lang="en-US" altLang="zh-CN" sz="1600" b="1" i="1" smtClean="0">
                              <a:latin typeface="Cambria Math" panose="02040503050406030204" pitchFamily="18" charset="0"/>
                              <a:ea typeface="黑体" panose="02010609060101010101" pitchFamily="49" charset="-122"/>
                            </a:rPr>
                            <m:t>𝜸</m:t>
                          </m:r>
                        </m:e>
                        <m:sup>
                          <m:r>
                            <a:rPr lang="en-US" altLang="zh-CN" sz="1600" b="1" i="1" smtClean="0">
                              <a:latin typeface="Cambria Math" panose="02040503050406030204" pitchFamily="18" charset="0"/>
                              <a:ea typeface="黑体" panose="02010609060101010101" pitchFamily="49" charset="-122"/>
                            </a:rPr>
                            <m:t>𝟐</m:t>
                          </m:r>
                        </m:sup>
                      </m:sSup>
                      <m:r>
                        <a:rPr lang="en-US" altLang="zh-CN" sz="1600" b="1" i="1" smtClean="0">
                          <a:latin typeface="Cambria Math" panose="02040503050406030204" pitchFamily="18" charset="0"/>
                          <a:ea typeface="黑体" panose="02010609060101010101" pitchFamily="49" charset="-122"/>
                        </a:rPr>
                        <m:t>×</m:t>
                      </m:r>
                      <m:d>
                        <m:dPr>
                          <m:ctrlPr>
                            <a:rPr lang="en-US" altLang="zh-CN" sz="1600" b="1" i="1" smtClean="0">
                              <a:latin typeface="Cambria Math" panose="02040503050406030204" pitchFamily="18" charset="0"/>
                              <a:ea typeface="黑体" panose="02010609060101010101" pitchFamily="49" charset="-122"/>
                            </a:rPr>
                          </m:ctrlPr>
                        </m:dPr>
                        <m:e>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𝟏</m:t>
                          </m:r>
                        </m:e>
                      </m:d>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𝟗𝟖𝟎</m:t>
                      </m:r>
                    </m:oMath>
                  </m:oMathPara>
                </a14:m>
                <a:endParaRPr lang="en-US" altLang="zh-CN" sz="1600" b="1" i="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因此估计</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600" b="1" i="1" smtClean="0">
                          <a:latin typeface="Cambria Math" panose="02040503050406030204" pitchFamily="18" charset="0"/>
                          <a:ea typeface="黑体" panose="02010609060101010101" pitchFamily="49" charset="-122"/>
                        </a:rPr>
                        <m:t>𝑽</m:t>
                      </m:r>
                      <m:d>
                        <m:dPr>
                          <m:ctrlPr>
                            <a:rPr lang="en-US" altLang="zh-CN" sz="1600" b="1" i="1" smtClean="0">
                              <a:latin typeface="Cambria Math" panose="02040503050406030204" pitchFamily="18" charset="0"/>
                              <a:ea typeface="黑体" panose="02010609060101010101" pitchFamily="49" charset="-122"/>
                            </a:rPr>
                          </m:ctrlPr>
                        </m:dPr>
                        <m:e>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𝒔</m:t>
                              </m:r>
                            </m:e>
                            <m:sub>
                              <m:r>
                                <a:rPr lang="en-US" altLang="zh-CN" sz="1600" b="1" i="1" smtClean="0">
                                  <a:latin typeface="Cambria Math" panose="02040503050406030204" pitchFamily="18" charset="0"/>
                                  <a:ea typeface="黑体" panose="02010609060101010101" pitchFamily="49" charset="-122"/>
                                </a:rPr>
                                <m:t>𝟏</m:t>
                              </m:r>
                            </m:sub>
                          </m:sSub>
                        </m:e>
                      </m:d>
                      <m:r>
                        <a:rPr lang="en-US" altLang="zh-CN" sz="1600" b="1" i="1" smtClean="0">
                          <a:latin typeface="Cambria Math" panose="02040503050406030204" pitchFamily="18" charset="0"/>
                          <a:ea typeface="黑体" panose="02010609060101010101" pitchFamily="49" charset="-122"/>
                        </a:rPr>
                        <m:t>=</m:t>
                      </m:r>
                      <m:f>
                        <m:fPr>
                          <m:ctrlPr>
                            <a:rPr lang="en-US" altLang="zh-CN" sz="1600" b="1" i="1" smtClean="0">
                              <a:latin typeface="Cambria Math" panose="02040503050406030204" pitchFamily="18" charset="0"/>
                              <a:ea typeface="黑体" panose="02010609060101010101" pitchFamily="49" charset="-122"/>
                            </a:rPr>
                          </m:ctrlPr>
                        </m:fPr>
                        <m:num>
                          <m:r>
                            <a:rPr lang="en-US" altLang="zh-CN" sz="1600" b="1" i="1" smtClean="0">
                              <a:latin typeface="Cambria Math" panose="02040503050406030204" pitchFamily="18" charset="0"/>
                              <a:ea typeface="黑体" panose="02010609060101010101" pitchFamily="49" charset="-122"/>
                            </a:rPr>
                            <m:t>𝟏</m:t>
                          </m:r>
                        </m:num>
                        <m:den>
                          <m:r>
                            <a:rPr lang="en-US" altLang="zh-CN" sz="1600" b="1" i="1" smtClean="0">
                              <a:latin typeface="Cambria Math" panose="02040503050406030204" pitchFamily="18" charset="0"/>
                              <a:ea typeface="黑体" panose="02010609060101010101" pitchFamily="49" charset="-122"/>
                            </a:rPr>
                            <m:t>𝟐</m:t>
                          </m:r>
                        </m:den>
                      </m:f>
                      <m:d>
                        <m:dPr>
                          <m:ctrlPr>
                            <a:rPr lang="en-US" altLang="zh-CN" sz="1600" b="1" i="1" smtClean="0">
                              <a:latin typeface="Cambria Math" panose="02040503050406030204" pitchFamily="18" charset="0"/>
                              <a:ea typeface="黑体" panose="02010609060101010101" pitchFamily="49" charset="-122"/>
                            </a:rPr>
                          </m:ctrlPr>
                        </m:dPr>
                        <m:e>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𝟗𝟕𝟎</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𝟗𝟖𝟎</m:t>
                          </m:r>
                        </m:e>
                      </m:d>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𝟎𝟎𝟓</m:t>
                      </m:r>
                    </m:oMath>
                  </m:oMathPara>
                </a14:m>
                <a:br>
                  <a:rPr lang="en-US" altLang="zh-CN" sz="1600" b="1" i="1" dirty="0">
                    <a:latin typeface="Times New Roman" panose="02020603050405020304" pitchFamily="18" charset="0"/>
                    <a:ea typeface="华文楷体" panose="02010600040101010101" pitchFamily="2" charset="-122"/>
                    <a:cs typeface="Times New Roman" panose="02020603050405020304" pitchFamily="18" charset="0"/>
                  </a:rPr>
                </a:b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4" name="矩形 13">
                <a:extLst>
                  <a:ext uri="{FF2B5EF4-FFF2-40B4-BE49-F238E27FC236}">
                    <a16:creationId xmlns:a16="http://schemas.microsoft.com/office/drawing/2014/main" id="{F9771EFC-F823-41F9-A6DA-F561C77720F7}"/>
                  </a:ext>
                </a:extLst>
              </p:cNvPr>
              <p:cNvSpPr>
                <a:spLocks noRot="1" noChangeAspect="1" noMove="1" noResize="1" noEditPoints="1" noAdjustHandles="1" noChangeArrowheads="1" noChangeShapeType="1" noTextEdit="1"/>
              </p:cNvSpPr>
              <p:nvPr/>
            </p:nvSpPr>
            <p:spPr>
              <a:xfrm>
                <a:off x="623343" y="3311191"/>
                <a:ext cx="4922044" cy="2276970"/>
              </a:xfrm>
              <a:prstGeom prst="rect">
                <a:avLst/>
              </a:prstGeom>
              <a:blipFill>
                <a:blip r:embed="rId18"/>
                <a:stretch>
                  <a:fillRect l="-619" t="-535"/>
                </a:stretch>
              </a:blipFill>
            </p:spPr>
            <p:txBody>
              <a:bodyPr/>
              <a:lstStyle/>
              <a:p>
                <a:r>
                  <a:rPr lang="zh-CN" altLang="en-US">
                    <a:noFill/>
                  </a:rPr>
                  <a:t> </a:t>
                </a:r>
              </a:p>
            </p:txBody>
          </p:sp>
        </mc:Fallback>
      </mc:AlternateContent>
      <p:cxnSp>
        <p:nvCxnSpPr>
          <p:cNvPr id="5" name="直接箭头连接符 4">
            <a:extLst>
              <a:ext uri="{FF2B5EF4-FFF2-40B4-BE49-F238E27FC236}">
                <a16:creationId xmlns:a16="http://schemas.microsoft.com/office/drawing/2014/main" id="{16F88EDC-259B-4C21-A4FF-CDEF0C17C7D5}"/>
              </a:ext>
            </a:extLst>
          </p:cNvPr>
          <p:cNvCxnSpPr>
            <a:cxnSpLocks/>
          </p:cNvCxnSpPr>
          <p:nvPr/>
        </p:nvCxnSpPr>
        <p:spPr>
          <a:xfrm flipV="1">
            <a:off x="7054404" y="3199757"/>
            <a:ext cx="0" cy="137299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AC4571F1-29B4-4C30-9343-C1750A70BFD3}"/>
              </a:ext>
            </a:extLst>
          </p:cNvPr>
          <p:cNvCxnSpPr>
            <a:cxnSpLocks/>
          </p:cNvCxnSpPr>
          <p:nvPr/>
        </p:nvCxnSpPr>
        <p:spPr>
          <a:xfrm>
            <a:off x="7054404" y="3238802"/>
            <a:ext cx="99864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53E66C2-072A-4244-804E-212BC9B09348}"/>
              </a:ext>
            </a:extLst>
          </p:cNvPr>
          <p:cNvCxnSpPr>
            <a:cxnSpLocks/>
          </p:cNvCxnSpPr>
          <p:nvPr/>
        </p:nvCxnSpPr>
        <p:spPr>
          <a:xfrm>
            <a:off x="7056515" y="4572755"/>
            <a:ext cx="150522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A25B9E5E-028C-4166-9430-B7936075D3A4}"/>
              </a:ext>
            </a:extLst>
          </p:cNvPr>
          <p:cNvSpPr txBox="1"/>
          <p:nvPr/>
        </p:nvSpPr>
        <p:spPr>
          <a:xfrm>
            <a:off x="5011939" y="3498424"/>
            <a:ext cx="1562770" cy="1077218"/>
          </a:xfrm>
          <a:prstGeom prst="rect">
            <a:avLst/>
          </a:prstGeom>
          <a:noFill/>
          <a:ln>
            <a:solidFill>
              <a:schemeClr val="accent1"/>
            </a:solidFill>
          </a:ln>
        </p:spPr>
        <p:txBody>
          <a:bodyPr wrap="square" rtlCol="0">
            <a:spAutoFit/>
          </a:bodyPr>
          <a:lstStyle/>
          <a:p>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如果是确定的策略，每个起点只会产生一种轨迹</a:t>
            </a:r>
          </a:p>
        </p:txBody>
      </p:sp>
      <p:sp>
        <p:nvSpPr>
          <p:cNvPr id="22" name="标题 2">
            <a:extLst>
              <a:ext uri="{FF2B5EF4-FFF2-40B4-BE49-F238E27FC236}">
                <a16:creationId xmlns:a16="http://schemas.microsoft.com/office/drawing/2014/main" id="{A7663114-BA1E-4D33-B77E-13B4B0533AAA}"/>
              </a:ext>
            </a:extLst>
          </p:cNvPr>
          <p:cNvSpPr>
            <a:spLocks noGrp="1"/>
          </p:cNvSpPr>
          <p:nvPr>
            <p:ph type="title"/>
          </p:nvPr>
        </p:nvSpPr>
        <p:spPr>
          <a:xfrm>
            <a:off x="623343" y="192337"/>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强化学习中的策略评估：蒙特卡洛采样</a:t>
            </a:r>
          </a:p>
        </p:txBody>
      </p:sp>
      <p:sp>
        <p:nvSpPr>
          <p:cNvPr id="4" name="矩形 3"/>
          <p:cNvSpPr/>
          <p:nvPr/>
        </p:nvSpPr>
        <p:spPr>
          <a:xfrm>
            <a:off x="580402" y="5672589"/>
            <a:ext cx="8257159" cy="830997"/>
          </a:xfrm>
          <a:prstGeom prst="rect">
            <a:avLst/>
          </a:prstGeom>
        </p:spPr>
        <p:txBody>
          <a:bodyPr wrap="square">
            <a:spAutoFit/>
          </a:bodyPr>
          <a:lstStyle/>
          <a:p>
            <a:pPr algn="just"/>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根据数理统计的知识，期望可以通过样本均值来估计的，这正是蒙特卡洛方法（</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Monte-Carlo method</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）的核心思想</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。即</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大数定理指出：对于独立同分布（</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independent and identically distributed, </a:t>
            </a:r>
            <a:r>
              <a:rPr lang="en-US" altLang="zh-CN" sz="1600" b="1" dirty="0" err="1">
                <a:latin typeface="Times New Roman" panose="02020603050405020304" pitchFamily="18" charset="0"/>
                <a:ea typeface="华文楷体" panose="02010600040101010101" pitchFamily="2" charset="-122"/>
                <a:cs typeface="Times New Roman" panose="02020603050405020304" pitchFamily="18" charset="0"/>
              </a:rPr>
              <a:t>i.i.d</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的样本数据，当样本足够大的时候，样本平均值向期望值收敛。</a:t>
            </a:r>
            <a:endParaRPr lang="zh-CN" altLang="en-US"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52834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78A7C31-3764-48CD-9DE6-326D71F9F0A4}"/>
              </a:ext>
            </a:extLst>
          </p:cNvPr>
          <p:cNvSpPr/>
          <p:nvPr/>
        </p:nvSpPr>
        <p:spPr>
          <a:xfrm>
            <a:off x="480951" y="940708"/>
            <a:ext cx="7070742" cy="418191"/>
          </a:xfrm>
          <a:prstGeom prst="rect">
            <a:avLst/>
          </a:prstGeom>
        </p:spPr>
        <p:txBody>
          <a:bodyPr wrap="square">
            <a:spAutoFit/>
          </a:bodyPr>
          <a:lstStyle/>
          <a:p>
            <a:pPr>
              <a:lnSpc>
                <a:spcPct val="150000"/>
              </a:lnSpc>
            </a:pPr>
            <a:r>
              <a:rPr lang="zh-CN" altLang="en-US" sz="1600" b="1" dirty="0">
                <a:solidFill>
                  <a:srgbClr val="C00000"/>
                </a:solidFill>
                <a:latin typeface="微软雅黑" panose="020B0503020204020204" pitchFamily="34" charset="-122"/>
                <a:ea typeface="微软雅黑" panose="020B0503020204020204" pitchFamily="34" charset="-122"/>
              </a:rPr>
              <a:t>基于蒙特卡洛采样的价值函数更新</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BD0EAF9-2ECB-4163-B273-83D2491C3454}"/>
                  </a:ext>
                </a:extLst>
              </p:cNvPr>
              <p:cNvSpPr txBox="1"/>
              <p:nvPr/>
            </p:nvSpPr>
            <p:spPr>
              <a:xfrm>
                <a:off x="612873" y="1549789"/>
                <a:ext cx="5513497" cy="2058640"/>
              </a:xfrm>
              <a:prstGeom prst="rect">
                <a:avLst/>
              </a:prstGeom>
              <a:noFill/>
              <a:ln>
                <a:solidFill>
                  <a:schemeClr val="tx1"/>
                </a:solidFill>
              </a:ln>
            </p:spPr>
            <p:txBody>
              <a:bodyPr wrap="square" rtlCol="0">
                <a:spAutoFit/>
              </a:bodyPr>
              <a:lstStyle/>
              <a:p>
                <a:pPr>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选择不同的起始状态，按照当前策略</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𝜋</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采样若干轨迹，记它们的集合为</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𝐷</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枚举</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𝑆</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计算</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𝐷</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中</a:t>
                </a:r>
                <a14:m>
                  <m:oMath xmlns:m="http://schemas.openxmlformats.org/officeDocument/2006/math">
                    <m:r>
                      <a:rPr lang="en-US" altLang="zh-CN" sz="1600" b="1" dirty="0">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每次出现时对应的反馈</a:t>
                </a:r>
                <a14:m>
                  <m:oMath xmlns:m="http://schemas.openxmlformats.org/officeDocument/2006/math">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𝑘</m:t>
                        </m:r>
                      </m:sub>
                    </m:sSub>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f>
                      <m:f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fPr>
                      <m:num>
                        <m:r>
                          <a:rPr lang="en-US" altLang="zh-CN" sz="1600" b="1">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𝑘</m:t>
                        </m:r>
                      </m:den>
                    </m:f>
                    <m:nary>
                      <m:naryPr>
                        <m:chr m:val="∑"/>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naryPr>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𝑘</m:t>
                        </m:r>
                      </m:sup>
                      <m:e>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𝑖</m:t>
                            </m:r>
                          </m:sub>
                        </m:sSub>
                      </m:e>
                    </m:nary>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BD0EAF9-2ECB-4163-B273-83D2491C3454}"/>
                  </a:ext>
                </a:extLst>
              </p:cNvPr>
              <p:cNvSpPr txBox="1">
                <a:spLocks noRot="1" noChangeAspect="1" noMove="1" noResize="1" noEditPoints="1" noAdjustHandles="1" noChangeArrowheads="1" noChangeShapeType="1" noTextEdit="1"/>
              </p:cNvSpPr>
              <p:nvPr/>
            </p:nvSpPr>
            <p:spPr>
              <a:xfrm>
                <a:off x="612873" y="1549789"/>
                <a:ext cx="5513497" cy="2058640"/>
              </a:xfrm>
              <a:prstGeom prst="rect">
                <a:avLst/>
              </a:prstGeom>
              <a:blipFill>
                <a:blip r:embed="rId2"/>
                <a:stretch>
                  <a:fillRect l="-552" b="-24118"/>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80951" y="3695956"/>
                <a:ext cx="8274132" cy="1712456"/>
              </a:xfrm>
              <a:prstGeom prst="rect">
                <a:avLst/>
              </a:prstGeom>
            </p:spPr>
            <p:txBody>
              <a:bodyPr wrap="square">
                <a:spAutoFit/>
              </a:bodyPr>
              <a:lstStyle/>
              <a:p>
                <a:pPr>
                  <a:lnSpc>
                    <a:spcPct val="150000"/>
                  </a:lnSpc>
                </a:pP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按照这样的思路可使用蒙特卡洛方法来进行策略评估：给定状态</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，从该状态出发不断采样后续状态，得到不同的采样序列。通过这些采样序列来分别计算状态</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的回报值，对这些回报值取均值，作为对状态</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价值函数的估计，从而避免对状态转移概率的依赖。</a:t>
                </a:r>
              </a:p>
            </p:txBody>
          </p:sp>
        </mc:Choice>
        <mc:Fallback xmlns="">
          <p:sp>
            <p:nvSpPr>
              <p:cNvPr id="3" name="矩形 2"/>
              <p:cNvSpPr>
                <a:spLocks noRot="1" noChangeAspect="1" noMove="1" noResize="1" noEditPoints="1" noAdjustHandles="1" noChangeArrowheads="1" noChangeShapeType="1" noTextEdit="1"/>
              </p:cNvSpPr>
              <p:nvPr/>
            </p:nvSpPr>
            <p:spPr>
              <a:xfrm>
                <a:off x="480951" y="3695956"/>
                <a:ext cx="8274132" cy="1712456"/>
              </a:xfrm>
              <a:prstGeom prst="rect">
                <a:avLst/>
              </a:prstGeom>
              <a:blipFill>
                <a:blip r:embed="rId3"/>
                <a:stretch>
                  <a:fillRect l="-663" b="-4982"/>
                </a:stretch>
              </a:blipFill>
            </p:spPr>
            <p:txBody>
              <a:bodyPr/>
              <a:lstStyle/>
              <a:p>
                <a:r>
                  <a:rPr lang="zh-CN" altLang="en-US">
                    <a:noFill/>
                  </a:rPr>
                  <a:t> </a:t>
                </a:r>
              </a:p>
            </p:txBody>
          </p:sp>
        </mc:Fallback>
      </mc:AlternateContent>
      <p:sp>
        <p:nvSpPr>
          <p:cNvPr id="8" name="标题 2">
            <a:extLst>
              <a:ext uri="{FF2B5EF4-FFF2-40B4-BE49-F238E27FC236}">
                <a16:creationId xmlns:a16="http://schemas.microsoft.com/office/drawing/2014/main" id="{38402C4E-7FEC-4761-86D7-668D17398577}"/>
              </a:ext>
            </a:extLst>
          </p:cNvPr>
          <p:cNvSpPr>
            <a:spLocks noGrp="1"/>
          </p:cNvSpPr>
          <p:nvPr>
            <p:ph type="title"/>
          </p:nvPr>
        </p:nvSpPr>
        <p:spPr>
          <a:xfrm>
            <a:off x="623343" y="192337"/>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强化学习中的策略评估：蒙特卡洛采样</a:t>
            </a:r>
          </a:p>
        </p:txBody>
      </p:sp>
    </p:spTree>
    <p:extLst>
      <p:ext uri="{BB962C8B-B14F-4D97-AF65-F5344CB8AC3E}">
        <p14:creationId xmlns:p14="http://schemas.microsoft.com/office/powerpoint/2010/main" val="4723241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BD0EAF9-2ECB-4163-B273-83D2491C3454}"/>
                  </a:ext>
                </a:extLst>
              </p:cNvPr>
              <p:cNvSpPr txBox="1"/>
              <p:nvPr/>
            </p:nvSpPr>
            <p:spPr>
              <a:xfrm>
                <a:off x="705692" y="1605197"/>
                <a:ext cx="5513497" cy="2058640"/>
              </a:xfrm>
              <a:prstGeom prst="rect">
                <a:avLst/>
              </a:prstGeom>
              <a:noFill/>
              <a:ln>
                <a:solidFill>
                  <a:schemeClr val="tx1"/>
                </a:solidFill>
              </a:ln>
            </p:spPr>
            <p:txBody>
              <a:bodyPr wrap="square" rtlCol="0">
                <a:spAutoFit/>
              </a:bodyPr>
              <a:lstStyle/>
              <a:p>
                <a:pPr>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选择不同的起始状态，按照当前策略</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𝜋</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采样若干轨迹，记它们的集合为</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𝐷</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枚举</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𝑆</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计算</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𝐷</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中</a:t>
                </a:r>
                <a14:m>
                  <m:oMath xmlns:m="http://schemas.openxmlformats.org/officeDocument/2006/math">
                    <m:r>
                      <a:rPr lang="en-US" altLang="zh-CN" sz="1600" b="1" dirty="0">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每次出现时对应的反馈</a:t>
                </a:r>
                <a14:m>
                  <m:oMath xmlns:m="http://schemas.openxmlformats.org/officeDocument/2006/math">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𝑘</m:t>
                        </m:r>
                      </m:sub>
                    </m:sSub>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sz="1600" b="1">
                        <a:latin typeface="Cambria Math" panose="02040503050406030204" pitchFamily="18" charset="0"/>
                        <a:ea typeface="华文楷体" panose="02010600040101010101" pitchFamily="2" charset="-122"/>
                        <a:cs typeface="Times New Roman" panose="02020603050405020304" pitchFamily="18" charset="0"/>
                      </a:rPr>
                      <m:t>←</m:t>
                    </m:r>
                    <m:f>
                      <m:f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fPr>
                      <m:num>
                        <m:r>
                          <a:rPr lang="en-US" altLang="zh-CN" sz="1600" b="1">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𝑘</m:t>
                        </m:r>
                      </m:den>
                    </m:f>
                    <m:nary>
                      <m:naryPr>
                        <m:chr m:val="∑"/>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naryPr>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b="1">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𝑘</m:t>
                        </m:r>
                      </m:sup>
                      <m:e>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𝑖</m:t>
                            </m:r>
                          </m:sub>
                        </m:sSub>
                      </m:e>
                    </m:nary>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BD0EAF9-2ECB-4163-B273-83D2491C3454}"/>
                  </a:ext>
                </a:extLst>
              </p:cNvPr>
              <p:cNvSpPr txBox="1">
                <a:spLocks noRot="1" noChangeAspect="1" noMove="1" noResize="1" noEditPoints="1" noAdjustHandles="1" noChangeArrowheads="1" noChangeShapeType="1" noTextEdit="1"/>
              </p:cNvSpPr>
              <p:nvPr/>
            </p:nvSpPr>
            <p:spPr>
              <a:xfrm>
                <a:off x="705692" y="1605197"/>
                <a:ext cx="5513497" cy="2058640"/>
              </a:xfrm>
              <a:prstGeom prst="rect">
                <a:avLst/>
              </a:prstGeom>
              <a:blipFill>
                <a:blip r:embed="rId2"/>
                <a:stretch>
                  <a:fillRect l="-552" b="-24118"/>
                </a:stretch>
              </a:blipFill>
              <a:ln>
                <a:solidFill>
                  <a:schemeClr val="tx1"/>
                </a:solidFill>
              </a:ln>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F9771EFC-F823-41F9-A6DA-F561C77720F7}"/>
              </a:ext>
            </a:extLst>
          </p:cNvPr>
          <p:cNvSpPr/>
          <p:nvPr/>
        </p:nvSpPr>
        <p:spPr>
          <a:xfrm>
            <a:off x="658703" y="3553771"/>
            <a:ext cx="4922044" cy="830997"/>
          </a:xfrm>
          <a:prstGeom prst="rect">
            <a:avLst/>
          </a:prstGeom>
        </p:spPr>
        <p:txBody>
          <a:bodyPr wrap="square">
            <a:spAutoFit/>
          </a:bodyPr>
          <a:lstStyle/>
          <a:p>
            <a:br>
              <a:rPr lang="en-US" altLang="zh-CN" sz="2400" dirty="0">
                <a:latin typeface="Cambria Math" panose="02040503050406030204" pitchFamily="18" charset="0"/>
                <a:ea typeface="黑体" panose="02010609060101010101" pitchFamily="49" charset="-122"/>
              </a:rPr>
            </a:br>
            <a:endParaRPr lang="en-US" altLang="zh-CN" sz="2400" dirty="0"/>
          </a:p>
        </p:txBody>
      </p:sp>
      <p:sp>
        <p:nvSpPr>
          <p:cNvPr id="4" name="文本框 3">
            <a:extLst>
              <a:ext uri="{FF2B5EF4-FFF2-40B4-BE49-F238E27FC236}">
                <a16:creationId xmlns:a16="http://schemas.microsoft.com/office/drawing/2014/main" id="{91189F51-BDBA-4FCF-98DE-C51DC2B44F38}"/>
              </a:ext>
            </a:extLst>
          </p:cNvPr>
          <p:cNvSpPr txBox="1"/>
          <p:nvPr/>
        </p:nvSpPr>
        <p:spPr>
          <a:xfrm>
            <a:off x="658703" y="3853567"/>
            <a:ext cx="3322500" cy="2169825"/>
          </a:xfrm>
          <a:prstGeom prst="rect">
            <a:avLst/>
          </a:prstGeom>
          <a:noFill/>
        </p:spPr>
        <p:txBody>
          <a:bodyPr wrap="square" rtlCol="0">
            <a:spAutoFit/>
          </a:bodyPr>
          <a:lstStyle/>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蒙特卡洛采样法的优点</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智能主体不必知道状态转移概率</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容易扩展到无限状态集合的问题中</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2" name="文本框 41">
            <a:extLst>
              <a:ext uri="{FF2B5EF4-FFF2-40B4-BE49-F238E27FC236}">
                <a16:creationId xmlns:a16="http://schemas.microsoft.com/office/drawing/2014/main" id="{F2DEDE2C-A9A8-46B4-BE9D-3E4B4CE51002}"/>
              </a:ext>
            </a:extLst>
          </p:cNvPr>
          <p:cNvSpPr txBox="1"/>
          <p:nvPr/>
        </p:nvSpPr>
        <p:spPr>
          <a:xfrm>
            <a:off x="4080146" y="3969268"/>
            <a:ext cx="4559154" cy="2031325"/>
          </a:xfrm>
          <a:prstGeom prst="rect">
            <a:avLst/>
          </a:prstGeom>
          <a:noFill/>
        </p:spPr>
        <p:txBody>
          <a:bodyPr wrap="square" rtlCol="0">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蒙特卡洛采样法的缺点</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状态集合比较大时，一个状态在轨迹可能非常稀疏，不利于估计期望</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在实际问题中，最终反馈需要在终止状态才能知晓，导致反馈周期较长</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0" name="矩形 9">
            <a:extLst>
              <a:ext uri="{FF2B5EF4-FFF2-40B4-BE49-F238E27FC236}">
                <a16:creationId xmlns:a16="http://schemas.microsoft.com/office/drawing/2014/main" id="{C78A7C31-3764-48CD-9DE6-326D71F9F0A4}"/>
              </a:ext>
            </a:extLst>
          </p:cNvPr>
          <p:cNvSpPr/>
          <p:nvPr/>
        </p:nvSpPr>
        <p:spPr>
          <a:xfrm>
            <a:off x="445832" y="1017130"/>
            <a:ext cx="7070742" cy="418191"/>
          </a:xfrm>
          <a:prstGeom prst="rect">
            <a:avLst/>
          </a:prstGeom>
        </p:spPr>
        <p:txBody>
          <a:bodyPr wrap="square">
            <a:spAutoFit/>
          </a:bodyPr>
          <a:lstStyle/>
          <a:p>
            <a:pPr>
              <a:lnSpc>
                <a:spcPct val="150000"/>
              </a:lnSpc>
            </a:pPr>
            <a:r>
              <a:rPr lang="zh-CN" altLang="en-US" sz="1600" b="1" dirty="0">
                <a:solidFill>
                  <a:srgbClr val="C00000"/>
                </a:solidFill>
                <a:latin typeface="微软雅黑" panose="020B0503020204020204" pitchFamily="34" charset="-122"/>
                <a:ea typeface="微软雅黑" panose="020B0503020204020204" pitchFamily="34" charset="-122"/>
              </a:rPr>
              <a:t>基于蒙特卡洛采样的价值函数更新</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11" name="标题 2">
            <a:extLst>
              <a:ext uri="{FF2B5EF4-FFF2-40B4-BE49-F238E27FC236}">
                <a16:creationId xmlns:a16="http://schemas.microsoft.com/office/drawing/2014/main" id="{080720FA-CD22-4249-B906-85E609C123F4}"/>
              </a:ext>
            </a:extLst>
          </p:cNvPr>
          <p:cNvSpPr>
            <a:spLocks noGrp="1"/>
          </p:cNvSpPr>
          <p:nvPr>
            <p:ph type="title"/>
          </p:nvPr>
        </p:nvSpPr>
        <p:spPr>
          <a:xfrm>
            <a:off x="623343" y="192337"/>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强化学习中的策略评估：蒙特卡洛采样</a:t>
            </a:r>
          </a:p>
        </p:txBody>
      </p:sp>
    </p:spTree>
    <p:extLst>
      <p:ext uri="{BB962C8B-B14F-4D97-AF65-F5344CB8AC3E}">
        <p14:creationId xmlns:p14="http://schemas.microsoft.com/office/powerpoint/2010/main" val="2731649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63114-BA1E-4D33-B77E-13B4B0533AAA}"/>
              </a:ext>
            </a:extLst>
          </p:cNvPr>
          <p:cNvSpPr>
            <a:spLocks noGrp="1"/>
          </p:cNvSpPr>
          <p:nvPr>
            <p:ph type="title"/>
          </p:nvPr>
        </p:nvSpPr>
        <p:spPr/>
        <p:txBody>
          <a:bodyPr/>
          <a:lstStyle/>
          <a:p>
            <a:r>
              <a:rPr lang="zh-CN" altLang="en-US" sz="2400" dirty="0">
                <a:latin typeface="黑体" panose="02010609060101010101" pitchFamily="49" charset="-122"/>
                <a:ea typeface="黑体" panose="02010609060101010101" pitchFamily="49" charset="-122"/>
                <a:cs typeface="Times New Roman" panose="02020603050405020304" pitchFamily="18" charset="0"/>
              </a:rPr>
              <a:t>强化学习的特点</a:t>
            </a:r>
          </a:p>
        </p:txBody>
      </p:sp>
      <p:sp>
        <p:nvSpPr>
          <p:cNvPr id="5" name="矩形 4">
            <a:extLst>
              <a:ext uri="{FF2B5EF4-FFF2-40B4-BE49-F238E27FC236}">
                <a16:creationId xmlns:a16="http://schemas.microsoft.com/office/drawing/2014/main" id="{D9572124-F95C-4697-BDA8-105B6DDFDFAE}"/>
              </a:ext>
            </a:extLst>
          </p:cNvPr>
          <p:cNvSpPr/>
          <p:nvPr/>
        </p:nvSpPr>
        <p:spPr>
          <a:xfrm>
            <a:off x="738131" y="4240181"/>
            <a:ext cx="7784065" cy="216982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b="1" dirty="0">
                <a:solidFill>
                  <a:srgbClr val="0070C0"/>
                </a:solidFill>
                <a:ea typeface="微软雅黑" panose="020B0503020204020204" pitchFamily="34" charset="-122"/>
              </a:rPr>
              <a:t>基于评估：</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强化学习利用环境评估当前策略，以此为依据进行优化</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solidFill>
                  <a:srgbClr val="0070C0"/>
                </a:solidFill>
                <a:ea typeface="微软雅黑" panose="020B0503020204020204" pitchFamily="34" charset="-122"/>
              </a:rPr>
              <a:t>交互性：</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强化学习的数据在与环境的交互中产生</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solidFill>
                  <a:srgbClr val="0070C0"/>
                </a:solidFill>
                <a:ea typeface="微软雅黑" panose="020B0503020204020204" pitchFamily="34" charset="-122"/>
              </a:rPr>
              <a:t>序列决策过程：</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智能主体在与环境的交互中需要作出一系列的决策，这些决策往往是前后关联的</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注：现实中强化学习问题往往还具有奖励滞后，基于采样的评估等特点</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76BB3951-FDCB-4767-8464-15FF70FFC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131" y="1415921"/>
            <a:ext cx="7521262" cy="2753426"/>
          </a:xfrm>
          <a:prstGeom prst="rect">
            <a:avLst/>
          </a:prstGeom>
        </p:spPr>
      </p:pic>
      <p:sp>
        <p:nvSpPr>
          <p:cNvPr id="7" name="文本框 6">
            <a:extLst>
              <a:ext uri="{FF2B5EF4-FFF2-40B4-BE49-F238E27FC236}">
                <a16:creationId xmlns:a16="http://schemas.microsoft.com/office/drawing/2014/main" id="{E12BB809-EB75-4A8F-8D48-C650D9960F0A}"/>
              </a:ext>
            </a:extLst>
          </p:cNvPr>
          <p:cNvSpPr txBox="1"/>
          <p:nvPr/>
        </p:nvSpPr>
        <p:spPr>
          <a:xfrm>
            <a:off x="2935617" y="1006533"/>
            <a:ext cx="3389092"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表</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7.1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三种学习方式特点对比</a:t>
            </a:r>
          </a:p>
        </p:txBody>
      </p:sp>
    </p:spTree>
    <p:extLst>
      <p:ext uri="{BB962C8B-B14F-4D97-AF65-F5344CB8AC3E}">
        <p14:creationId xmlns:p14="http://schemas.microsoft.com/office/powerpoint/2010/main" val="42481763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BD0EAF9-2ECB-4163-B273-83D2491C3454}"/>
                  </a:ext>
                </a:extLst>
              </p:cNvPr>
              <p:cNvSpPr txBox="1"/>
              <p:nvPr/>
            </p:nvSpPr>
            <p:spPr>
              <a:xfrm>
                <a:off x="1611302" y="1457541"/>
                <a:ext cx="5513497" cy="3227037"/>
              </a:xfrm>
              <a:prstGeom prst="rect">
                <a:avLst/>
              </a:prstGeom>
              <a:noFill/>
              <a:ln>
                <a:solidFill>
                  <a:schemeClr val="tx1"/>
                </a:solidFill>
              </a:ln>
            </p:spPr>
            <p:txBody>
              <a:bodyPr wrap="square" rtlCol="0">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更新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p>
                              <m:sSup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sSup>
                              <m:sSup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e>
                    </m:d>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b="1">
                        <a:latin typeface="Cambria Math" panose="02040503050406030204" pitchFamily="18" charset="0"/>
                        <a:ea typeface="华文楷体" panose="02010600040101010101" pitchFamily="2" charset="-122"/>
                        <a:cs typeface="Times New Roman" panose="02020603050405020304" pitchFamily="18" charset="0"/>
                      </a:rPr>
                      <m:t>收敛</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BD0EAF9-2ECB-4163-B273-83D2491C3454}"/>
                  </a:ext>
                </a:extLst>
              </p:cNvPr>
              <p:cNvSpPr txBox="1">
                <a:spLocks noRot="1" noChangeAspect="1" noMove="1" noResize="1" noEditPoints="1" noAdjustHandles="1" noChangeArrowheads="1" noChangeShapeType="1" noTextEdit="1"/>
              </p:cNvSpPr>
              <p:nvPr/>
            </p:nvSpPr>
            <p:spPr>
              <a:xfrm>
                <a:off x="1611302" y="1457541"/>
                <a:ext cx="5513497" cy="3227037"/>
              </a:xfrm>
              <a:prstGeom prst="rect">
                <a:avLst/>
              </a:prstGeom>
              <a:blipFill>
                <a:blip r:embed="rId2"/>
                <a:stretch>
                  <a:fillRect l="-772" t="-565" b="-2448"/>
                </a:stretch>
              </a:blipFill>
              <a:ln>
                <a:solidFill>
                  <a:schemeClr val="tx1"/>
                </a:solidFill>
              </a:ln>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id="{C78A7C31-3764-48CD-9DE6-326D71F9F0A4}"/>
              </a:ext>
            </a:extLst>
          </p:cNvPr>
          <p:cNvSpPr/>
          <p:nvPr/>
        </p:nvSpPr>
        <p:spPr>
          <a:xfrm>
            <a:off x="783695" y="785963"/>
            <a:ext cx="7070742" cy="495585"/>
          </a:xfrm>
          <a:prstGeom prst="rect">
            <a:avLst/>
          </a:prstGeom>
        </p:spPr>
        <p:txBody>
          <a:bodyPr wrap="square">
            <a:spAutoFit/>
          </a:bodyPr>
          <a:lstStyle/>
          <a:p>
            <a:pPr>
              <a:lnSpc>
                <a:spcPct val="150000"/>
              </a:lnSpc>
            </a:pP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基于时序差分（</a:t>
            </a:r>
            <a:r>
              <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Temporal Difference</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）的价值函数更新</a:t>
            </a:r>
            <a:endParaRPr lang="en-US"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标题 2">
            <a:extLst>
              <a:ext uri="{FF2B5EF4-FFF2-40B4-BE49-F238E27FC236}">
                <a16:creationId xmlns:a16="http://schemas.microsoft.com/office/drawing/2014/main"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强化学习中的策略评估：时序差分</a:t>
            </a:r>
          </a:p>
        </p:txBody>
      </p:sp>
      <p:sp>
        <p:nvSpPr>
          <p:cNvPr id="2" name="矩形 1"/>
          <p:cNvSpPr/>
          <p:nvPr/>
        </p:nvSpPr>
        <p:spPr>
          <a:xfrm>
            <a:off x="513608" y="4776528"/>
            <a:ext cx="8419605" cy="1532407"/>
          </a:xfrm>
          <a:prstGeom prst="rect">
            <a:avLst/>
          </a:prstGeom>
        </p:spPr>
        <p:txBody>
          <a:bodyPr wrap="square">
            <a:spAutoFit/>
          </a:bodyPr>
          <a:lstStyle/>
          <a:p>
            <a:pPr algn="just">
              <a:lnSpc>
                <a:spcPct val="150000"/>
              </a:lnSpc>
            </a:pP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时序差分法可以看作蒙特卡罗方法和动态规划方法的有机结合。时序差分算法与蒙特卡洛方法相似之处在于，时序差分方法从实际经验中获取信息，无需提前获知环境模型的全部信息。时序差分算法与动态规划方法的相似之处在于，时序差分方法能够利用前序已知信息来进行在线实时学习，无需等到整个片段结束（终止状态抵达）再进行价值函数的更新。</a:t>
            </a:r>
          </a:p>
        </p:txBody>
      </p:sp>
    </p:spTree>
    <p:extLst>
      <p:ext uri="{BB962C8B-B14F-4D97-AF65-F5344CB8AC3E}">
        <p14:creationId xmlns:p14="http://schemas.microsoft.com/office/powerpoint/2010/main" val="7393637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BD0EAF9-2ECB-4163-B273-83D2491C3454}"/>
                  </a:ext>
                </a:extLst>
              </p:cNvPr>
              <p:cNvSpPr txBox="1"/>
              <p:nvPr/>
            </p:nvSpPr>
            <p:spPr>
              <a:xfrm>
                <a:off x="1696202" y="1440090"/>
                <a:ext cx="5513497" cy="1938992"/>
              </a:xfrm>
              <a:prstGeom prst="rect">
                <a:avLst/>
              </a:prstGeom>
              <a:noFill/>
              <a:ln>
                <a:solidFill>
                  <a:schemeClr val="tx1"/>
                </a:solidFill>
              </a:ln>
            </p:spPr>
            <p:txBody>
              <a:bodyPr wrap="square" rtlCol="0">
                <a:spAutoFit/>
              </a:bodyPr>
              <a:lstStyle/>
              <a:p>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sz="12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𝜋</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𝑅</m:t>
                    </m:r>
                  </m:oMath>
                </a14:m>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更新</a:t>
                </a:r>
                <a14:m>
                  <m:oMath xmlns:m="http://schemas.openxmlformats.org/officeDocument/2006/math">
                    <m:sSub>
                      <m:sSubPr>
                        <m:ctrlPr>
                          <a:rPr lang="en-US" altLang="zh-CN" sz="12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200"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2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200"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sz="1200"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𝑅</m:t>
                        </m:r>
                        <m:d>
                          <m:dPr>
                            <m:ctrlPr>
                              <a:rPr lang="en-US" altLang="zh-CN" sz="1200"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sSup>
                              <m:sSupPr>
                                <m:ctrlPr>
                                  <a:rPr lang="en-US" altLang="zh-CN" sz="1200"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sz="12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200" b="1" i="1">
                                <a:latin typeface="Cambria Math" panose="02040503050406030204" pitchFamily="18" charset="0"/>
                                <a:ea typeface="华文楷体" panose="02010600040101010101" pitchFamily="2" charset="-122"/>
                                <a:cs typeface="Times New Roman" panose="02020603050405020304" pitchFamily="18" charset="0"/>
                              </a:rPr>
                            </m:ctrlPr>
                          </m:dPr>
                          <m:e>
                            <m:sSup>
                              <m:sSupPr>
                                <m:ctrlPr>
                                  <a:rPr lang="en-US" altLang="zh-CN" sz="1200"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2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200"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e>
                        </m:d>
                      </m:e>
                    </m:d>
                  </m:oMath>
                </a14:m>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200"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2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200"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sz="12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sz="1200"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sz="1200" b="1">
                        <a:latin typeface="Cambria Math" panose="02040503050406030204" pitchFamily="18" charset="0"/>
                        <a:ea typeface="华文楷体" panose="02010600040101010101" pitchFamily="2" charset="-122"/>
                        <a:cs typeface="Times New Roman" panose="02020603050405020304" pitchFamily="18" charset="0"/>
                      </a:rPr>
                      <m:t>收敛</m:t>
                    </m:r>
                  </m:oMath>
                </a14:m>
                <a:endParaRPr lang="en-US" altLang="zh-CN" sz="12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BD0EAF9-2ECB-4163-B273-83D2491C3454}"/>
                  </a:ext>
                </a:extLst>
              </p:cNvPr>
              <p:cNvSpPr txBox="1">
                <a:spLocks noRot="1" noChangeAspect="1" noMove="1" noResize="1" noEditPoints="1" noAdjustHandles="1" noChangeArrowheads="1" noChangeShapeType="1" noTextEdit="1"/>
              </p:cNvSpPr>
              <p:nvPr/>
            </p:nvSpPr>
            <p:spPr>
              <a:xfrm>
                <a:off x="1696202" y="1440090"/>
                <a:ext cx="5513497" cy="1938992"/>
              </a:xfrm>
              <a:prstGeom prst="rect">
                <a:avLst/>
              </a:prstGeom>
              <a:blipFill>
                <a:blip r:embed="rId2"/>
                <a:stretch>
                  <a:fillRect b="-1250"/>
                </a:stretch>
              </a:blipFill>
              <a:ln>
                <a:solidFill>
                  <a:schemeClr val="tx1"/>
                </a:solidFill>
              </a:ln>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F9771EFC-F823-41F9-A6DA-F561C77720F7}"/>
              </a:ext>
            </a:extLst>
          </p:cNvPr>
          <p:cNvSpPr/>
          <p:nvPr/>
        </p:nvSpPr>
        <p:spPr>
          <a:xfrm>
            <a:off x="1696202" y="3239045"/>
            <a:ext cx="4922044" cy="830997"/>
          </a:xfrm>
          <a:prstGeom prst="rect">
            <a:avLst/>
          </a:prstGeom>
        </p:spPr>
        <p:txBody>
          <a:bodyPr wrap="square">
            <a:spAutoFit/>
          </a:bodyPr>
          <a:lstStyle/>
          <a:p>
            <a:br>
              <a:rPr lang="en-US" altLang="zh-CN" sz="2400" dirty="0">
                <a:latin typeface="Times New Roman" panose="02020603050405020304" pitchFamily="18" charset="0"/>
                <a:ea typeface="黑体" panose="02010609060101010101" pitchFamily="49" charset="-122"/>
                <a:cs typeface="Times New Roman" panose="02020603050405020304" pitchFamily="18" charset="0"/>
              </a:rPr>
            </a:br>
            <a:endParaRPr lang="en-US" altLang="zh-CN" sz="2400" dirty="0">
              <a:latin typeface="Times New Roman" panose="02020603050405020304" pitchFamily="18" charset="0"/>
              <a:cs typeface="Times New Roman" panose="02020603050405020304" pitchFamily="18" charset="0"/>
            </a:endParaRPr>
          </a:p>
        </p:txBody>
      </p:sp>
      <p:grpSp>
        <p:nvGrpSpPr>
          <p:cNvPr id="6" name="组合 5"/>
          <p:cNvGrpSpPr/>
          <p:nvPr/>
        </p:nvGrpSpPr>
        <p:grpSpPr>
          <a:xfrm>
            <a:off x="818147" y="3585354"/>
            <a:ext cx="7507706" cy="1000720"/>
            <a:chOff x="1694318" y="4497826"/>
            <a:chExt cx="10010274" cy="1000720"/>
          </a:xfrm>
        </p:grpSpPr>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3CADA569-39F9-487D-B8A0-06663772F533}"/>
                    </a:ext>
                  </a:extLst>
                </p:cNvPr>
                <p:cNvSpPr/>
                <p:nvPr/>
              </p:nvSpPr>
              <p:spPr>
                <a:xfrm>
                  <a:off x="1694318" y="4497826"/>
                  <a:ext cx="10010274" cy="526876"/>
                </a:xfrm>
                <a:prstGeom prst="rect">
                  <a:avLst/>
                </a:prstGeom>
              </p:spPr>
              <p:txBody>
                <a:bodyPr wrap="square">
                  <a:spAutoFit/>
                </a:bodyPr>
                <a:lstStyle/>
                <a:p>
                  <a:pPr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更新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的值：</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𝛼</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p>
                            <m:sSup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sSup>
                                <m:sSup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e>
                          </m:d>
                        </m:e>
                      </m:d>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3CADA569-39F9-487D-B8A0-06663772F533}"/>
                    </a:ext>
                  </a:extLst>
                </p:cNvPr>
                <p:cNvSpPr>
                  <a:spLocks noRot="1" noChangeAspect="1" noMove="1" noResize="1" noEditPoints="1" noAdjustHandles="1" noChangeArrowheads="1" noChangeShapeType="1" noTextEdit="1"/>
                </p:cNvSpPr>
                <p:nvPr/>
              </p:nvSpPr>
              <p:spPr>
                <a:xfrm>
                  <a:off x="1694318" y="4497826"/>
                  <a:ext cx="10010274" cy="526876"/>
                </a:xfrm>
                <a:prstGeom prst="rect">
                  <a:avLst/>
                </a:prstGeom>
                <a:blipFill>
                  <a:blip r:embed="rId3"/>
                  <a:stretch>
                    <a:fillRect l="-569" b="-8140"/>
                  </a:stretch>
                </a:blipFill>
              </p:spPr>
              <p:txBody>
                <a:bodyPr/>
                <a:lstStyle/>
                <a:p>
                  <a:r>
                    <a:rPr lang="zh-CN" altLang="en-US">
                      <a:noFill/>
                    </a:rPr>
                    <a:t> </a:t>
                  </a:r>
                </a:p>
              </p:txBody>
            </p:sp>
          </mc:Fallback>
        </mc:AlternateContent>
        <p:cxnSp>
          <p:nvCxnSpPr>
            <p:cNvPr id="5" name="直接连接符 4"/>
            <p:cNvCxnSpPr/>
            <p:nvPr/>
          </p:nvCxnSpPr>
          <p:spPr>
            <a:xfrm>
              <a:off x="6830333" y="4969840"/>
              <a:ext cx="48688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588600" y="4978419"/>
              <a:ext cx="186132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6466449" y="4975326"/>
              <a:ext cx="1625816" cy="523220"/>
            </a:xfrm>
            <a:prstGeom prst="rect">
              <a:avLst/>
            </a:prstGeom>
          </p:spPr>
          <p:txBody>
            <a:bodyPr wrap="square">
              <a:spAutoFit/>
            </a:bodyPr>
            <a:lstStyle/>
            <a:p>
              <a:pPr algn="ctr"/>
              <a:r>
                <a:rPr lang="zh-CN" altLang="en-US" sz="1400" b="1" dirty="0">
                  <a:solidFill>
                    <a:srgbClr val="0070C0"/>
                  </a:solidFill>
                  <a:latin typeface="微软雅黑" panose="020B0503020204020204" pitchFamily="34" charset="-122"/>
                  <a:ea typeface="微软雅黑" panose="020B0503020204020204" pitchFamily="34" charset="-122"/>
                </a:rPr>
                <a:t>过去的</a:t>
              </a:r>
              <a:endParaRPr lang="en-US" altLang="zh-CN" sz="1400" b="1" dirty="0">
                <a:solidFill>
                  <a:srgbClr val="0070C0"/>
                </a:solidFill>
                <a:latin typeface="微软雅黑" panose="020B0503020204020204" pitchFamily="34" charset="-122"/>
                <a:ea typeface="微软雅黑" panose="020B0503020204020204" pitchFamily="34" charset="-122"/>
              </a:endParaRPr>
            </a:p>
            <a:p>
              <a:pPr algn="ctr"/>
              <a:r>
                <a:rPr lang="zh-CN" altLang="en-US" sz="1400" b="1" dirty="0">
                  <a:solidFill>
                    <a:srgbClr val="0070C0"/>
                  </a:solidFill>
                  <a:latin typeface="微软雅黑" panose="020B0503020204020204" pitchFamily="34" charset="-122"/>
                  <a:ea typeface="微软雅黑" panose="020B0503020204020204" pitchFamily="34" charset="-122"/>
                </a:rPr>
                <a:t>价值函数值</a:t>
              </a:r>
            </a:p>
          </p:txBody>
        </p:sp>
        <p:sp>
          <p:nvSpPr>
            <p:cNvPr id="16" name="矩形 15"/>
            <p:cNvSpPr/>
            <p:nvPr/>
          </p:nvSpPr>
          <p:spPr>
            <a:xfrm>
              <a:off x="8544663" y="4959478"/>
              <a:ext cx="1949205" cy="523220"/>
            </a:xfrm>
            <a:prstGeom prst="rect">
              <a:avLst/>
            </a:prstGeom>
          </p:spPr>
          <p:txBody>
            <a:bodyPr wrap="square">
              <a:spAutoFit/>
            </a:bodyPr>
            <a:lstStyle/>
            <a:p>
              <a:pPr algn="ctr"/>
              <a:r>
                <a:rPr lang="zh-CN" altLang="en-US" sz="1400" b="1" dirty="0">
                  <a:solidFill>
                    <a:srgbClr val="0070C0"/>
                  </a:solidFill>
                  <a:latin typeface="微软雅黑" panose="020B0503020204020204" pitchFamily="34" charset="-122"/>
                  <a:ea typeface="微软雅黑" panose="020B0503020204020204" pitchFamily="34" charset="-122"/>
                </a:rPr>
                <a:t>学习得到的</a:t>
              </a:r>
              <a:endParaRPr lang="en-US" altLang="zh-CN" sz="1400" b="1" dirty="0">
                <a:solidFill>
                  <a:srgbClr val="0070C0"/>
                </a:solidFill>
                <a:latin typeface="微软雅黑" panose="020B0503020204020204" pitchFamily="34" charset="-122"/>
                <a:ea typeface="微软雅黑" panose="020B0503020204020204" pitchFamily="34" charset="-122"/>
              </a:endParaRPr>
            </a:p>
            <a:p>
              <a:pPr algn="ctr"/>
              <a:r>
                <a:rPr lang="zh-CN" altLang="en-US" sz="1400" b="1" dirty="0">
                  <a:solidFill>
                    <a:srgbClr val="0070C0"/>
                  </a:solidFill>
                  <a:latin typeface="微软雅黑" panose="020B0503020204020204" pitchFamily="34" charset="-122"/>
                  <a:ea typeface="微软雅黑" panose="020B0503020204020204" pitchFamily="34" charset="-122"/>
                </a:rPr>
                <a:t>价值函数值</a:t>
              </a:r>
            </a:p>
          </p:txBody>
        </p:sp>
      </p:grpSp>
      <p:sp>
        <p:nvSpPr>
          <p:cNvPr id="17" name="矩形 16">
            <a:extLst>
              <a:ext uri="{FF2B5EF4-FFF2-40B4-BE49-F238E27FC236}">
                <a16:creationId xmlns:a16="http://schemas.microsoft.com/office/drawing/2014/main" id="{C78A7C31-3764-48CD-9DE6-326D71F9F0A4}"/>
              </a:ext>
            </a:extLst>
          </p:cNvPr>
          <p:cNvSpPr/>
          <p:nvPr/>
        </p:nvSpPr>
        <p:spPr>
          <a:xfrm>
            <a:off x="751324" y="774946"/>
            <a:ext cx="7070742" cy="507831"/>
          </a:xfrm>
          <a:prstGeom prst="rect">
            <a:avLst/>
          </a:prstGeom>
        </p:spPr>
        <p:txBody>
          <a:bodyPr wrap="square">
            <a:spAutoFit/>
          </a:bodyPr>
          <a:lstStyle/>
          <a:p>
            <a:pPr>
              <a:lnSpc>
                <a:spcPct val="150000"/>
              </a:lnSpc>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基于时序差分（</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Temporal Difference</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）的价值函数更新</a:t>
            </a:r>
            <a:endPar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标题 2">
            <a:extLst>
              <a:ext uri="{FF2B5EF4-FFF2-40B4-BE49-F238E27FC236}">
                <a16:creationId xmlns:a16="http://schemas.microsoft.com/office/drawing/2014/main"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强化学习中的策略评估：时序差分</a:t>
            </a:r>
          </a:p>
        </p:txBody>
      </p:sp>
      <mc:AlternateContent xmlns:mc="http://schemas.openxmlformats.org/markup-compatibility/2006" xmlns:a14="http://schemas.microsoft.com/office/drawing/2010/main">
        <mc:Choice Requires="a14">
          <p:sp>
            <p:nvSpPr>
              <p:cNvPr id="7" name="矩形 6"/>
              <p:cNvSpPr/>
              <p:nvPr/>
            </p:nvSpPr>
            <p:spPr>
              <a:xfrm>
                <a:off x="284384" y="5031878"/>
                <a:ext cx="8908571" cy="1780937"/>
              </a:xfrm>
              <a:prstGeom prst="rect">
                <a:avLst/>
              </a:prstGeom>
            </p:spPr>
            <p:txBody>
              <a:bodyPr wrap="square">
                <a:spAutoFit/>
              </a:bodyPr>
              <a:lstStyle/>
              <a:p>
                <a:pPr marL="285750" indent="-285750">
                  <a:buFont typeface="Wingdings" panose="05000000000000000000" pitchFamily="2" charset="2"/>
                  <a:buChar char="l"/>
                </a:pPr>
                <a:r>
                  <a:rPr lang="zh-CN" altLang="zh-CN" sz="1400" dirty="0">
                    <a:cs typeface="Times New Roman" panose="02020603050405020304" pitchFamily="18" charset="0"/>
                  </a:rPr>
                  <a:t>动态规划法根据贝尔曼方程迭代更新价值函数，要求算法事先知道状态之间的转移概率，这往往是不现实的。为了解决这个问题，时序差分法借鉴蒙特卡洛法思想，通过采样</a:t>
                </a:r>
                <a14:m>
                  <m:oMath xmlns:m="http://schemas.openxmlformats.org/officeDocument/2006/math">
                    <m:r>
                      <a:rPr lang="en-US" altLang="zh-CN" sz="1400" b="0" i="1">
                        <a:latin typeface="Cambria Math" panose="02040503050406030204" pitchFamily="18" charset="0"/>
                        <a:cs typeface="Times New Roman" panose="02020603050405020304" pitchFamily="18" charset="0"/>
                      </a:rPr>
                      <m:t>𝑎</m:t>
                    </m:r>
                  </m:oMath>
                </a14:m>
                <a:r>
                  <a:rPr lang="zh-CN" altLang="zh-CN" sz="1400" dirty="0">
                    <a:cs typeface="Times New Roman" panose="02020603050405020304" pitchFamily="18" charset="0"/>
                  </a:rPr>
                  <a:t>和</a:t>
                </a:r>
                <a14:m>
                  <m:oMath xmlns:m="http://schemas.openxmlformats.org/officeDocument/2006/math">
                    <m:sSup>
                      <m:sSupPr>
                        <m:ctrlPr>
                          <a:rPr lang="zh-CN" altLang="zh-CN" sz="1400" i="1">
                            <a:latin typeface="Cambria Math" panose="02040503050406030204" pitchFamily="18" charset="0"/>
                            <a:cs typeface="Times New Roman" panose="02020603050405020304" pitchFamily="18" charset="0"/>
                          </a:rPr>
                        </m:ctrlPr>
                      </m:sSupPr>
                      <m:e>
                        <m:r>
                          <a:rPr lang="en-US" altLang="zh-CN" sz="1400" b="0" i="1">
                            <a:latin typeface="Cambria Math" panose="02040503050406030204" pitchFamily="18" charset="0"/>
                            <a:cs typeface="Times New Roman" panose="02020603050405020304" pitchFamily="18" charset="0"/>
                          </a:rPr>
                          <m:t>𝑠</m:t>
                        </m:r>
                      </m:e>
                      <m:sup>
                        <m:r>
                          <a:rPr lang="en-US" altLang="zh-CN" sz="1400" b="0">
                            <a:latin typeface="Cambria Math" panose="02040503050406030204" pitchFamily="18" charset="0"/>
                            <a:cs typeface="Times New Roman" panose="02020603050405020304" pitchFamily="18" charset="0"/>
                          </a:rPr>
                          <m:t>′</m:t>
                        </m:r>
                      </m:sup>
                    </m:sSup>
                  </m:oMath>
                </a14:m>
                <a:r>
                  <a:rPr lang="zh-CN" altLang="zh-CN" sz="1400" dirty="0">
                    <a:cs typeface="Times New Roman" panose="02020603050405020304" pitchFamily="18" charset="0"/>
                  </a:rPr>
                  <a:t>来估计</a:t>
                </a:r>
                <a:r>
                  <a:rPr lang="zh-CN" altLang="en-US" sz="1400" dirty="0">
                    <a:cs typeface="Times New Roman" panose="02020603050405020304" pitchFamily="18" charset="0"/>
                  </a:rPr>
                  <a:t>计算</a:t>
                </a:r>
                <a14:m>
                  <m:oMath xmlns:m="http://schemas.openxmlformats.org/officeDocument/2006/math">
                    <m:sSub>
                      <m:sSubPr>
                        <m:ctrlPr>
                          <a:rPr lang="zh-CN" altLang="zh-CN" sz="1400" i="1">
                            <a:latin typeface="Cambria Math" panose="02040503050406030204" pitchFamily="18" charset="0"/>
                            <a:cs typeface="Times New Roman" panose="02020603050405020304" pitchFamily="18" charset="0"/>
                          </a:rPr>
                        </m:ctrlPr>
                      </m:sSubPr>
                      <m:e>
                        <m:r>
                          <a:rPr lang="en-US" altLang="zh-CN" sz="1400" b="0" i="1">
                            <a:latin typeface="Cambria Math" panose="02040503050406030204" pitchFamily="18" charset="0"/>
                            <a:cs typeface="Times New Roman" panose="02020603050405020304" pitchFamily="18" charset="0"/>
                          </a:rPr>
                          <m:t>𝑉</m:t>
                        </m:r>
                      </m:e>
                      <m:sub>
                        <m:r>
                          <a:rPr lang="en-US" altLang="zh-CN" sz="1400" b="0" i="1">
                            <a:latin typeface="Cambria Math" panose="02040503050406030204" pitchFamily="18" charset="0"/>
                            <a:cs typeface="Times New Roman" panose="02020603050405020304" pitchFamily="18" charset="0"/>
                          </a:rPr>
                          <m:t>𝜋</m:t>
                        </m:r>
                      </m:sub>
                    </m:sSub>
                    <m:r>
                      <a:rPr lang="en-US" altLang="zh-CN" sz="1400" b="0">
                        <a:latin typeface="Cambria Math" panose="02040503050406030204" pitchFamily="18" charset="0"/>
                        <a:cs typeface="Times New Roman" panose="02020603050405020304" pitchFamily="18" charset="0"/>
                      </a:rPr>
                      <m:t>(</m:t>
                    </m:r>
                    <m:r>
                      <a:rPr lang="en-US" altLang="zh-CN" sz="1400" b="0" i="1">
                        <a:latin typeface="Cambria Math" panose="02040503050406030204" pitchFamily="18" charset="0"/>
                        <a:cs typeface="Times New Roman" panose="02020603050405020304" pitchFamily="18" charset="0"/>
                      </a:rPr>
                      <m:t>𝑠</m:t>
                    </m:r>
                    <m:r>
                      <a:rPr lang="en-US" altLang="zh-CN" sz="1400" b="0">
                        <a:latin typeface="Cambria Math" panose="02040503050406030204" pitchFamily="18" charset="0"/>
                        <a:cs typeface="Times New Roman" panose="02020603050405020304" pitchFamily="18" charset="0"/>
                      </a:rPr>
                      <m:t>)</m:t>
                    </m:r>
                  </m:oMath>
                </a14:m>
                <a:endParaRPr lang="en-US" altLang="zh-CN" sz="1400" dirty="0">
                  <a:cs typeface="Times New Roman" panose="02020603050405020304" pitchFamily="18" charset="0"/>
                </a:endParaRPr>
              </a:p>
              <a:p>
                <a:pPr marL="285750" indent="-285750">
                  <a:buFont typeface="Wingdings" panose="05000000000000000000" pitchFamily="2" charset="2"/>
                  <a:buChar char="l"/>
                </a:pPr>
                <a:r>
                  <a:rPr lang="zh-CN" altLang="zh-CN" sz="1400" dirty="0"/>
                  <a:t>由于通过采样进行计算，所得结果可能不准确，因此时序差分法并没有将这个估计值照单全收，而是以</a:t>
                </a:r>
                <a14:m>
                  <m:oMath xmlns:m="http://schemas.openxmlformats.org/officeDocument/2006/math">
                    <m:r>
                      <a:rPr lang="en-US" altLang="zh-CN" sz="1400" b="0" i="1">
                        <a:latin typeface="Cambria Math" panose="02040503050406030204" pitchFamily="18" charset="0"/>
                      </a:rPr>
                      <m:t>𝛼</m:t>
                    </m:r>
                  </m:oMath>
                </a14:m>
                <a:r>
                  <a:rPr lang="zh-CN" altLang="zh-CN" sz="1400" dirty="0"/>
                  <a:t>作为权重来接受新的估计值，即把价值函数更新为</a:t>
                </a:r>
                <a14:m>
                  <m:oMath xmlns:m="http://schemas.openxmlformats.org/officeDocument/2006/math">
                    <m:d>
                      <m:dPr>
                        <m:ctrlPr>
                          <a:rPr lang="zh-CN" altLang="zh-CN" sz="1400" i="1">
                            <a:latin typeface="Cambria Math" panose="02040503050406030204" pitchFamily="18" charset="0"/>
                          </a:rPr>
                        </m:ctrlPr>
                      </m:dPr>
                      <m:e>
                        <m:r>
                          <a:rPr lang="en-US" altLang="zh-CN" sz="1400" b="0" i="1">
                            <a:latin typeface="Cambria Math" panose="02040503050406030204" pitchFamily="18" charset="0"/>
                          </a:rPr>
                          <m:t>1−</m:t>
                        </m:r>
                        <m:r>
                          <a:rPr lang="en-US" altLang="zh-CN" sz="1400" b="0" i="1">
                            <a:latin typeface="Cambria Math" panose="02040503050406030204" pitchFamily="18" charset="0"/>
                          </a:rPr>
                          <m:t>𝛼</m:t>
                        </m:r>
                      </m:e>
                    </m:d>
                    <m:sSub>
                      <m:sSubPr>
                        <m:ctrlPr>
                          <a:rPr lang="zh-CN" altLang="zh-CN" sz="1400" i="1">
                            <a:latin typeface="Cambria Math" panose="02040503050406030204" pitchFamily="18" charset="0"/>
                          </a:rPr>
                        </m:ctrlPr>
                      </m:sSubPr>
                      <m:e>
                        <m:r>
                          <a:rPr lang="en-US" altLang="zh-CN" sz="1400" b="0" i="1">
                            <a:latin typeface="Cambria Math" panose="02040503050406030204" pitchFamily="18" charset="0"/>
                          </a:rPr>
                          <m:t>𝑉</m:t>
                        </m:r>
                      </m:e>
                      <m:sub>
                        <m:r>
                          <a:rPr lang="en-US" altLang="zh-CN" sz="1400" b="0" i="1">
                            <a:latin typeface="Cambria Math" panose="02040503050406030204" pitchFamily="18" charset="0"/>
                          </a:rPr>
                          <m:t>𝜋</m:t>
                        </m:r>
                      </m:sub>
                    </m:sSub>
                    <m:d>
                      <m:dPr>
                        <m:ctrlPr>
                          <a:rPr lang="zh-CN" altLang="zh-CN" sz="1400" i="1">
                            <a:latin typeface="Cambria Math" panose="02040503050406030204" pitchFamily="18" charset="0"/>
                          </a:rPr>
                        </m:ctrlPr>
                      </m:dPr>
                      <m:e>
                        <m:r>
                          <a:rPr lang="en-US" altLang="zh-CN" sz="1400" b="0" i="1">
                            <a:latin typeface="Cambria Math" panose="02040503050406030204" pitchFamily="18" charset="0"/>
                          </a:rPr>
                          <m:t>𝑠</m:t>
                        </m:r>
                      </m:e>
                    </m:d>
                    <m:r>
                      <a:rPr lang="en-US" altLang="zh-CN" sz="1400" b="0" i="1">
                        <a:latin typeface="Cambria Math" panose="02040503050406030204" pitchFamily="18" charset="0"/>
                      </a:rPr>
                      <m:t>+</m:t>
                    </m:r>
                    <m:r>
                      <a:rPr lang="en-US" altLang="zh-CN" sz="1400" b="0" i="1">
                        <a:latin typeface="Cambria Math" panose="02040503050406030204" pitchFamily="18" charset="0"/>
                      </a:rPr>
                      <m:t>𝛼</m:t>
                    </m:r>
                    <m:r>
                      <a:rPr lang="en-US" altLang="zh-CN" sz="1400" b="0" i="1">
                        <a:latin typeface="Cambria Math" panose="02040503050406030204" pitchFamily="18" charset="0"/>
                      </a:rPr>
                      <m:t>[</m:t>
                    </m:r>
                    <m:r>
                      <a:rPr lang="en-US" altLang="zh-CN" sz="1400" b="0" i="1">
                        <a:latin typeface="Cambria Math" panose="02040503050406030204" pitchFamily="18" charset="0"/>
                      </a:rPr>
                      <m:t>𝑅</m:t>
                    </m:r>
                    <m:r>
                      <a:rPr lang="en-US" altLang="zh-CN" sz="1400" b="0" i="1">
                        <a:latin typeface="Cambria Math" panose="02040503050406030204" pitchFamily="18" charset="0"/>
                      </a:rPr>
                      <m:t>+</m:t>
                    </m:r>
                    <m:r>
                      <a:rPr lang="en-US" altLang="zh-CN" sz="1400" b="0" i="1">
                        <a:latin typeface="Cambria Math" panose="02040503050406030204" pitchFamily="18" charset="0"/>
                      </a:rPr>
                      <m:t>𝛾</m:t>
                    </m:r>
                    <m:sSub>
                      <m:sSubPr>
                        <m:ctrlPr>
                          <a:rPr lang="zh-CN" altLang="zh-CN" sz="1400" i="1">
                            <a:latin typeface="Cambria Math" panose="02040503050406030204" pitchFamily="18" charset="0"/>
                          </a:rPr>
                        </m:ctrlPr>
                      </m:sSubPr>
                      <m:e>
                        <m:r>
                          <a:rPr lang="en-US" altLang="zh-CN" sz="1400" b="0" i="1">
                            <a:latin typeface="Cambria Math" panose="02040503050406030204" pitchFamily="18" charset="0"/>
                          </a:rPr>
                          <m:t>𝑉</m:t>
                        </m:r>
                      </m:e>
                      <m:sub>
                        <m:r>
                          <a:rPr lang="en-US" altLang="zh-CN" sz="1400" b="0" i="1">
                            <a:latin typeface="Cambria Math" panose="02040503050406030204" pitchFamily="18" charset="0"/>
                          </a:rPr>
                          <m:t>𝜋</m:t>
                        </m:r>
                      </m:sub>
                    </m:sSub>
                    <m:d>
                      <m:dPr>
                        <m:ctrlPr>
                          <a:rPr lang="zh-CN" altLang="zh-CN" sz="1400" i="1">
                            <a:latin typeface="Cambria Math" panose="02040503050406030204" pitchFamily="18" charset="0"/>
                          </a:rPr>
                        </m:ctrlPr>
                      </m:dPr>
                      <m:e>
                        <m:sSup>
                          <m:sSupPr>
                            <m:ctrlPr>
                              <a:rPr lang="zh-CN" altLang="zh-CN" sz="1400" i="1">
                                <a:latin typeface="Cambria Math" panose="02040503050406030204" pitchFamily="18" charset="0"/>
                              </a:rPr>
                            </m:ctrlPr>
                          </m:sSupPr>
                          <m:e>
                            <m:r>
                              <a:rPr lang="en-US" altLang="zh-CN" sz="1400" b="0" i="1">
                                <a:latin typeface="Cambria Math" panose="02040503050406030204" pitchFamily="18" charset="0"/>
                              </a:rPr>
                              <m:t>𝑠</m:t>
                            </m:r>
                          </m:e>
                          <m:sup>
                            <m:r>
                              <a:rPr lang="en-US" altLang="zh-CN" sz="1400" b="0" i="1">
                                <a:latin typeface="Cambria Math" panose="02040503050406030204" pitchFamily="18" charset="0"/>
                              </a:rPr>
                              <m:t>′</m:t>
                            </m:r>
                          </m:sup>
                        </m:sSup>
                      </m:e>
                    </m:d>
                    <m:r>
                      <a:rPr lang="en-US" altLang="zh-CN" sz="1400" b="0" i="1">
                        <a:latin typeface="Cambria Math" panose="02040503050406030204" pitchFamily="18" charset="0"/>
                      </a:rPr>
                      <m:t>]</m:t>
                    </m:r>
                  </m:oMath>
                </a14:m>
                <a:r>
                  <a:rPr lang="zh-CN" altLang="zh-CN" sz="1400" dirty="0"/>
                  <a:t>，对这个式子稍加整理就能得到算法</a:t>
                </a:r>
                <a:r>
                  <a:rPr lang="en-US" altLang="zh-CN" sz="1400" dirty="0"/>
                  <a:t>7.2.3</a:t>
                </a:r>
                <a:r>
                  <a:rPr lang="zh-CN" altLang="zh-CN" sz="1400" dirty="0"/>
                  <a:t>中第</a:t>
                </a:r>
                <a:r>
                  <a:rPr lang="en-US" altLang="zh-CN" sz="1400" dirty="0"/>
                  <a:t>7</a:t>
                </a:r>
                <a:r>
                  <a:rPr lang="zh-CN" altLang="zh-CN" sz="1400" dirty="0"/>
                  <a:t>行形式：</a:t>
                </a:r>
                <a14:m>
                  <m:oMath xmlns:m="http://schemas.openxmlformats.org/officeDocument/2006/math">
                    <m:sSub>
                      <m:sSubPr>
                        <m:ctrlPr>
                          <a:rPr lang="zh-CN" altLang="zh-CN" sz="1400" i="1">
                            <a:latin typeface="Cambria Math" panose="02040503050406030204" pitchFamily="18" charset="0"/>
                          </a:rPr>
                        </m:ctrlPr>
                      </m:sSubPr>
                      <m:e>
                        <m:r>
                          <a:rPr lang="en-US" altLang="zh-CN" sz="1400" b="0" i="1">
                            <a:latin typeface="Cambria Math" panose="02040503050406030204" pitchFamily="18" charset="0"/>
                          </a:rPr>
                          <m:t>𝑉</m:t>
                        </m:r>
                      </m:e>
                      <m:sub>
                        <m:r>
                          <a:rPr lang="en-US" altLang="zh-CN" sz="1400" b="0" i="1">
                            <a:latin typeface="Cambria Math" panose="02040503050406030204" pitchFamily="18" charset="0"/>
                          </a:rPr>
                          <m:t>𝜋</m:t>
                        </m:r>
                      </m:sub>
                    </m:sSub>
                    <m:d>
                      <m:dPr>
                        <m:ctrlPr>
                          <a:rPr lang="zh-CN" altLang="zh-CN" sz="1400" i="1">
                            <a:latin typeface="Cambria Math" panose="02040503050406030204" pitchFamily="18" charset="0"/>
                          </a:rPr>
                        </m:ctrlPr>
                      </m:dPr>
                      <m:e>
                        <m:r>
                          <a:rPr lang="en-US" altLang="zh-CN" sz="1400" b="0" i="1">
                            <a:latin typeface="Cambria Math" panose="02040503050406030204" pitchFamily="18" charset="0"/>
                          </a:rPr>
                          <m:t>𝑠</m:t>
                        </m:r>
                      </m:e>
                    </m:d>
                    <m:r>
                      <a:rPr lang="en-US" altLang="zh-CN" sz="1400" b="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b="0" i="1">
                            <a:latin typeface="Cambria Math" panose="02040503050406030204" pitchFamily="18" charset="0"/>
                          </a:rPr>
                          <m:t>𝑉</m:t>
                        </m:r>
                      </m:e>
                      <m:sub>
                        <m:r>
                          <a:rPr lang="en-US" altLang="zh-CN" sz="1400" b="0" i="1">
                            <a:latin typeface="Cambria Math" panose="02040503050406030204" pitchFamily="18" charset="0"/>
                          </a:rPr>
                          <m:t>𝜋</m:t>
                        </m:r>
                      </m:sub>
                    </m:sSub>
                    <m:d>
                      <m:dPr>
                        <m:ctrlPr>
                          <a:rPr lang="zh-CN" altLang="zh-CN" sz="1400" i="1">
                            <a:latin typeface="Cambria Math" panose="02040503050406030204" pitchFamily="18" charset="0"/>
                          </a:rPr>
                        </m:ctrlPr>
                      </m:dPr>
                      <m:e>
                        <m:r>
                          <a:rPr lang="en-US" altLang="zh-CN" sz="1400" b="0" i="1">
                            <a:latin typeface="Cambria Math" panose="02040503050406030204" pitchFamily="18" charset="0"/>
                          </a:rPr>
                          <m:t>𝑠</m:t>
                        </m:r>
                      </m:e>
                    </m:d>
                    <m:r>
                      <a:rPr lang="en-US" altLang="zh-CN" sz="1400" b="0" i="1">
                        <a:latin typeface="Cambria Math" panose="02040503050406030204" pitchFamily="18" charset="0"/>
                      </a:rPr>
                      <m:t>+</m:t>
                    </m:r>
                    <m:r>
                      <a:rPr lang="en-US" altLang="zh-CN" sz="1400" b="0" i="1">
                        <a:latin typeface="Cambria Math" panose="02040503050406030204" pitchFamily="18" charset="0"/>
                      </a:rPr>
                      <m:t>𝛼</m:t>
                    </m:r>
                    <m:r>
                      <a:rPr lang="en-US" altLang="zh-CN" sz="1400" b="0" i="1">
                        <a:latin typeface="Cambria Math" panose="02040503050406030204" pitchFamily="18" charset="0"/>
                      </a:rPr>
                      <m:t>[</m:t>
                    </m:r>
                    <m:r>
                      <a:rPr lang="en-US" altLang="zh-CN" sz="1400" b="0" i="1">
                        <a:latin typeface="Cambria Math" panose="02040503050406030204" pitchFamily="18" charset="0"/>
                      </a:rPr>
                      <m:t>𝑅</m:t>
                    </m:r>
                    <m:r>
                      <a:rPr lang="en-US" altLang="zh-CN" sz="1400" b="0" i="1">
                        <a:latin typeface="Cambria Math" panose="02040503050406030204" pitchFamily="18" charset="0"/>
                      </a:rPr>
                      <m:t>+</m:t>
                    </m:r>
                    <m:r>
                      <a:rPr lang="en-US" altLang="zh-CN" sz="1400" b="0" i="1">
                        <a:latin typeface="Cambria Math" panose="02040503050406030204" pitchFamily="18" charset="0"/>
                      </a:rPr>
                      <m:t>𝛾</m:t>
                    </m:r>
                    <m:sSub>
                      <m:sSubPr>
                        <m:ctrlPr>
                          <a:rPr lang="zh-CN" altLang="zh-CN" sz="1400" i="1">
                            <a:latin typeface="Cambria Math" panose="02040503050406030204" pitchFamily="18" charset="0"/>
                          </a:rPr>
                        </m:ctrlPr>
                      </m:sSubPr>
                      <m:e>
                        <m:r>
                          <a:rPr lang="en-US" altLang="zh-CN" sz="1400" b="0" i="1">
                            <a:latin typeface="Cambria Math" panose="02040503050406030204" pitchFamily="18" charset="0"/>
                          </a:rPr>
                          <m:t>𝑉</m:t>
                        </m:r>
                      </m:e>
                      <m:sub>
                        <m:r>
                          <a:rPr lang="en-US" altLang="zh-CN" sz="1400" b="0" i="1">
                            <a:latin typeface="Cambria Math" panose="02040503050406030204" pitchFamily="18" charset="0"/>
                          </a:rPr>
                          <m:t>𝜋</m:t>
                        </m:r>
                      </m:sub>
                    </m:sSub>
                    <m:d>
                      <m:dPr>
                        <m:ctrlPr>
                          <a:rPr lang="zh-CN" altLang="zh-CN" sz="1400" i="1">
                            <a:latin typeface="Cambria Math" panose="02040503050406030204" pitchFamily="18" charset="0"/>
                          </a:rPr>
                        </m:ctrlPr>
                      </m:dPr>
                      <m:e>
                        <m:sSup>
                          <m:sSupPr>
                            <m:ctrlPr>
                              <a:rPr lang="zh-CN" altLang="zh-CN" sz="1400" i="1">
                                <a:latin typeface="Cambria Math" panose="02040503050406030204" pitchFamily="18" charset="0"/>
                              </a:rPr>
                            </m:ctrlPr>
                          </m:sSupPr>
                          <m:e>
                            <m:r>
                              <a:rPr lang="en-US" altLang="zh-CN" sz="1400" b="0" i="1">
                                <a:latin typeface="Cambria Math" panose="02040503050406030204" pitchFamily="18" charset="0"/>
                              </a:rPr>
                              <m:t>𝑠</m:t>
                            </m:r>
                          </m:e>
                          <m:sup>
                            <m:r>
                              <a:rPr lang="en-US" altLang="zh-CN" sz="1400" b="0" i="1">
                                <a:latin typeface="Cambria Math" panose="02040503050406030204" pitchFamily="18" charset="0"/>
                              </a:rPr>
                              <m:t>′</m:t>
                            </m:r>
                          </m:sup>
                        </m:sSup>
                      </m:e>
                    </m:d>
                    <m:r>
                      <a:rPr lang="en-US" altLang="zh-CN" sz="1400" b="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b="0" i="1">
                            <a:latin typeface="Cambria Math" panose="02040503050406030204" pitchFamily="18" charset="0"/>
                          </a:rPr>
                          <m:t>𝑉</m:t>
                        </m:r>
                      </m:e>
                      <m:sub>
                        <m:r>
                          <a:rPr lang="en-US" altLang="zh-CN" sz="1400" b="0" i="1">
                            <a:latin typeface="Cambria Math" panose="02040503050406030204" pitchFamily="18" charset="0"/>
                          </a:rPr>
                          <m:t>𝜋</m:t>
                        </m:r>
                      </m:sub>
                    </m:sSub>
                    <m:r>
                      <a:rPr lang="en-US" altLang="zh-CN" sz="1400" b="0" i="1">
                        <a:latin typeface="Cambria Math" panose="02040503050406030204" pitchFamily="18" charset="0"/>
                      </a:rPr>
                      <m:t>(</m:t>
                    </m:r>
                    <m:r>
                      <a:rPr lang="en-US" altLang="zh-CN" sz="1400" b="0" i="1">
                        <a:latin typeface="Cambria Math" panose="02040503050406030204" pitchFamily="18" charset="0"/>
                      </a:rPr>
                      <m:t>𝑠</m:t>
                    </m:r>
                    <m:r>
                      <a:rPr lang="en-US" altLang="zh-CN" sz="1400" b="0" i="1">
                        <a:latin typeface="Cambria Math" panose="02040503050406030204" pitchFamily="18" charset="0"/>
                      </a:rPr>
                      <m:t>)]</m:t>
                    </m:r>
                  </m:oMath>
                </a14:m>
                <a:r>
                  <a:rPr lang="zh-CN" altLang="zh-CN" sz="1400" dirty="0"/>
                  <a:t>。这里</a:t>
                </a:r>
                <a14:m>
                  <m:oMath xmlns:m="http://schemas.openxmlformats.org/officeDocument/2006/math">
                    <m:r>
                      <a:rPr lang="en-US" altLang="zh-CN" sz="1400" b="0" i="1">
                        <a:latin typeface="Cambria Math" panose="02040503050406030204" pitchFamily="18" charset="0"/>
                      </a:rPr>
                      <m:t>𝑅</m:t>
                    </m:r>
                    <m:r>
                      <a:rPr lang="en-US" altLang="zh-CN" sz="1400" b="0" i="1">
                        <a:latin typeface="Cambria Math" panose="02040503050406030204" pitchFamily="18" charset="0"/>
                      </a:rPr>
                      <m:t>+</m:t>
                    </m:r>
                    <m:r>
                      <a:rPr lang="en-US" altLang="zh-CN" sz="1400" b="0" i="1">
                        <a:latin typeface="Cambria Math" panose="02040503050406030204" pitchFamily="18" charset="0"/>
                      </a:rPr>
                      <m:t>𝛾</m:t>
                    </m:r>
                    <m:sSub>
                      <m:sSubPr>
                        <m:ctrlPr>
                          <a:rPr lang="zh-CN" altLang="zh-CN" sz="1400" i="1">
                            <a:latin typeface="Cambria Math" panose="02040503050406030204" pitchFamily="18" charset="0"/>
                          </a:rPr>
                        </m:ctrlPr>
                      </m:sSubPr>
                      <m:e>
                        <m:r>
                          <a:rPr lang="en-US" altLang="zh-CN" sz="1400" b="0" i="1">
                            <a:latin typeface="Cambria Math" panose="02040503050406030204" pitchFamily="18" charset="0"/>
                          </a:rPr>
                          <m:t>𝑉</m:t>
                        </m:r>
                      </m:e>
                      <m:sub>
                        <m:r>
                          <a:rPr lang="en-US" altLang="zh-CN" sz="1400" b="0" i="1">
                            <a:latin typeface="Cambria Math" panose="02040503050406030204" pitchFamily="18" charset="0"/>
                          </a:rPr>
                          <m:t>𝜋</m:t>
                        </m:r>
                      </m:sub>
                    </m:sSub>
                    <m:d>
                      <m:dPr>
                        <m:ctrlPr>
                          <a:rPr lang="zh-CN" altLang="zh-CN" sz="1400" i="1">
                            <a:latin typeface="Cambria Math" panose="02040503050406030204" pitchFamily="18" charset="0"/>
                          </a:rPr>
                        </m:ctrlPr>
                      </m:dPr>
                      <m:e>
                        <m:sSup>
                          <m:sSupPr>
                            <m:ctrlPr>
                              <a:rPr lang="zh-CN" altLang="zh-CN" sz="1400" i="1">
                                <a:latin typeface="Cambria Math" panose="02040503050406030204" pitchFamily="18" charset="0"/>
                              </a:rPr>
                            </m:ctrlPr>
                          </m:sSupPr>
                          <m:e>
                            <m:r>
                              <a:rPr lang="en-US" altLang="zh-CN" sz="1400" b="0" i="1">
                                <a:latin typeface="Cambria Math" panose="02040503050406030204" pitchFamily="18" charset="0"/>
                              </a:rPr>
                              <m:t>𝑠</m:t>
                            </m:r>
                          </m:e>
                          <m:sup>
                            <m:r>
                              <a:rPr lang="en-US" altLang="zh-CN" sz="1400" b="0" i="1">
                                <a:latin typeface="Cambria Math" panose="02040503050406030204" pitchFamily="18" charset="0"/>
                              </a:rPr>
                              <m:t>′</m:t>
                            </m:r>
                          </m:sup>
                        </m:sSup>
                      </m:e>
                    </m:d>
                  </m:oMath>
                </a14:m>
                <a:r>
                  <a:rPr lang="zh-CN" altLang="zh-CN" sz="1400" dirty="0"/>
                  <a:t>为时序差分目标，</a:t>
                </a:r>
                <a14:m>
                  <m:oMath xmlns:m="http://schemas.openxmlformats.org/officeDocument/2006/math">
                    <m:r>
                      <a:rPr lang="en-US" altLang="zh-CN" sz="1400" b="0" i="1">
                        <a:latin typeface="Cambria Math" panose="02040503050406030204" pitchFamily="18" charset="0"/>
                      </a:rPr>
                      <m:t>𝑅</m:t>
                    </m:r>
                    <m:r>
                      <a:rPr lang="en-US" altLang="zh-CN" sz="1400" b="0" i="1">
                        <a:latin typeface="Cambria Math" panose="02040503050406030204" pitchFamily="18" charset="0"/>
                      </a:rPr>
                      <m:t>+</m:t>
                    </m:r>
                    <m:r>
                      <a:rPr lang="en-US" altLang="zh-CN" sz="1400" b="0" i="1">
                        <a:latin typeface="Cambria Math" panose="02040503050406030204" pitchFamily="18" charset="0"/>
                      </a:rPr>
                      <m:t>𝛾</m:t>
                    </m:r>
                    <m:sSub>
                      <m:sSubPr>
                        <m:ctrlPr>
                          <a:rPr lang="zh-CN" altLang="zh-CN" sz="1400" i="1">
                            <a:latin typeface="Cambria Math" panose="02040503050406030204" pitchFamily="18" charset="0"/>
                          </a:rPr>
                        </m:ctrlPr>
                      </m:sSubPr>
                      <m:e>
                        <m:r>
                          <a:rPr lang="en-US" altLang="zh-CN" sz="1400" b="0" i="1">
                            <a:latin typeface="Cambria Math" panose="02040503050406030204" pitchFamily="18" charset="0"/>
                          </a:rPr>
                          <m:t>𝑉</m:t>
                        </m:r>
                      </m:e>
                      <m:sub>
                        <m:r>
                          <a:rPr lang="en-US" altLang="zh-CN" sz="1400" b="0" i="1">
                            <a:latin typeface="Cambria Math" panose="02040503050406030204" pitchFamily="18" charset="0"/>
                          </a:rPr>
                          <m:t>𝜋</m:t>
                        </m:r>
                      </m:sub>
                    </m:sSub>
                    <m:d>
                      <m:dPr>
                        <m:ctrlPr>
                          <a:rPr lang="zh-CN" altLang="zh-CN" sz="1400" i="1">
                            <a:latin typeface="Cambria Math" panose="02040503050406030204" pitchFamily="18" charset="0"/>
                          </a:rPr>
                        </m:ctrlPr>
                      </m:dPr>
                      <m:e>
                        <m:sSup>
                          <m:sSupPr>
                            <m:ctrlPr>
                              <a:rPr lang="zh-CN" altLang="zh-CN" sz="1400" i="1">
                                <a:latin typeface="Cambria Math" panose="02040503050406030204" pitchFamily="18" charset="0"/>
                              </a:rPr>
                            </m:ctrlPr>
                          </m:sSupPr>
                          <m:e>
                            <m:r>
                              <a:rPr lang="en-US" altLang="zh-CN" sz="1400" b="0" i="1">
                                <a:latin typeface="Cambria Math" panose="02040503050406030204" pitchFamily="18" charset="0"/>
                              </a:rPr>
                              <m:t>𝑠</m:t>
                            </m:r>
                          </m:e>
                          <m:sup>
                            <m:r>
                              <a:rPr lang="en-US" altLang="zh-CN" sz="1400" b="0" i="1">
                                <a:latin typeface="Cambria Math" panose="02040503050406030204" pitchFamily="18" charset="0"/>
                              </a:rPr>
                              <m:t>′</m:t>
                            </m:r>
                          </m:sup>
                        </m:sSup>
                      </m:e>
                    </m:d>
                    <m:r>
                      <a:rPr lang="en-US" altLang="zh-CN" sz="1400" b="0" i="1">
                        <a:latin typeface="Cambria Math" panose="02040503050406030204" pitchFamily="18" charset="0"/>
                      </a:rPr>
                      <m:t>−</m:t>
                    </m:r>
                    <m:sSub>
                      <m:sSubPr>
                        <m:ctrlPr>
                          <a:rPr lang="zh-CN" altLang="zh-CN" sz="1400" i="1">
                            <a:latin typeface="Cambria Math" panose="02040503050406030204" pitchFamily="18" charset="0"/>
                          </a:rPr>
                        </m:ctrlPr>
                      </m:sSubPr>
                      <m:e>
                        <m:r>
                          <a:rPr lang="en-US" altLang="zh-CN" sz="1400" b="0" i="1">
                            <a:latin typeface="Cambria Math" panose="02040503050406030204" pitchFamily="18" charset="0"/>
                          </a:rPr>
                          <m:t>𝑉</m:t>
                        </m:r>
                      </m:e>
                      <m:sub>
                        <m:r>
                          <a:rPr lang="en-US" altLang="zh-CN" sz="1400" b="0" i="1">
                            <a:latin typeface="Cambria Math" panose="02040503050406030204" pitchFamily="18" charset="0"/>
                          </a:rPr>
                          <m:t>𝜋</m:t>
                        </m:r>
                      </m:sub>
                    </m:sSub>
                    <m:r>
                      <a:rPr lang="en-US" altLang="zh-CN" sz="1400" b="0" i="1">
                        <a:latin typeface="Cambria Math" panose="02040503050406030204" pitchFamily="18" charset="0"/>
                      </a:rPr>
                      <m:t>(</m:t>
                    </m:r>
                    <m:r>
                      <a:rPr lang="en-US" altLang="zh-CN" sz="1400" b="0" i="1">
                        <a:latin typeface="Cambria Math" panose="02040503050406030204" pitchFamily="18" charset="0"/>
                      </a:rPr>
                      <m:t>𝑠</m:t>
                    </m:r>
                    <m:r>
                      <a:rPr lang="en-US" altLang="zh-CN" sz="1400" b="0" i="1">
                        <a:latin typeface="Cambria Math" panose="02040503050406030204" pitchFamily="18" charset="0"/>
                      </a:rPr>
                      <m:t>)</m:t>
                    </m:r>
                  </m:oMath>
                </a14:m>
                <a:r>
                  <a:rPr lang="zh-CN" altLang="zh-CN" sz="1400" dirty="0"/>
                  <a:t>为时序差分偏差。</a:t>
                </a:r>
              </a:p>
              <a:p>
                <a:endParaRPr lang="zh-CN"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284384" y="5031878"/>
                <a:ext cx="8908571" cy="1780937"/>
              </a:xfrm>
              <a:prstGeom prst="rect">
                <a:avLst/>
              </a:prstGeom>
              <a:blipFill>
                <a:blip r:embed="rId4"/>
                <a:stretch>
                  <a:fillRect l="-137" t="-341" r="-13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00528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BD0EAF9-2ECB-4163-B273-83D2491C3454}"/>
                  </a:ext>
                </a:extLst>
              </p:cNvPr>
              <p:cNvSpPr txBox="1"/>
              <p:nvPr/>
            </p:nvSpPr>
            <p:spPr>
              <a:xfrm>
                <a:off x="1529947" y="1378638"/>
                <a:ext cx="5513497" cy="3227037"/>
              </a:xfrm>
              <a:prstGeom prst="rect">
                <a:avLst/>
              </a:prstGeom>
              <a:noFill/>
              <a:ln>
                <a:solidFill>
                  <a:schemeClr val="tx1"/>
                </a:solidFill>
              </a:ln>
            </p:spPr>
            <p:txBody>
              <a:bodyPr wrap="square" rtlCol="0">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更新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p>
                              <m:sSup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sSup>
                              <m:sSup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e>
                    </m:d>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b="1">
                        <a:latin typeface="Cambria Math" panose="02040503050406030204" pitchFamily="18" charset="0"/>
                        <a:ea typeface="华文楷体" panose="02010600040101010101" pitchFamily="2" charset="-122"/>
                        <a:cs typeface="Times New Roman" panose="02020603050405020304" pitchFamily="18" charset="0"/>
                      </a:rPr>
                      <m:t>收敛</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BD0EAF9-2ECB-4163-B273-83D2491C3454}"/>
                  </a:ext>
                </a:extLst>
              </p:cNvPr>
              <p:cNvSpPr txBox="1">
                <a:spLocks noRot="1" noChangeAspect="1" noMove="1" noResize="1" noEditPoints="1" noAdjustHandles="1" noChangeArrowheads="1" noChangeShapeType="1" noTextEdit="1"/>
              </p:cNvSpPr>
              <p:nvPr/>
            </p:nvSpPr>
            <p:spPr>
              <a:xfrm>
                <a:off x="1529947" y="1378638"/>
                <a:ext cx="5513497" cy="3227037"/>
              </a:xfrm>
              <a:prstGeom prst="rect">
                <a:avLst/>
              </a:prstGeom>
              <a:blipFill>
                <a:blip r:embed="rId2"/>
                <a:stretch>
                  <a:fillRect l="-883" t="-564" b="-2256"/>
                </a:stretch>
              </a:blipFill>
              <a:ln>
                <a:solidFill>
                  <a:schemeClr val="tx1"/>
                </a:solidFill>
              </a:ln>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F9771EFC-F823-41F9-A6DA-F561C77720F7}"/>
              </a:ext>
            </a:extLst>
          </p:cNvPr>
          <p:cNvSpPr/>
          <p:nvPr/>
        </p:nvSpPr>
        <p:spPr>
          <a:xfrm>
            <a:off x="1529947" y="3177593"/>
            <a:ext cx="4922044" cy="830997"/>
          </a:xfrm>
          <a:prstGeom prst="rect">
            <a:avLst/>
          </a:prstGeom>
        </p:spPr>
        <p:txBody>
          <a:bodyPr wrap="square">
            <a:spAutoFit/>
          </a:bodyPr>
          <a:lstStyle/>
          <a:p>
            <a:br>
              <a:rPr lang="en-US" altLang="zh-CN" sz="2400" dirty="0">
                <a:latin typeface="Times New Roman" panose="02020603050405020304" pitchFamily="18" charset="0"/>
                <a:ea typeface="黑体" panose="02010609060101010101" pitchFamily="49" charset="-122"/>
                <a:cs typeface="Times New Roman" panose="02020603050405020304" pitchFamily="18" charset="0"/>
              </a:rPr>
            </a:br>
            <a:endParaRPr lang="en-US" altLang="zh-CN" sz="2400" dirty="0">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C78A7C31-3764-48CD-9DE6-326D71F9F0A4}"/>
              </a:ext>
            </a:extLst>
          </p:cNvPr>
          <p:cNvSpPr/>
          <p:nvPr/>
        </p:nvSpPr>
        <p:spPr>
          <a:xfrm>
            <a:off x="727862" y="785964"/>
            <a:ext cx="7070742" cy="455253"/>
          </a:xfrm>
          <a:prstGeom prst="rect">
            <a:avLst/>
          </a:prstGeom>
        </p:spPr>
        <p:txBody>
          <a:bodyPr wrap="square">
            <a:spAutoFit/>
          </a:bodyPr>
          <a:lstStyle/>
          <a:p>
            <a:pPr>
              <a:lnSpc>
                <a:spcPct val="150000"/>
              </a:lnSpc>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基于时序差分（</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Temporal Difference</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）的价值函数更新</a:t>
            </a:r>
            <a:endPar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标题 2">
            <a:extLst>
              <a:ext uri="{FF2B5EF4-FFF2-40B4-BE49-F238E27FC236}">
                <a16:creationId xmlns:a16="http://schemas.microsoft.com/office/drawing/2014/main"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强化学习中的策略评估：时序差分</a:t>
            </a:r>
          </a:p>
        </p:txBody>
      </p:sp>
      <p:sp>
        <p:nvSpPr>
          <p:cNvPr id="2" name="矩形 1"/>
          <p:cNvSpPr/>
          <p:nvPr/>
        </p:nvSpPr>
        <p:spPr>
          <a:xfrm>
            <a:off x="263767" y="4743096"/>
            <a:ext cx="8763989" cy="1712456"/>
          </a:xfrm>
          <a:prstGeom prst="rect">
            <a:avLst/>
          </a:prstGeom>
        </p:spPr>
        <p:txBody>
          <a:bodyPr wrap="square">
            <a:spAutoFit/>
          </a:bodyPr>
          <a:lstStyle/>
          <a:p>
            <a:pPr>
              <a:lnSpc>
                <a:spcPct val="150000"/>
              </a:lnSpc>
            </a:pP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时序差分法和蒙特卡洛法都是通过采样若干个片段来进行价值函数更新的，但是时序差分法并非使用一个片段中的终止状态所提供的实际回报值来估计价值函数，而是根据下一个状态的价值函数来估计，这样就克服了采样轨迹的稀疏性可能带来样本方差较大的不足问题，同时也缩短了反馈周期。</a:t>
            </a:r>
            <a:endParaRPr lang="zh-CN" altLang="en-US" b="1"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032593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BD0EAF9-2ECB-4163-B273-83D2491C3454}"/>
                  </a:ext>
                </a:extLst>
              </p:cNvPr>
              <p:cNvSpPr txBox="1"/>
              <p:nvPr/>
            </p:nvSpPr>
            <p:spPr>
              <a:xfrm>
                <a:off x="707071" y="1525217"/>
                <a:ext cx="5513497" cy="3227037"/>
              </a:xfrm>
              <a:prstGeom prst="rect">
                <a:avLst/>
              </a:prstGeom>
              <a:noFill/>
              <a:ln>
                <a:solidFill>
                  <a:schemeClr val="tx1"/>
                </a:solidFill>
              </a:ln>
            </p:spPr>
            <p:txBody>
              <a:bodyPr wrap="square" rtlCol="0">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更新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p>
                              <m:sSup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sSup>
                              <m:sSup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e>
                    </m:d>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b="1">
                        <a:latin typeface="Cambria Math" panose="02040503050406030204" pitchFamily="18" charset="0"/>
                        <a:ea typeface="华文楷体" panose="02010600040101010101" pitchFamily="2" charset="-122"/>
                        <a:cs typeface="Times New Roman" panose="02020603050405020304" pitchFamily="18" charset="0"/>
                      </a:rPr>
                      <m:t>收敛</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BD0EAF9-2ECB-4163-B273-83D2491C3454}"/>
                  </a:ext>
                </a:extLst>
              </p:cNvPr>
              <p:cNvSpPr txBox="1">
                <a:spLocks noRot="1" noChangeAspect="1" noMove="1" noResize="1" noEditPoints="1" noAdjustHandles="1" noChangeArrowheads="1" noChangeShapeType="1" noTextEdit="1"/>
              </p:cNvSpPr>
              <p:nvPr/>
            </p:nvSpPr>
            <p:spPr>
              <a:xfrm>
                <a:off x="707071" y="1525217"/>
                <a:ext cx="5513497" cy="3227037"/>
              </a:xfrm>
              <a:prstGeom prst="rect">
                <a:avLst/>
              </a:prstGeom>
              <a:blipFill>
                <a:blip r:embed="rId2"/>
                <a:stretch>
                  <a:fillRect l="-883" t="-564" b="-2256"/>
                </a:stretch>
              </a:blipFill>
              <a:ln>
                <a:solidFill>
                  <a:schemeClr val="tx1"/>
                </a:solidFill>
              </a:ln>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F9771EFC-F823-41F9-A6DA-F561C77720F7}"/>
              </a:ext>
            </a:extLst>
          </p:cNvPr>
          <p:cNvSpPr/>
          <p:nvPr/>
        </p:nvSpPr>
        <p:spPr>
          <a:xfrm>
            <a:off x="707071" y="3324172"/>
            <a:ext cx="4922044" cy="830997"/>
          </a:xfrm>
          <a:prstGeom prst="rect">
            <a:avLst/>
          </a:prstGeom>
        </p:spPr>
        <p:txBody>
          <a:bodyPr wrap="square">
            <a:spAutoFit/>
          </a:bodyPr>
          <a:lstStyle/>
          <a:p>
            <a:br>
              <a:rPr lang="en-US" altLang="zh-CN" sz="2400" dirty="0">
                <a:latin typeface="Times New Roman" panose="02020603050405020304" pitchFamily="18" charset="0"/>
                <a:ea typeface="黑体" panose="02010609060101010101" pitchFamily="49" charset="-122"/>
                <a:cs typeface="Times New Roman" panose="02020603050405020304" pitchFamily="18" charset="0"/>
              </a:rPr>
            </a:br>
            <a:endParaRPr lang="en-US" altLang="zh-CN" sz="2400" dirty="0">
              <a:latin typeface="Times New Roman" panose="02020603050405020304" pitchFamily="18" charset="0"/>
              <a:cs typeface="Times New Roman" panose="02020603050405020304" pitchFamily="18" charset="0"/>
            </a:endParaRPr>
          </a:p>
        </p:txBody>
      </p:sp>
      <p:grpSp>
        <p:nvGrpSpPr>
          <p:cNvPr id="7" name="组合 6">
            <a:extLst>
              <a:ext uri="{FF2B5EF4-FFF2-40B4-BE49-F238E27FC236}">
                <a16:creationId xmlns:a16="http://schemas.microsoft.com/office/drawing/2014/main" id="{7E1BD966-0256-4473-A7D3-E1E57A9D6DC4}"/>
              </a:ext>
            </a:extLst>
          </p:cNvPr>
          <p:cNvGrpSpPr/>
          <p:nvPr/>
        </p:nvGrpSpPr>
        <p:grpSpPr>
          <a:xfrm>
            <a:off x="6280547" y="1525217"/>
            <a:ext cx="2718565" cy="3282682"/>
            <a:chOff x="6961978" y="2956265"/>
            <a:chExt cx="3624754" cy="3537294"/>
          </a:xfrm>
        </p:grpSpPr>
        <p:grpSp>
          <p:nvGrpSpPr>
            <p:cNvPr id="8" name="组合 7">
              <a:extLst>
                <a:ext uri="{FF2B5EF4-FFF2-40B4-BE49-F238E27FC236}">
                  <a16:creationId xmlns:a16="http://schemas.microsoft.com/office/drawing/2014/main" id="{9A1B6AEC-2F96-4782-9629-9AEFAFF12B47}"/>
                </a:ext>
              </a:extLst>
            </p:cNvPr>
            <p:cNvGrpSpPr/>
            <p:nvPr/>
          </p:nvGrpSpPr>
          <p:grpSpPr>
            <a:xfrm>
              <a:off x="6961978" y="2956265"/>
              <a:ext cx="3624754" cy="3537294"/>
              <a:chOff x="6961978" y="2956265"/>
              <a:chExt cx="3624754" cy="3537294"/>
            </a:xfrm>
          </p:grpSpPr>
          <p:grpSp>
            <p:nvGrpSpPr>
              <p:cNvPr id="11" name="组合 10">
                <a:extLst>
                  <a:ext uri="{FF2B5EF4-FFF2-40B4-BE49-F238E27FC236}">
                    <a16:creationId xmlns:a16="http://schemas.microsoft.com/office/drawing/2014/main" id="{56F3DD8F-7A47-4624-9057-ADCA7D330384}"/>
                  </a:ext>
                </a:extLst>
              </p:cNvPr>
              <p:cNvGrpSpPr/>
              <p:nvPr/>
            </p:nvGrpSpPr>
            <p:grpSpPr>
              <a:xfrm>
                <a:off x="6961978" y="2956265"/>
                <a:ext cx="3624754" cy="3537294"/>
                <a:chOff x="8044101" y="3225145"/>
                <a:chExt cx="2736384" cy="2670359"/>
              </a:xfrm>
            </p:grpSpPr>
            <p:grpSp>
              <p:nvGrpSpPr>
                <p:cNvPr id="15" name="组合 14">
                  <a:extLst>
                    <a:ext uri="{FF2B5EF4-FFF2-40B4-BE49-F238E27FC236}">
                      <a16:creationId xmlns:a16="http://schemas.microsoft.com/office/drawing/2014/main" id="{A3C7FFD8-1BA5-4651-B53C-8C29C90C15B7}"/>
                    </a:ext>
                  </a:extLst>
                </p:cNvPr>
                <p:cNvGrpSpPr/>
                <p:nvPr/>
              </p:nvGrpSpPr>
              <p:grpSpPr>
                <a:xfrm>
                  <a:off x="8110122" y="3225145"/>
                  <a:ext cx="2670363" cy="2670359"/>
                  <a:chOff x="8158160" y="4724393"/>
                  <a:chExt cx="1314449" cy="1314447"/>
                </a:xfrm>
              </p:grpSpPr>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181D914F-C455-47C4-BBBD-827FE14DD20A}"/>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黑体" pitchFamily="49" charset="-122"/>
                                    </a:rPr>
                                  </m:ctrlPr>
                                </m:sSubPr>
                                <m:e>
                                  <m:r>
                                    <a:rPr lang="en-US" altLang="zh-CN" i="1" smtClean="0">
                                      <a:latin typeface="Cambria Math" panose="02040503050406030204" pitchFamily="18" charset="0"/>
                                      <a:ea typeface="黑体" pitchFamily="49" charset="-122"/>
                                    </a:rPr>
                                    <m:t>𝑉</m:t>
                                  </m:r>
                                </m:e>
                                <m:sub>
                                  <m:r>
                                    <a:rPr lang="en-US" altLang="zh-CN" b="0" i="1" smtClean="0">
                                      <a:latin typeface="Cambria Math" panose="02040503050406030204" pitchFamily="18" charset="0"/>
                                      <a:ea typeface="黑体" pitchFamily="49" charset="-122"/>
                                    </a:rPr>
                                    <m:t>𝜋</m:t>
                                  </m:r>
                                </m:sub>
                              </m:sSub>
                              <m:d>
                                <m:dPr>
                                  <m:ctrlPr>
                                    <a:rPr lang="en-US" altLang="zh-CN" b="0" i="1">
                                      <a:latin typeface="Cambria Math" panose="02040503050406030204" pitchFamily="18" charset="0"/>
                                      <a:ea typeface="黑体" pitchFamily="49" charset="-122"/>
                                    </a:rPr>
                                  </m:ctrlPr>
                                </m:dPr>
                                <m:e>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e>
                              </m:d>
                              <m:r>
                                <a:rPr lang="en-US" altLang="zh-CN" b="0" i="1" smtClean="0">
                                  <a:latin typeface="Cambria Math" panose="02040503050406030204" pitchFamily="18" charset="0"/>
                                  <a:ea typeface="黑体" pitchFamily="49" charset="-122"/>
                                </a:rPr>
                                <m:t>=0.3</m:t>
                              </m:r>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8" name="矩形 17">
                        <a:extLst>
                          <a:ext uri="{FF2B5EF4-FFF2-40B4-BE49-F238E27FC236}">
                            <a16:creationId xmlns:a16="http://schemas.microsoft.com/office/drawing/2014/main" id="{181D914F-C455-47C4-BBBD-827FE14DD20A}"/>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3"/>
                        <a:stretch>
                          <a:fillRect/>
                        </a:stretch>
                      </a:blipFill>
                    </p:spPr>
                    <p:txBody>
                      <a:bodyPr/>
                      <a:lstStyle/>
                      <a:p>
                        <a:r>
                          <a:rPr lang="zh-CN" altLang="en-US">
                            <a:noFill/>
                          </a:rPr>
                          <a:t> </a:t>
                        </a:r>
                      </a:p>
                    </p:txBody>
                  </p:sp>
                </mc:Fallback>
              </mc:AlternateContent>
              <p:sp>
                <p:nvSpPr>
                  <p:cNvPr id="19" name="矩形 18">
                    <a:extLst>
                      <a:ext uri="{FF2B5EF4-FFF2-40B4-BE49-F238E27FC236}">
                        <a16:creationId xmlns:a16="http://schemas.microsoft.com/office/drawing/2014/main" id="{D9534126-FCAD-4C39-9430-3A7A874021AD}"/>
                      </a:ext>
                    </a:extLst>
                  </p:cNvPr>
                  <p:cNvSpPr/>
                  <p:nvPr/>
                </p:nvSpPr>
                <p:spPr>
                  <a:xfrm>
                    <a:off x="8815384"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20" name="矩形 19">
                    <a:extLst>
                      <a:ext uri="{FF2B5EF4-FFF2-40B4-BE49-F238E27FC236}">
                        <a16:creationId xmlns:a16="http://schemas.microsoft.com/office/drawing/2014/main" id="{CA49BD5C-AF24-4219-ACB6-3388A2301CB9}"/>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E38B3543-CC38-414D-B8F1-B92838DCC0CE}"/>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黑体" pitchFamily="49" charset="-122"/>
                                    </a:rPr>
                                  </m:ctrlPr>
                                </m:sSubPr>
                                <m:e>
                                  <m:r>
                                    <a:rPr lang="en-US" altLang="zh-CN" i="1" smtClean="0">
                                      <a:latin typeface="Cambria Math" panose="02040503050406030204" pitchFamily="18" charset="0"/>
                                      <a:ea typeface="黑体" pitchFamily="49" charset="-122"/>
                                    </a:rPr>
                                    <m:t>𝑉</m:t>
                                  </m:r>
                                </m:e>
                                <m:sub>
                                  <m:r>
                                    <a:rPr lang="en-US" altLang="zh-CN" b="0" i="1" smtClean="0">
                                      <a:latin typeface="Cambria Math" panose="02040503050406030204" pitchFamily="18" charset="0"/>
                                      <a:ea typeface="黑体" pitchFamily="49" charset="-122"/>
                                    </a:rPr>
                                    <m:t>𝜋</m:t>
                                  </m:r>
                                </m:sub>
                              </m:sSub>
                              <m:d>
                                <m:dPr>
                                  <m:ctrlPr>
                                    <a:rPr lang="en-US" altLang="zh-CN" b="0" i="1" smtClean="0">
                                      <a:latin typeface="Cambria Math" panose="02040503050406030204" pitchFamily="18" charset="0"/>
                                      <a:ea typeface="黑体" pitchFamily="49" charset="-122"/>
                                    </a:rPr>
                                  </m:ctrlPr>
                                </m:dPr>
                                <m:e>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e>
                              </m:d>
                              <m:r>
                                <a:rPr lang="en-US" altLang="zh-CN" b="0" i="1" smtClean="0">
                                  <a:latin typeface="Cambria Math" panose="02040503050406030204" pitchFamily="18" charset="0"/>
                                  <a:ea typeface="黑体" pitchFamily="49" charset="-122"/>
                                </a:rPr>
                                <m:t>=0.4</m:t>
                              </m:r>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21" name="矩形 20">
                        <a:extLst>
                          <a:ext uri="{FF2B5EF4-FFF2-40B4-BE49-F238E27FC236}">
                            <a16:creationId xmlns:a16="http://schemas.microsoft.com/office/drawing/2014/main" id="{E38B3543-CC38-414D-B8F1-B92838DCC0CE}"/>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4"/>
                        <a:stretch>
                          <a:fillRect/>
                        </a:stretch>
                      </a:blipFill>
                    </p:spPr>
                    <p:txBody>
                      <a:bodyPr/>
                      <a:lstStyle/>
                      <a:p>
                        <a:r>
                          <a:rPr lang="zh-CN" altLang="en-US">
                            <a:noFill/>
                          </a:rPr>
                          <a:t> </a:t>
                        </a:r>
                      </a:p>
                    </p:txBody>
                  </p:sp>
                </mc:Fallback>
              </mc:AlternateContent>
            </p:grpSp>
            <p:sp>
              <p:nvSpPr>
                <p:cNvPr id="16" name="箭头: 下 15">
                  <a:extLst>
                    <a:ext uri="{FF2B5EF4-FFF2-40B4-BE49-F238E27FC236}">
                      <a16:creationId xmlns:a16="http://schemas.microsoft.com/office/drawing/2014/main" id="{35C80E6B-0D9E-41C5-B6F8-CC3A4EE9816A}"/>
                    </a:ext>
                  </a:extLst>
                </p:cNvPr>
                <p:cNvSpPr/>
                <p:nvPr/>
              </p:nvSpPr>
              <p:spPr>
                <a:xfrm rot="10800000">
                  <a:off x="8682313" y="5522965"/>
                  <a:ext cx="190502" cy="300441"/>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0E9B07E0-E5BD-4707-A6D0-F5AFDC9B4B72}"/>
                        </a:ext>
                      </a:extLst>
                    </p:cNvPr>
                    <p:cNvSpPr/>
                    <p:nvPr/>
                  </p:nvSpPr>
                  <p:spPr>
                    <a:xfrm>
                      <a:off x="8044101" y="5090856"/>
                      <a:ext cx="1467133" cy="27881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𝑉</m:t>
                                </m:r>
                              </m:e>
                              <m:sub>
                                <m:r>
                                  <a:rPr lang="en-US" altLang="zh-CN" i="1">
                                    <a:latin typeface="Cambria Math" panose="02040503050406030204" pitchFamily="18" charset="0"/>
                                    <a:ea typeface="黑体" pitchFamily="49" charset="-122"/>
                                  </a:rPr>
                                  <m:t>𝜋</m:t>
                                </m:r>
                              </m:sub>
                            </m:sSub>
                            <m:d>
                              <m:dPr>
                                <m:ctrlPr>
                                  <a:rPr lang="en-US" altLang="zh-CN" i="1">
                                    <a:latin typeface="Cambria Math" panose="02040503050406030204" pitchFamily="18" charset="0"/>
                                    <a:ea typeface="黑体" pitchFamily="49" charset="-122"/>
                                  </a:rPr>
                                </m:ctrlPr>
                              </m:dPr>
                              <m:e>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1</m:t>
                                    </m:r>
                                  </m:sub>
                                </m:sSub>
                              </m:e>
                            </m:d>
                            <m:r>
                              <a:rPr lang="en-US" altLang="zh-CN" i="1">
                                <a:latin typeface="Cambria Math" panose="02040503050406030204" pitchFamily="18" charset="0"/>
                                <a:ea typeface="黑体" pitchFamily="49" charset="-122"/>
                              </a:rPr>
                              <m:t>=</m:t>
                            </m:r>
                            <m:r>
                              <a:rPr lang="en-US" altLang="zh-CN" b="0" i="1" smtClean="0">
                                <a:solidFill>
                                  <a:schemeClr val="tx1"/>
                                </a:solidFill>
                                <a:latin typeface="Cambria Math" panose="02040503050406030204" pitchFamily="18" charset="0"/>
                                <a:ea typeface="黑体" pitchFamily="49" charset="-122"/>
                              </a:rPr>
                              <m:t>0.1</m:t>
                            </m:r>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7" name="矩形 16">
                      <a:extLst>
                        <a:ext uri="{FF2B5EF4-FFF2-40B4-BE49-F238E27FC236}">
                          <a16:creationId xmlns:a16="http://schemas.microsoft.com/office/drawing/2014/main" id="{0E9B07E0-E5BD-4707-A6D0-F5AFDC9B4B72}"/>
                        </a:ext>
                      </a:extLst>
                    </p:cNvPr>
                    <p:cNvSpPr>
                      <a:spLocks noRot="1" noChangeAspect="1" noMove="1" noResize="1" noEditPoints="1" noAdjustHandles="1" noChangeArrowheads="1" noChangeShapeType="1" noTextEdit="1"/>
                    </p:cNvSpPr>
                    <p:nvPr/>
                  </p:nvSpPr>
                  <p:spPr>
                    <a:xfrm>
                      <a:off x="8229308" y="5090856"/>
                      <a:ext cx="1096719" cy="278815"/>
                    </a:xfrm>
                    <a:prstGeom prst="rect">
                      <a:avLst/>
                    </a:prstGeom>
                    <a:blipFill>
                      <a:blip r:embed="rId5"/>
                      <a:stretch>
                        <a:fillRect/>
                      </a:stretch>
                    </a:blipFill>
                  </p:spPr>
                  <p:txBody>
                    <a:bodyPr/>
                    <a:lstStyle/>
                    <a:p>
                      <a:r>
                        <a:rPr lang="zh-CN" altLang="en-US">
                          <a:noFill/>
                        </a:rPr>
                        <a:t> </a:t>
                      </a:r>
                    </a:p>
                  </p:txBody>
                </p:sp>
              </mc:Fallback>
            </mc:AlternateContent>
          </p:grpSp>
          <p:sp>
            <p:nvSpPr>
              <p:cNvPr id="12" name="箭头: 下 11">
                <a:extLst>
                  <a:ext uri="{FF2B5EF4-FFF2-40B4-BE49-F238E27FC236}">
                    <a16:creationId xmlns:a16="http://schemas.microsoft.com/office/drawing/2014/main" id="{ADBA18D7-0F44-4C27-ADF9-7A239B1506DF}"/>
                  </a:ext>
                </a:extLst>
              </p:cNvPr>
              <p:cNvSpPr/>
              <p:nvPr/>
            </p:nvSpPr>
            <p:spPr>
              <a:xfrm rot="10800000">
                <a:off x="7807387" y="4178510"/>
                <a:ext cx="252476" cy="431247"/>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grpSp>
        <p:sp>
          <p:nvSpPr>
            <p:cNvPr id="10" name="箭头: 下 9">
              <a:extLst>
                <a:ext uri="{FF2B5EF4-FFF2-40B4-BE49-F238E27FC236}">
                  <a16:creationId xmlns:a16="http://schemas.microsoft.com/office/drawing/2014/main" id="{14361D25-2D6B-4EDC-8295-F7D0ADAF3284}"/>
                </a:ext>
              </a:extLst>
            </p:cNvPr>
            <p:cNvSpPr/>
            <p:nvPr/>
          </p:nvSpPr>
          <p:spPr>
            <a:xfrm rot="10800000">
              <a:off x="9565418" y="6000076"/>
              <a:ext cx="263033" cy="397979"/>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66F35098-C75A-4FCC-A956-0C08D01DBB5B}"/>
                  </a:ext>
                </a:extLst>
              </p:cNvPr>
              <p:cNvSpPr/>
              <p:nvPr/>
            </p:nvSpPr>
            <p:spPr>
              <a:xfrm>
                <a:off x="385430" y="4779821"/>
                <a:ext cx="5411529" cy="1775935"/>
              </a:xfrm>
              <a:prstGeom prst="rect">
                <a:avLst/>
              </a:prstGeom>
            </p:spPr>
            <p:txBody>
              <a:bodyPr wrap="square">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假设</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𝛼</m:t>
                    </m:r>
                    <m:r>
                      <a:rPr lang="en-US" altLang="zh-CN" b="1">
                        <a:latin typeface="Cambria Math" panose="02040503050406030204" pitchFamily="18" charset="0"/>
                        <a:ea typeface="华文楷体" panose="02010600040101010101" pitchFamily="2" charset="-122"/>
                        <a:cs typeface="Times New Roman" panose="02020603050405020304" pitchFamily="18" charset="0"/>
                      </a:rPr>
                      <m:t>=0.5</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，更新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的值：</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从</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 中采样得到动作</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zh-CN" altLang="en-US" b="1">
                        <a:latin typeface="Cambria Math" panose="02040503050406030204" pitchFamily="18" charset="0"/>
                        <a:ea typeface="华文楷体" panose="02010600040101010101" pitchFamily="2" charset="-122"/>
                        <a:cs typeface="Times New Roman" panose="02020603050405020304" pitchFamily="18" charset="0"/>
                      </a:rPr>
                      <m:t>上</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从</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𝑃𝑟</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zh-CN" altLang="en-US" b="1">
                        <a:latin typeface="Cambria Math" panose="02040503050406030204" pitchFamily="18" charset="0"/>
                        <a:ea typeface="华文楷体" panose="02010600040101010101" pitchFamily="2" charset="-122"/>
                        <a:cs typeface="Times New Roman" panose="02020603050405020304" pitchFamily="18" charset="0"/>
                      </a:rPr>
                      <m:t>上</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中采样得到</a:t>
                </a:r>
                <a14:m>
                  <m:oMath xmlns:m="http://schemas.openxmlformats.org/officeDocument/2006/math">
                    <m:r>
                      <a:rPr lang="zh-CN" altLang="en-US" b="1" dirty="0">
                        <a:latin typeface="Cambria Math" panose="02040503050406030204" pitchFamily="18" charset="0"/>
                        <a:ea typeface="华文楷体" panose="02010600040101010101" pitchFamily="2" charset="-122"/>
                        <a:cs typeface="Times New Roman" panose="02020603050405020304" pitchFamily="18" charset="0"/>
                      </a:rPr>
                      <m:t>下一步状态</m:t>
                    </m:r>
                    <m:sSup>
                      <m:sSup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4</m:t>
                        </m:r>
                      </m:sub>
                    </m:sSub>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𝛼</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zh-CN" altLang="en-US" b="1">
                              <a:latin typeface="Cambria Math" panose="02040503050406030204" pitchFamily="18" charset="0"/>
                              <a:ea typeface="华文楷体" panose="02010600040101010101" pitchFamily="2" charset="-122"/>
                              <a:cs typeface="Times New Roman" panose="02020603050405020304" pitchFamily="18" charset="0"/>
                            </a:rPr>
                            <m:t>上</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4</m:t>
                              </m:r>
                            </m:sub>
                          </m:sSub>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4</m:t>
                              </m:r>
                            </m:sub>
                          </m:sSub>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=0.1+0.5×[0+0.99×0.3−0.1]=0.199</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2" name="矩形 21">
                <a:extLst>
                  <a:ext uri="{FF2B5EF4-FFF2-40B4-BE49-F238E27FC236}">
                    <a16:creationId xmlns:a16="http://schemas.microsoft.com/office/drawing/2014/main" id="{66F35098-C75A-4FCC-A956-0C08D01DBB5B}"/>
                  </a:ext>
                </a:extLst>
              </p:cNvPr>
              <p:cNvSpPr>
                <a:spLocks noRot="1" noChangeAspect="1" noMove="1" noResize="1" noEditPoints="1" noAdjustHandles="1" noChangeArrowheads="1" noChangeShapeType="1" noTextEdit="1"/>
              </p:cNvSpPr>
              <p:nvPr/>
            </p:nvSpPr>
            <p:spPr>
              <a:xfrm>
                <a:off x="385430" y="4779821"/>
                <a:ext cx="5411529" cy="1775935"/>
              </a:xfrm>
              <a:prstGeom prst="rect">
                <a:avLst/>
              </a:prstGeom>
              <a:blipFill>
                <a:blip r:embed="rId6"/>
                <a:stretch>
                  <a:fillRect l="-901" t="-1375" b="-3093"/>
                </a:stretch>
              </a:blipFill>
            </p:spPr>
            <p:txBody>
              <a:bodyPr/>
              <a:lstStyle/>
              <a:p>
                <a:r>
                  <a:rPr lang="zh-CN" altLang="en-US">
                    <a:noFill/>
                  </a:rPr>
                  <a:t> </a:t>
                </a:r>
              </a:p>
            </p:txBody>
          </p:sp>
        </mc:Fallback>
      </mc:AlternateContent>
      <p:cxnSp>
        <p:nvCxnSpPr>
          <p:cNvPr id="23" name="直接箭头连接符 22">
            <a:extLst>
              <a:ext uri="{FF2B5EF4-FFF2-40B4-BE49-F238E27FC236}">
                <a16:creationId xmlns:a16="http://schemas.microsoft.com/office/drawing/2014/main" id="{91E98181-9AD0-4368-B1EA-96EA7E3737A5}"/>
              </a:ext>
            </a:extLst>
          </p:cNvPr>
          <p:cNvCxnSpPr>
            <a:cxnSpLocks/>
          </p:cNvCxnSpPr>
          <p:nvPr/>
        </p:nvCxnSpPr>
        <p:spPr>
          <a:xfrm>
            <a:off x="7316493" y="4224890"/>
            <a:ext cx="0" cy="295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8C8F8CB4-67DC-4AA6-9377-85B98B046791}"/>
                  </a:ext>
                </a:extLst>
              </p:cNvPr>
              <p:cNvSpPr/>
              <p:nvPr/>
            </p:nvSpPr>
            <p:spPr>
              <a:xfrm>
                <a:off x="7073666" y="4529329"/>
                <a:ext cx="80342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solidFill>
                            <a:srgbClr val="FF0000"/>
                          </a:solidFill>
                          <a:latin typeface="Cambria Math" panose="02040503050406030204" pitchFamily="18" charset="0"/>
                          <a:ea typeface="黑体" pitchFamily="49" charset="-122"/>
                        </a:rPr>
                        <m:t>0.1</m:t>
                      </m:r>
                      <m:r>
                        <a:rPr lang="en-US" altLang="zh-CN" b="0" i="1" smtClean="0">
                          <a:solidFill>
                            <a:srgbClr val="FF0000"/>
                          </a:solidFill>
                          <a:latin typeface="Cambria Math" panose="02040503050406030204" pitchFamily="18" charset="0"/>
                          <a:ea typeface="黑体" pitchFamily="49" charset="-122"/>
                        </a:rPr>
                        <m:t>99</m:t>
                      </m:r>
                    </m:oMath>
                  </m:oMathPara>
                </a14:m>
                <a:endParaRPr lang="zh-CN" altLang="en-US"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5" name="矩形 4">
                <a:extLst>
                  <a:ext uri="{FF2B5EF4-FFF2-40B4-BE49-F238E27FC236}">
                    <a16:creationId xmlns="" xmlns:a16="http://schemas.microsoft.com/office/drawing/2014/main" xmlns:a14="http://schemas.microsoft.com/office/drawing/2010/main" id="{8C8F8CB4-67DC-4AA6-9377-85B98B046791}"/>
                  </a:ext>
                </a:extLst>
              </p:cNvPr>
              <p:cNvSpPr>
                <a:spLocks noRot="1" noChangeAspect="1" noMove="1" noResize="1" noEditPoints="1" noAdjustHandles="1" noChangeArrowheads="1" noChangeShapeType="1" noTextEdit="1"/>
              </p:cNvSpPr>
              <p:nvPr/>
            </p:nvSpPr>
            <p:spPr>
              <a:xfrm>
                <a:off x="9431554" y="4529329"/>
                <a:ext cx="798617" cy="369332"/>
              </a:xfrm>
              <a:prstGeom prst="rect">
                <a:avLst/>
              </a:prstGeom>
              <a:blipFill rotWithShape="1">
                <a:blip r:embed="rId7"/>
                <a:stretch>
                  <a:fillRect/>
                </a:stretch>
              </a:blipFill>
            </p:spPr>
            <p:txBody>
              <a:bodyPr/>
              <a:lstStyle/>
              <a:p>
                <a:r>
                  <a:rPr lang="zh-CN" altLang="en-US">
                    <a:noFill/>
                  </a:rPr>
                  <a:t> </a:t>
                </a:r>
              </a:p>
            </p:txBody>
          </p:sp>
        </mc:Fallback>
      </mc:AlternateContent>
      <p:sp>
        <p:nvSpPr>
          <p:cNvPr id="27" name="矩形 26">
            <a:extLst>
              <a:ext uri="{FF2B5EF4-FFF2-40B4-BE49-F238E27FC236}">
                <a16:creationId xmlns:a16="http://schemas.microsoft.com/office/drawing/2014/main" id="{C78A7C31-3764-48CD-9DE6-326D71F9F0A4}"/>
              </a:ext>
            </a:extLst>
          </p:cNvPr>
          <p:cNvSpPr/>
          <p:nvPr/>
        </p:nvSpPr>
        <p:spPr>
          <a:xfrm>
            <a:off x="727862" y="891237"/>
            <a:ext cx="7070742" cy="507831"/>
          </a:xfrm>
          <a:prstGeom prst="rect">
            <a:avLst/>
          </a:prstGeom>
        </p:spPr>
        <p:txBody>
          <a:bodyPr wrap="square">
            <a:spAutoFit/>
          </a:bodyPr>
          <a:lstStyle/>
          <a:p>
            <a:pPr>
              <a:lnSpc>
                <a:spcPct val="150000"/>
              </a:lnSpc>
            </a:pP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基于时序差分（</a:t>
            </a:r>
            <a:r>
              <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Temporal Difference</a:t>
            </a:r>
            <a:r>
              <a:rPr lang="zh-CN" altLang="en-US"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）的价值函数更新</a:t>
            </a:r>
            <a:endParaRPr lang="en-US" altLang="zh-CN"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标题 2">
            <a:extLst>
              <a:ext uri="{FF2B5EF4-FFF2-40B4-BE49-F238E27FC236}">
                <a16:creationId xmlns:a16="http://schemas.microsoft.com/office/drawing/2014/main"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强化学习中的策略评估：时序差分</a:t>
            </a:r>
          </a:p>
        </p:txBody>
      </p:sp>
      <p:sp>
        <p:nvSpPr>
          <p:cNvPr id="3" name="矩形 2"/>
          <p:cNvSpPr/>
          <p:nvPr/>
        </p:nvSpPr>
        <p:spPr>
          <a:xfrm>
            <a:off x="6152110" y="4921878"/>
            <a:ext cx="2923432" cy="738664"/>
          </a:xfrm>
          <a:prstGeom prst="rect">
            <a:avLst/>
          </a:prstGeom>
        </p:spPr>
        <p:txBody>
          <a:bodyPr wrap="square">
            <a:spAutoFit/>
          </a:bodyPr>
          <a:lstStyle/>
          <a:p>
            <a:pPr algn="just"/>
            <a:r>
              <a:rPr lang="zh-CN" altLang="zh-CN" sz="1400" b="1" dirty="0">
                <a:latin typeface="Times New Roman" panose="02020603050405020304" pitchFamily="18" charset="0"/>
                <a:ea typeface="华文楷体" panose="02010600040101010101" pitchFamily="2" charset="-122"/>
                <a:cs typeface="Times New Roman" panose="02020603050405020304" pitchFamily="18" charset="0"/>
              </a:rPr>
              <a:t>在对片段进行采样的同时，不断以上述方法更新当前状态的价值函数，不断迭代直到价值函数收敛为止。</a:t>
            </a:r>
          </a:p>
        </p:txBody>
      </p:sp>
    </p:spTree>
    <p:extLst>
      <p:ext uri="{BB962C8B-B14F-4D97-AF65-F5344CB8AC3E}">
        <p14:creationId xmlns:p14="http://schemas.microsoft.com/office/powerpoint/2010/main" val="36831343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BD0EAF9-2ECB-4163-B273-83D2491C3454}"/>
                  </a:ext>
                </a:extLst>
              </p:cNvPr>
              <p:cNvSpPr txBox="1"/>
              <p:nvPr/>
            </p:nvSpPr>
            <p:spPr>
              <a:xfrm>
                <a:off x="264065" y="1352221"/>
                <a:ext cx="5721658" cy="2900730"/>
              </a:xfrm>
              <a:prstGeom prst="rect">
                <a:avLst/>
              </a:prstGeom>
              <a:noFill/>
              <a:ln>
                <a:solidFill>
                  <a:schemeClr val="tx1"/>
                </a:solidFill>
              </a:ln>
            </p:spPr>
            <p:txBody>
              <a:bodyPr wrap="square" rtlCol="0">
                <a:spAutoFit/>
              </a:bodyPr>
              <a:lstStyle/>
              <a:p>
                <a:r>
                  <a:rPr lang="zh-CN" altLang="en-US" sz="1600" dirty="0">
                    <a:latin typeface="Times New Roman" panose="02020603050405020304" pitchFamily="18" charset="0"/>
                    <a:ea typeface="黑体" pitchFamily="49" charset="-122"/>
                    <a:cs typeface="Times New Roman" panose="02020603050405020304" pitchFamily="18" charset="0"/>
                  </a:rPr>
                  <a:t>初始化</a:t>
                </a:r>
                <a14:m>
                  <m:oMath xmlns:m="http://schemas.openxmlformats.org/officeDocument/2006/math">
                    <m:sSub>
                      <m:sSubPr>
                        <m:ctrlPr>
                          <a:rPr lang="en-US" altLang="zh-CN" sz="1600" i="1" smtClean="0">
                            <a:solidFill>
                              <a:schemeClr val="tx1"/>
                            </a:solidFill>
                            <a:latin typeface="Cambria Math" panose="02040503050406030204" pitchFamily="18" charset="0"/>
                            <a:ea typeface="黑体" pitchFamily="49" charset="-122"/>
                          </a:rPr>
                        </m:ctrlPr>
                      </m:sSubPr>
                      <m:e>
                        <m:r>
                          <a:rPr lang="en-US" altLang="zh-CN" sz="1600" i="1">
                            <a:solidFill>
                              <a:schemeClr val="tx1"/>
                            </a:solidFill>
                            <a:latin typeface="Cambria Math" panose="02040503050406030204" pitchFamily="18" charset="0"/>
                            <a:ea typeface="黑体" pitchFamily="49" charset="-122"/>
                          </a:rPr>
                          <m:t>𝑞</m:t>
                        </m:r>
                      </m:e>
                      <m:sub>
                        <m:r>
                          <a:rPr lang="en-US" altLang="zh-CN" sz="1600" i="1">
                            <a:solidFill>
                              <a:schemeClr val="tx1"/>
                            </a:solidFill>
                            <a:latin typeface="Cambria Math" panose="02040503050406030204" pitchFamily="18" charset="0"/>
                            <a:ea typeface="黑体" pitchFamily="49" charset="-122"/>
                          </a:rPr>
                          <m:t>𝜋</m:t>
                        </m:r>
                      </m:sub>
                    </m:sSub>
                  </m:oMath>
                </a14:m>
                <a:r>
                  <a:rPr lang="zh-CN" altLang="en-US" sz="1600" dirty="0">
                    <a:latin typeface="Times New Roman" panose="02020603050405020304" pitchFamily="18" charset="0"/>
                    <a:ea typeface="黑体" pitchFamily="49" charset="-122"/>
                    <a:cs typeface="Times New Roman" panose="02020603050405020304" pitchFamily="18" charset="0"/>
                  </a:rPr>
                  <a:t>函数</a:t>
                </a:r>
                <a:endParaRPr lang="en-US" altLang="zh-CN" sz="1600" dirty="0">
                  <a:latin typeface="Times New Roman" panose="02020603050405020304" pitchFamily="18" charset="0"/>
                  <a:ea typeface="黑体" pitchFamily="49" charset="-122"/>
                  <a:cs typeface="Times New Roman" panose="02020603050405020304" pitchFamily="18" charset="0"/>
                </a:endParaRPr>
              </a:p>
              <a:p>
                <a:r>
                  <a:rPr lang="zh-CN" altLang="en-US" sz="1600" dirty="0">
                    <a:latin typeface="Times New Roman" panose="02020603050405020304" pitchFamily="18" charset="0"/>
                    <a:ea typeface="黑体" pitchFamily="49" charset="-122"/>
                    <a:cs typeface="Times New Roman" panose="02020603050405020304" pitchFamily="18" charset="0"/>
                  </a:rPr>
                  <a:t>循环</a:t>
                </a:r>
                <a:endParaRPr lang="en-US" altLang="zh-CN" sz="1600" dirty="0">
                  <a:latin typeface="Times New Roman" panose="02020603050405020304" pitchFamily="18" charset="0"/>
                  <a:ea typeface="黑体" pitchFamily="49" charset="-122"/>
                  <a:cs typeface="Times New Roman" panose="02020603050405020304" pitchFamily="18" charset="0"/>
                </a:endParaRPr>
              </a:p>
              <a:p>
                <a:r>
                  <a:rPr lang="en-US" altLang="zh-CN" sz="1600" dirty="0">
                    <a:latin typeface="Times New Roman" panose="02020603050405020304" pitchFamily="18" charset="0"/>
                    <a:ea typeface="黑体" pitchFamily="49" charset="-122"/>
                    <a:cs typeface="Times New Roman" panose="02020603050405020304" pitchFamily="18" charset="0"/>
                  </a:rPr>
                  <a:t>        </a:t>
                </a:r>
                <a:r>
                  <a:rPr lang="zh-CN" altLang="en-US" sz="1600" dirty="0">
                    <a:latin typeface="Times New Roman" panose="02020603050405020304" pitchFamily="18" charset="0"/>
                    <a:ea typeface="黑体" pitchFamily="49" charset="-122"/>
                    <a:cs typeface="Times New Roman" panose="02020603050405020304" pitchFamily="18" charset="0"/>
                  </a:rPr>
                  <a:t>初始化</a:t>
                </a:r>
                <a:r>
                  <a:rPr lang="en-US" altLang="zh-CN" sz="1600" dirty="0">
                    <a:latin typeface="Times New Roman" panose="02020603050405020304" pitchFamily="18" charset="0"/>
                    <a:ea typeface="黑体" pitchFamily="49" charset="-122"/>
                    <a:cs typeface="Times New Roman" panose="02020603050405020304" pitchFamily="18" charset="0"/>
                  </a:rPr>
                  <a:t>s</a:t>
                </a:r>
                <a:r>
                  <a:rPr lang="zh-CN" altLang="en-US" sz="1600" dirty="0">
                    <a:latin typeface="Times New Roman" panose="02020603050405020304" pitchFamily="18" charset="0"/>
                    <a:ea typeface="黑体" pitchFamily="49" charset="-122"/>
                    <a:cs typeface="Times New Roman" panose="02020603050405020304" pitchFamily="18" charset="0"/>
                  </a:rPr>
                  <a:t>为初始状态</a:t>
                </a:r>
                <a:endParaRPr lang="en-US" altLang="zh-CN" sz="1600" dirty="0">
                  <a:latin typeface="Times New Roman" panose="02020603050405020304" pitchFamily="18" charset="0"/>
                  <a:ea typeface="黑体" pitchFamily="49" charset="-122"/>
                  <a:cs typeface="Times New Roman" panose="02020603050405020304" pitchFamily="18" charset="0"/>
                </a:endParaRPr>
              </a:p>
              <a:p>
                <a:r>
                  <a:rPr lang="en-US" altLang="zh-CN" sz="1600" dirty="0">
                    <a:latin typeface="Times New Roman" panose="02020603050405020304" pitchFamily="18" charset="0"/>
                    <a:ea typeface="黑体" pitchFamily="49" charset="-122"/>
                    <a:cs typeface="Times New Roman" panose="02020603050405020304" pitchFamily="18" charset="0"/>
                  </a:rPr>
                  <a:t>        </a:t>
                </a:r>
                <a:r>
                  <a:rPr lang="zh-CN" altLang="en-US" sz="1600" dirty="0">
                    <a:latin typeface="Times New Roman" panose="02020603050405020304" pitchFamily="18" charset="0"/>
                    <a:ea typeface="黑体" pitchFamily="49" charset="-122"/>
                    <a:cs typeface="Times New Roman" panose="02020603050405020304" pitchFamily="18" charset="0"/>
                  </a:rPr>
                  <a:t>循环</a:t>
                </a:r>
                <a:endParaRPr lang="en-US" altLang="zh-CN" sz="1600" dirty="0">
                  <a:latin typeface="Times New Roman" panose="02020603050405020304" pitchFamily="18" charset="0"/>
                  <a:ea typeface="黑体" pitchFamily="49" charset="-122"/>
                  <a:cs typeface="Times New Roman" panose="02020603050405020304" pitchFamily="18" charset="0"/>
                </a:endParaRPr>
              </a:p>
              <a:p>
                <a:r>
                  <a:rPr lang="en-US" altLang="zh-CN" sz="1600" dirty="0">
                    <a:latin typeface="Times New Roman" panose="02020603050405020304" pitchFamily="18" charset="0"/>
                    <a:ea typeface="黑体" pitchFamily="49" charset="-122"/>
                    <a:cs typeface="Times New Roman" panose="02020603050405020304" pitchFamily="18" charset="0"/>
                  </a:rPr>
                  <a:t>                </a:t>
                </a:r>
                <a14:m>
                  <m:oMath xmlns:m="http://schemas.openxmlformats.org/officeDocument/2006/math">
                    <m:r>
                      <a:rPr lang="en-US" altLang="zh-CN" sz="1600" b="0" i="1" strike="sngStrike" smtClean="0">
                        <a:latin typeface="Cambria Math" panose="02040503050406030204" pitchFamily="18" charset="0"/>
                        <a:ea typeface="黑体" pitchFamily="49" charset="-122"/>
                      </a:rPr>
                      <m:t>𝑎</m:t>
                    </m:r>
                    <m:r>
                      <a:rPr lang="en-US" altLang="zh-CN" sz="1600" b="0" i="1" strike="sngStrike" smtClean="0">
                        <a:latin typeface="Cambria Math" panose="02040503050406030204" pitchFamily="18" charset="0"/>
                        <a:ea typeface="黑体" pitchFamily="49" charset="-122"/>
                      </a:rPr>
                      <m:t>∼</m:t>
                    </m:r>
                    <m:r>
                      <a:rPr lang="en-US" altLang="zh-CN" sz="1600" b="0" i="1" strike="sngStrike" smtClean="0">
                        <a:latin typeface="Cambria Math" panose="02040503050406030204" pitchFamily="18" charset="0"/>
                        <a:ea typeface="黑体" pitchFamily="49" charset="-122"/>
                      </a:rPr>
                      <m:t>𝜋</m:t>
                    </m:r>
                    <m:r>
                      <a:rPr lang="en-US" altLang="zh-CN" sz="1600" b="0" i="1" strike="sngStrike" smtClean="0">
                        <a:latin typeface="Cambria Math" panose="02040503050406030204" pitchFamily="18" charset="0"/>
                        <a:ea typeface="黑体" pitchFamily="49" charset="-122"/>
                      </a:rPr>
                      <m:t>(</m:t>
                    </m:r>
                    <m:r>
                      <a:rPr lang="en-US" altLang="zh-CN" sz="1600" b="0" i="1" strike="sngStrike" smtClean="0">
                        <a:latin typeface="Cambria Math" panose="02040503050406030204" pitchFamily="18" charset="0"/>
                        <a:ea typeface="黑体" pitchFamily="49" charset="-122"/>
                      </a:rPr>
                      <m:t>𝑠</m:t>
                    </m:r>
                    <m:r>
                      <a:rPr lang="en-US" altLang="zh-CN" sz="1600" b="0" i="1" strike="sngStrike" smtClean="0">
                        <a:latin typeface="Cambria Math" panose="02040503050406030204" pitchFamily="18" charset="0"/>
                        <a:ea typeface="黑体" pitchFamily="49" charset="-122"/>
                      </a:rPr>
                      <m:t>,⋅)</m:t>
                    </m:r>
                  </m:oMath>
                </a14:m>
                <a:r>
                  <a:rPr lang="en-US" altLang="zh-CN" sz="1600" dirty="0">
                    <a:latin typeface="Times New Roman" panose="02020603050405020304" pitchFamily="18" charset="0"/>
                    <a:ea typeface="黑体" pitchFamily="49" charset="-122"/>
                    <a:cs typeface="Times New Roman" panose="02020603050405020304" pitchFamily="18" charset="0"/>
                  </a:rPr>
                  <a:t>         </a:t>
                </a:r>
                <a14:m>
                  <m:oMath xmlns:m="http://schemas.openxmlformats.org/officeDocument/2006/math">
                    <m:r>
                      <a:rPr lang="en-US" altLang="zh-CN" sz="1600" b="0" i="1" dirty="0" smtClean="0">
                        <a:solidFill>
                          <a:srgbClr val="FF0000"/>
                        </a:solidFill>
                        <a:latin typeface="Cambria Math" panose="02040503050406030204" pitchFamily="18" charset="0"/>
                        <a:ea typeface="黑体" pitchFamily="49" charset="-122"/>
                      </a:rPr>
                      <m:t>𝑎</m:t>
                    </m:r>
                    <m:r>
                      <a:rPr lang="en-US" altLang="zh-CN" sz="1600" b="0" i="1" dirty="0" smtClean="0">
                        <a:solidFill>
                          <a:srgbClr val="FF0000"/>
                        </a:solidFill>
                        <a:latin typeface="Cambria Math" panose="02040503050406030204" pitchFamily="18" charset="0"/>
                        <a:ea typeface="黑体" pitchFamily="49" charset="-122"/>
                      </a:rPr>
                      <m:t>=</m:t>
                    </m:r>
                    <m:sSub>
                      <m:sSubPr>
                        <m:ctrlPr>
                          <a:rPr lang="en-US" altLang="zh-CN" sz="1600" b="0" i="1" dirty="0" smtClean="0">
                            <a:solidFill>
                              <a:srgbClr val="FF0000"/>
                            </a:solidFill>
                            <a:latin typeface="Cambria Math" panose="02040503050406030204" pitchFamily="18" charset="0"/>
                            <a:ea typeface="黑体" pitchFamily="49" charset="-122"/>
                          </a:rPr>
                        </m:ctrlPr>
                      </m:sSubPr>
                      <m:e>
                        <m:r>
                          <m:rPr>
                            <m:sty m:val="p"/>
                          </m:rPr>
                          <a:rPr lang="en-US" altLang="zh-CN" sz="1600" b="0" i="0" dirty="0" smtClean="0">
                            <a:solidFill>
                              <a:srgbClr val="FF0000"/>
                            </a:solidFill>
                            <a:latin typeface="Cambria Math" panose="02040503050406030204" pitchFamily="18" charset="0"/>
                            <a:ea typeface="黑体" pitchFamily="49" charset="-122"/>
                          </a:rPr>
                          <m:t>argmax</m:t>
                        </m:r>
                      </m:e>
                      <m:sub>
                        <m:sSup>
                          <m:sSupPr>
                            <m:ctrlPr>
                              <a:rPr lang="en-US" altLang="zh-CN" sz="1600" b="0" i="1" dirty="0" smtClean="0">
                                <a:solidFill>
                                  <a:srgbClr val="FF0000"/>
                                </a:solidFill>
                                <a:latin typeface="Cambria Math" panose="02040503050406030204" pitchFamily="18" charset="0"/>
                                <a:ea typeface="黑体" pitchFamily="49" charset="-122"/>
                              </a:rPr>
                            </m:ctrlPr>
                          </m:sSupPr>
                          <m:e>
                            <m:r>
                              <a:rPr lang="en-US" altLang="zh-CN" sz="1600" b="0" i="1" dirty="0" smtClean="0">
                                <a:solidFill>
                                  <a:srgbClr val="FF0000"/>
                                </a:solidFill>
                                <a:latin typeface="Cambria Math" panose="02040503050406030204" pitchFamily="18" charset="0"/>
                                <a:ea typeface="黑体" pitchFamily="49" charset="-122"/>
                              </a:rPr>
                              <m:t>𝑎</m:t>
                            </m:r>
                          </m:e>
                          <m:sup>
                            <m:r>
                              <a:rPr lang="en-US" altLang="zh-CN" sz="1600" b="0" i="1" dirty="0" smtClean="0">
                                <a:solidFill>
                                  <a:srgbClr val="FF0000"/>
                                </a:solidFill>
                                <a:latin typeface="Cambria Math" panose="02040503050406030204" pitchFamily="18" charset="0"/>
                                <a:ea typeface="黑体" pitchFamily="49" charset="-122"/>
                              </a:rPr>
                              <m:t>′</m:t>
                            </m:r>
                          </m:sup>
                        </m:sSup>
                      </m:sub>
                    </m:sSub>
                    <m:sSub>
                      <m:sSubPr>
                        <m:ctrlPr>
                          <a:rPr lang="en-US" altLang="zh-CN" sz="1600" b="0" i="1" dirty="0" smtClean="0">
                            <a:solidFill>
                              <a:srgbClr val="FF0000"/>
                            </a:solidFill>
                            <a:latin typeface="Cambria Math" panose="02040503050406030204" pitchFamily="18" charset="0"/>
                            <a:ea typeface="黑体" pitchFamily="49" charset="-122"/>
                          </a:rPr>
                        </m:ctrlPr>
                      </m:sSubPr>
                      <m:e>
                        <m:r>
                          <a:rPr lang="en-US" altLang="zh-CN" sz="1600" b="0" i="1" dirty="0" smtClean="0">
                            <a:solidFill>
                              <a:srgbClr val="FF0000"/>
                            </a:solidFill>
                            <a:latin typeface="Cambria Math" panose="02040503050406030204" pitchFamily="18" charset="0"/>
                            <a:ea typeface="黑体" pitchFamily="49" charset="-122"/>
                          </a:rPr>
                          <m:t>𝑞</m:t>
                        </m:r>
                      </m:e>
                      <m:sub>
                        <m:r>
                          <a:rPr lang="en-US" altLang="zh-CN" sz="1600" b="0" i="1" dirty="0" smtClean="0">
                            <a:solidFill>
                              <a:srgbClr val="FF0000"/>
                            </a:solidFill>
                            <a:latin typeface="Cambria Math" panose="02040503050406030204" pitchFamily="18" charset="0"/>
                            <a:ea typeface="黑体" pitchFamily="49" charset="-122"/>
                          </a:rPr>
                          <m:t>𝜋</m:t>
                        </m:r>
                      </m:sub>
                    </m:sSub>
                    <m:r>
                      <a:rPr lang="en-US" altLang="zh-CN" sz="1600" b="0" i="1" dirty="0" smtClean="0">
                        <a:solidFill>
                          <a:srgbClr val="FF0000"/>
                        </a:solidFill>
                        <a:latin typeface="Cambria Math" panose="02040503050406030204" pitchFamily="18" charset="0"/>
                        <a:ea typeface="黑体" pitchFamily="49" charset="-122"/>
                      </a:rPr>
                      <m:t>(</m:t>
                    </m:r>
                    <m:r>
                      <a:rPr lang="en-US" altLang="zh-CN" sz="1600" b="0" i="1" dirty="0" smtClean="0">
                        <a:solidFill>
                          <a:srgbClr val="FF0000"/>
                        </a:solidFill>
                        <a:latin typeface="Cambria Math" panose="02040503050406030204" pitchFamily="18" charset="0"/>
                        <a:ea typeface="黑体" pitchFamily="49" charset="-122"/>
                      </a:rPr>
                      <m:t>𝑠</m:t>
                    </m:r>
                    <m:r>
                      <a:rPr lang="en-US" altLang="zh-CN" sz="1600" b="0" i="1" dirty="0" smtClean="0">
                        <a:solidFill>
                          <a:srgbClr val="FF0000"/>
                        </a:solidFill>
                        <a:latin typeface="Cambria Math" panose="02040503050406030204" pitchFamily="18" charset="0"/>
                        <a:ea typeface="黑体" pitchFamily="49" charset="-122"/>
                      </a:rPr>
                      <m:t>,</m:t>
                    </m:r>
                    <m:r>
                      <a:rPr lang="en-US" altLang="zh-CN" sz="1600" b="0" i="1" dirty="0" smtClean="0">
                        <a:solidFill>
                          <a:srgbClr val="FF0000"/>
                        </a:solidFill>
                        <a:latin typeface="Cambria Math" panose="02040503050406030204" pitchFamily="18" charset="0"/>
                        <a:ea typeface="黑体" pitchFamily="49" charset="-122"/>
                      </a:rPr>
                      <m:t>𝑎</m:t>
                    </m:r>
                    <m:r>
                      <a:rPr lang="en-US" altLang="zh-CN" sz="1600" b="0" i="1" dirty="0" smtClean="0">
                        <a:solidFill>
                          <a:srgbClr val="FF0000"/>
                        </a:solidFill>
                        <a:latin typeface="Cambria Math" panose="02040503050406030204" pitchFamily="18" charset="0"/>
                        <a:ea typeface="黑体" pitchFamily="49" charset="-122"/>
                      </a:rPr>
                      <m:t>′)</m:t>
                    </m:r>
                  </m:oMath>
                </a14:m>
                <a:endParaRPr lang="en-US" altLang="zh-CN" sz="1600" dirty="0">
                  <a:latin typeface="Times New Roman" panose="02020603050405020304" pitchFamily="18" charset="0"/>
                  <a:ea typeface="黑体" pitchFamily="49" charset="-122"/>
                  <a:cs typeface="Times New Roman" panose="02020603050405020304" pitchFamily="18" charset="0"/>
                </a:endParaRPr>
              </a:p>
              <a:p>
                <a:r>
                  <a:rPr lang="en-US" altLang="zh-CN" sz="1600" dirty="0">
                    <a:latin typeface="Times New Roman" panose="02020603050405020304" pitchFamily="18" charset="0"/>
                    <a:ea typeface="黑体" pitchFamily="49" charset="-122"/>
                    <a:cs typeface="Times New Roman" panose="02020603050405020304" pitchFamily="18" charset="0"/>
                  </a:rPr>
                  <a:t>                </a:t>
                </a:r>
                <a:r>
                  <a:rPr lang="zh-CN" altLang="en-US" sz="1600" dirty="0">
                    <a:latin typeface="Times New Roman" panose="02020603050405020304" pitchFamily="18" charset="0"/>
                    <a:ea typeface="黑体" pitchFamily="49" charset="-122"/>
                    <a:cs typeface="Times New Roman" panose="02020603050405020304" pitchFamily="18" charset="0"/>
                  </a:rPr>
                  <a:t>执行动作</a:t>
                </a:r>
                <a14:m>
                  <m:oMath xmlns:m="http://schemas.openxmlformats.org/officeDocument/2006/math">
                    <m:r>
                      <a:rPr lang="en-US" altLang="zh-CN" sz="1600" b="0" i="1" smtClean="0">
                        <a:latin typeface="Cambria Math" panose="02040503050406030204" pitchFamily="18" charset="0"/>
                        <a:ea typeface="黑体" pitchFamily="49" charset="-122"/>
                      </a:rPr>
                      <m:t>𝑎</m:t>
                    </m:r>
                  </m:oMath>
                </a14:m>
                <a:r>
                  <a:rPr lang="zh-CN" altLang="en-US" sz="1600" dirty="0">
                    <a:latin typeface="Times New Roman" panose="02020603050405020304" pitchFamily="18" charset="0"/>
                    <a:ea typeface="黑体" pitchFamily="49" charset="-122"/>
                    <a:cs typeface="Times New Roman" panose="02020603050405020304" pitchFamily="18" charset="0"/>
                  </a:rPr>
                  <a:t>，观察奖励</a:t>
                </a:r>
                <a14:m>
                  <m:oMath xmlns:m="http://schemas.openxmlformats.org/officeDocument/2006/math">
                    <m:r>
                      <a:rPr lang="en-US" altLang="zh-CN" sz="1600" b="0" i="1" smtClean="0">
                        <a:latin typeface="Cambria Math" panose="02040503050406030204" pitchFamily="18" charset="0"/>
                        <a:ea typeface="黑体" pitchFamily="49" charset="-122"/>
                      </a:rPr>
                      <m:t>𝑅</m:t>
                    </m:r>
                  </m:oMath>
                </a14:m>
                <a:r>
                  <a:rPr lang="zh-CN" altLang="en-US" sz="1600" dirty="0">
                    <a:latin typeface="Times New Roman" panose="02020603050405020304" pitchFamily="18" charset="0"/>
                    <a:ea typeface="黑体" pitchFamily="49" charset="-122"/>
                    <a:cs typeface="Times New Roman" panose="02020603050405020304" pitchFamily="18" charset="0"/>
                  </a:rPr>
                  <a:t>和下一个状态</a:t>
                </a:r>
                <a14:m>
                  <m:oMath xmlns:m="http://schemas.openxmlformats.org/officeDocument/2006/math">
                    <m:r>
                      <a:rPr lang="en-US" altLang="zh-CN" sz="1600" b="0" i="1" smtClean="0">
                        <a:latin typeface="Cambria Math" panose="02040503050406030204" pitchFamily="18" charset="0"/>
                        <a:ea typeface="黑体" pitchFamily="49" charset="-122"/>
                      </a:rPr>
                      <m:t>𝑠</m:t>
                    </m:r>
                    <m:r>
                      <a:rPr lang="en-US" altLang="zh-CN" sz="1600" b="0" i="1" smtClean="0">
                        <a:latin typeface="Cambria Math" panose="02040503050406030204" pitchFamily="18" charset="0"/>
                        <a:ea typeface="黑体" pitchFamily="49" charset="-122"/>
                      </a:rPr>
                      <m:t>′</m:t>
                    </m:r>
                  </m:oMath>
                </a14:m>
                <a:endParaRPr lang="en-US" altLang="zh-CN" sz="1600" dirty="0">
                  <a:latin typeface="Times New Roman" panose="02020603050405020304" pitchFamily="18" charset="0"/>
                  <a:ea typeface="黑体" pitchFamily="49" charset="-122"/>
                  <a:cs typeface="Times New Roman" panose="02020603050405020304" pitchFamily="18" charset="0"/>
                </a:endParaRPr>
              </a:p>
              <a:p>
                <a:r>
                  <a:rPr lang="zh-CN" altLang="en-US" sz="1600" dirty="0">
                    <a:latin typeface="Times New Roman" panose="02020603050405020304" pitchFamily="18" charset="0"/>
                    <a:ea typeface="黑体" pitchFamily="49" charset="-122"/>
                    <a:cs typeface="Times New Roman" panose="02020603050405020304" pitchFamily="18" charset="0"/>
                  </a:rPr>
                  <a:t>                </a:t>
                </a:r>
                <a:r>
                  <a:rPr lang="zh-CN" altLang="en-US" sz="1600" strike="sngStrike" dirty="0">
                    <a:latin typeface="Times New Roman" panose="02020603050405020304" pitchFamily="18" charset="0"/>
                    <a:ea typeface="黑体" pitchFamily="49" charset="-122"/>
                    <a:cs typeface="Times New Roman" panose="02020603050405020304" pitchFamily="18" charset="0"/>
                  </a:rPr>
                  <a:t>更新</a:t>
                </a:r>
                <a14:m>
                  <m:oMath xmlns:m="http://schemas.openxmlformats.org/officeDocument/2006/math">
                    <m:sSub>
                      <m:sSubPr>
                        <m:ctrlPr>
                          <a:rPr lang="en-US" altLang="zh-CN" sz="1600" i="1" strike="sngStrike">
                            <a:latin typeface="Cambria Math" panose="02040503050406030204" pitchFamily="18" charset="0"/>
                            <a:ea typeface="黑体" pitchFamily="49" charset="-122"/>
                          </a:rPr>
                        </m:ctrlPr>
                      </m:sSubPr>
                      <m:e>
                        <m:r>
                          <a:rPr lang="en-US" altLang="zh-CN" sz="1600" i="1" strike="sngStrike">
                            <a:latin typeface="Cambria Math" panose="02040503050406030204" pitchFamily="18" charset="0"/>
                            <a:ea typeface="黑体" pitchFamily="49" charset="-122"/>
                          </a:rPr>
                          <m:t>𝑉</m:t>
                        </m:r>
                      </m:e>
                      <m:sub>
                        <m:r>
                          <a:rPr lang="en-US" altLang="zh-CN" sz="1600" i="1" strike="sngStrike">
                            <a:latin typeface="Cambria Math" panose="02040503050406030204" pitchFamily="18" charset="0"/>
                            <a:ea typeface="黑体" pitchFamily="49" charset="-122"/>
                          </a:rPr>
                          <m:t>𝜋</m:t>
                        </m:r>
                      </m:sub>
                    </m:sSub>
                    <m:d>
                      <m:dPr>
                        <m:ctrlPr>
                          <a:rPr lang="en-US" altLang="zh-CN" sz="1600" i="1" strike="sngStrike">
                            <a:latin typeface="Cambria Math" panose="02040503050406030204" pitchFamily="18" charset="0"/>
                            <a:ea typeface="黑体" pitchFamily="49" charset="-122"/>
                          </a:rPr>
                        </m:ctrlPr>
                      </m:dPr>
                      <m:e>
                        <m:r>
                          <a:rPr lang="en-US" altLang="zh-CN" sz="1600" i="1" strike="sngStrike">
                            <a:latin typeface="Cambria Math" panose="02040503050406030204" pitchFamily="18" charset="0"/>
                            <a:ea typeface="黑体" pitchFamily="49" charset="-122"/>
                          </a:rPr>
                          <m:t>𝑠</m:t>
                        </m:r>
                      </m:e>
                    </m:d>
                    <m:r>
                      <a:rPr lang="en-US" altLang="zh-CN" sz="1600" i="1" strike="sngStrike">
                        <a:latin typeface="Cambria Math" panose="02040503050406030204" pitchFamily="18" charset="0"/>
                        <a:ea typeface="黑体" pitchFamily="49" charset="-122"/>
                      </a:rPr>
                      <m:t>←</m:t>
                    </m:r>
                    <m:sSub>
                      <m:sSubPr>
                        <m:ctrlPr>
                          <a:rPr lang="en-US" altLang="zh-CN" sz="1600" i="1" strike="sngStrike">
                            <a:latin typeface="Cambria Math" panose="02040503050406030204" pitchFamily="18" charset="0"/>
                            <a:ea typeface="黑体" pitchFamily="49" charset="-122"/>
                          </a:rPr>
                        </m:ctrlPr>
                      </m:sSubPr>
                      <m:e>
                        <m:r>
                          <a:rPr lang="en-US" altLang="zh-CN" sz="1600" i="1" strike="sngStrike">
                            <a:latin typeface="Cambria Math" panose="02040503050406030204" pitchFamily="18" charset="0"/>
                            <a:ea typeface="黑体" pitchFamily="49" charset="-122"/>
                          </a:rPr>
                          <m:t>𝑉</m:t>
                        </m:r>
                      </m:e>
                      <m:sub>
                        <m:r>
                          <a:rPr lang="en-US" altLang="zh-CN" sz="1600" i="1" strike="sngStrike">
                            <a:latin typeface="Cambria Math" panose="02040503050406030204" pitchFamily="18" charset="0"/>
                            <a:ea typeface="黑体" pitchFamily="49" charset="-122"/>
                          </a:rPr>
                          <m:t>𝜋</m:t>
                        </m:r>
                      </m:sub>
                    </m:sSub>
                    <m:d>
                      <m:dPr>
                        <m:ctrlPr>
                          <a:rPr lang="en-US" altLang="zh-CN" sz="1600" i="1" strike="sngStrike">
                            <a:latin typeface="Cambria Math" panose="02040503050406030204" pitchFamily="18" charset="0"/>
                            <a:ea typeface="黑体" pitchFamily="49" charset="-122"/>
                          </a:rPr>
                        </m:ctrlPr>
                      </m:dPr>
                      <m:e>
                        <m:r>
                          <a:rPr lang="en-US" altLang="zh-CN" sz="1600" i="1" strike="sngStrike">
                            <a:latin typeface="Cambria Math" panose="02040503050406030204" pitchFamily="18" charset="0"/>
                            <a:ea typeface="黑体" pitchFamily="49" charset="-122"/>
                          </a:rPr>
                          <m:t>𝑠</m:t>
                        </m:r>
                      </m:e>
                    </m:d>
                    <m:r>
                      <a:rPr lang="en-US" altLang="zh-CN" sz="1600" i="1" strike="sngStrike">
                        <a:latin typeface="Cambria Math" panose="02040503050406030204" pitchFamily="18" charset="0"/>
                        <a:ea typeface="黑体" pitchFamily="49" charset="-122"/>
                      </a:rPr>
                      <m:t>+</m:t>
                    </m:r>
                    <m:r>
                      <a:rPr lang="en-US" altLang="zh-CN" sz="1600" i="1" strike="sngStrike">
                        <a:latin typeface="Cambria Math" panose="02040503050406030204" pitchFamily="18" charset="0"/>
                        <a:ea typeface="黑体" pitchFamily="49" charset="-122"/>
                      </a:rPr>
                      <m:t>𝛼</m:t>
                    </m:r>
                    <m:d>
                      <m:dPr>
                        <m:begChr m:val="["/>
                        <m:endChr m:val="]"/>
                        <m:ctrlPr>
                          <a:rPr lang="en-US" altLang="zh-CN" sz="1600" i="1" strike="sngStrike">
                            <a:latin typeface="Cambria Math" panose="02040503050406030204" pitchFamily="18" charset="0"/>
                            <a:ea typeface="黑体" pitchFamily="49" charset="-122"/>
                          </a:rPr>
                        </m:ctrlPr>
                      </m:dPr>
                      <m:e>
                        <m:r>
                          <a:rPr lang="en-US" altLang="zh-CN" sz="1600" i="1" strike="sngStrike">
                            <a:latin typeface="Cambria Math" panose="02040503050406030204" pitchFamily="18" charset="0"/>
                            <a:ea typeface="黑体" pitchFamily="49" charset="-122"/>
                          </a:rPr>
                          <m:t>𝑅</m:t>
                        </m:r>
                        <m:r>
                          <a:rPr lang="en-US" altLang="zh-CN" sz="1600" i="1" strike="sngStrike">
                            <a:latin typeface="Cambria Math" panose="02040503050406030204" pitchFamily="18" charset="0"/>
                            <a:ea typeface="黑体" pitchFamily="49" charset="-122"/>
                          </a:rPr>
                          <m:t>+</m:t>
                        </m:r>
                        <m:r>
                          <a:rPr lang="en-US" altLang="zh-CN" sz="1600" i="1" strike="sngStrike">
                            <a:latin typeface="Cambria Math" panose="02040503050406030204" pitchFamily="18" charset="0"/>
                            <a:ea typeface="黑体" pitchFamily="49" charset="-122"/>
                          </a:rPr>
                          <m:t>𝛾</m:t>
                        </m:r>
                        <m:sSub>
                          <m:sSubPr>
                            <m:ctrlPr>
                              <a:rPr lang="en-US" altLang="zh-CN" sz="1600" i="1" strike="sngStrike">
                                <a:latin typeface="Cambria Math" panose="02040503050406030204" pitchFamily="18" charset="0"/>
                                <a:ea typeface="黑体" pitchFamily="49" charset="-122"/>
                              </a:rPr>
                            </m:ctrlPr>
                          </m:sSubPr>
                          <m:e>
                            <m:r>
                              <a:rPr lang="en-US" altLang="zh-CN" sz="1600" i="1" strike="sngStrike">
                                <a:latin typeface="Cambria Math" panose="02040503050406030204" pitchFamily="18" charset="0"/>
                                <a:ea typeface="黑体" pitchFamily="49" charset="-122"/>
                              </a:rPr>
                              <m:t>𝑉</m:t>
                            </m:r>
                          </m:e>
                          <m:sub>
                            <m:r>
                              <a:rPr lang="en-US" altLang="zh-CN" sz="1600" i="1" strike="sngStrike">
                                <a:latin typeface="Cambria Math" panose="02040503050406030204" pitchFamily="18" charset="0"/>
                                <a:ea typeface="黑体" pitchFamily="49" charset="-122"/>
                              </a:rPr>
                              <m:t>𝜋</m:t>
                            </m:r>
                          </m:sub>
                        </m:sSub>
                        <m:d>
                          <m:dPr>
                            <m:ctrlPr>
                              <a:rPr lang="en-US" altLang="zh-CN" sz="1600" i="1" strike="sngStrike">
                                <a:latin typeface="Cambria Math" panose="02040503050406030204" pitchFamily="18" charset="0"/>
                                <a:ea typeface="黑体" pitchFamily="49" charset="-122"/>
                              </a:rPr>
                            </m:ctrlPr>
                          </m:dPr>
                          <m:e>
                            <m:sSup>
                              <m:sSupPr>
                                <m:ctrlPr>
                                  <a:rPr lang="en-US" altLang="zh-CN" sz="1600" i="1" strike="sngStrike">
                                    <a:latin typeface="Cambria Math" panose="02040503050406030204" pitchFamily="18" charset="0"/>
                                    <a:ea typeface="黑体" pitchFamily="49" charset="-122"/>
                                  </a:rPr>
                                </m:ctrlPr>
                              </m:sSupPr>
                              <m:e>
                                <m:r>
                                  <a:rPr lang="en-US" altLang="zh-CN" sz="1600" i="1" strike="sngStrike">
                                    <a:latin typeface="Cambria Math" panose="02040503050406030204" pitchFamily="18" charset="0"/>
                                    <a:ea typeface="黑体" pitchFamily="49" charset="-122"/>
                                  </a:rPr>
                                  <m:t>𝑠</m:t>
                                </m:r>
                              </m:e>
                              <m:sup>
                                <m:r>
                                  <a:rPr lang="en-US" altLang="zh-CN" sz="1600" i="1" strike="sngStrike">
                                    <a:latin typeface="Cambria Math" panose="02040503050406030204" pitchFamily="18" charset="0"/>
                                    <a:ea typeface="黑体" pitchFamily="49" charset="-122"/>
                                  </a:rPr>
                                  <m:t>′</m:t>
                                </m:r>
                              </m:sup>
                            </m:sSup>
                          </m:e>
                        </m:d>
                        <m:r>
                          <a:rPr lang="en-US" altLang="zh-CN" sz="1600" i="1" strike="sngStrike">
                            <a:latin typeface="Cambria Math" panose="02040503050406030204" pitchFamily="18" charset="0"/>
                            <a:ea typeface="黑体" pitchFamily="49" charset="-122"/>
                          </a:rPr>
                          <m:t>−</m:t>
                        </m:r>
                        <m:sSub>
                          <m:sSubPr>
                            <m:ctrlPr>
                              <a:rPr lang="en-US" altLang="zh-CN" sz="1600" i="1" strike="sngStrike">
                                <a:latin typeface="Cambria Math" panose="02040503050406030204" pitchFamily="18" charset="0"/>
                                <a:ea typeface="黑体" pitchFamily="49" charset="-122"/>
                              </a:rPr>
                            </m:ctrlPr>
                          </m:sSubPr>
                          <m:e>
                            <m:r>
                              <a:rPr lang="en-US" altLang="zh-CN" sz="1600" i="1" strike="sngStrike">
                                <a:latin typeface="Cambria Math" panose="02040503050406030204" pitchFamily="18" charset="0"/>
                                <a:ea typeface="黑体" pitchFamily="49" charset="-122"/>
                              </a:rPr>
                              <m:t>𝑉</m:t>
                            </m:r>
                          </m:e>
                          <m:sub>
                            <m:r>
                              <a:rPr lang="en-US" altLang="zh-CN" sz="1600" i="1" strike="sngStrike">
                                <a:latin typeface="Cambria Math" panose="02040503050406030204" pitchFamily="18" charset="0"/>
                                <a:ea typeface="黑体" pitchFamily="49" charset="-122"/>
                              </a:rPr>
                              <m:t>𝜋</m:t>
                            </m:r>
                          </m:sub>
                        </m:sSub>
                        <m:d>
                          <m:dPr>
                            <m:ctrlPr>
                              <a:rPr lang="en-US" altLang="zh-CN" sz="1600" i="1" strike="sngStrike">
                                <a:latin typeface="Cambria Math" panose="02040503050406030204" pitchFamily="18" charset="0"/>
                                <a:ea typeface="黑体" pitchFamily="49" charset="-122"/>
                              </a:rPr>
                            </m:ctrlPr>
                          </m:dPr>
                          <m:e>
                            <m:r>
                              <a:rPr lang="en-US" altLang="zh-CN" sz="1600" i="1" strike="sngStrike">
                                <a:latin typeface="Cambria Math" panose="02040503050406030204" pitchFamily="18" charset="0"/>
                                <a:ea typeface="黑体" pitchFamily="49" charset="-122"/>
                              </a:rPr>
                              <m:t>𝑠</m:t>
                            </m:r>
                          </m:e>
                        </m:d>
                      </m:e>
                    </m:d>
                  </m:oMath>
                </a14:m>
                <a:endParaRPr lang="en-US" altLang="zh-CN" sz="1600" strike="sngStrike" dirty="0">
                  <a:latin typeface="Times New Roman" panose="02020603050405020304" pitchFamily="18" charset="0"/>
                  <a:ea typeface="黑体" pitchFamily="49" charset="-122"/>
                  <a:cs typeface="Times New Roman" panose="02020603050405020304" pitchFamily="18" charset="0"/>
                </a:endParaRPr>
              </a:p>
              <a:p>
                <a:r>
                  <a:rPr lang="en-US" altLang="zh-CN" sz="1600" dirty="0">
                    <a:latin typeface="Times New Roman" panose="02020603050405020304" pitchFamily="18" charset="0"/>
                    <a:ea typeface="黑体" pitchFamily="49" charset="-122"/>
                    <a:cs typeface="Times New Roman" panose="02020603050405020304" pitchFamily="18" charset="0"/>
                  </a:rPr>
                  <a:t>                </a:t>
                </a:r>
                <a:r>
                  <a:rPr lang="zh-CN" altLang="en-US" sz="1600" dirty="0">
                    <a:solidFill>
                      <a:srgbClr val="FF0000"/>
                    </a:solidFill>
                    <a:latin typeface="Times New Roman" panose="02020603050405020304" pitchFamily="18" charset="0"/>
                    <a:ea typeface="黑体" pitchFamily="49" charset="-122"/>
                    <a:cs typeface="Times New Roman" panose="02020603050405020304" pitchFamily="18" charset="0"/>
                  </a:rPr>
                  <a:t>更新</a:t>
                </a:r>
                <a14:m>
                  <m:oMath xmlns:m="http://schemas.openxmlformats.org/officeDocument/2006/math">
                    <m:sSub>
                      <m:sSubPr>
                        <m:ctrlPr>
                          <a:rPr lang="en-US" altLang="zh-CN" sz="1400" b="0" i="1" smtClean="0">
                            <a:solidFill>
                              <a:srgbClr val="FF0000"/>
                            </a:solidFill>
                            <a:latin typeface="Cambria Math" panose="02040503050406030204" pitchFamily="18" charset="0"/>
                            <a:ea typeface="黑体" pitchFamily="49" charset="-122"/>
                          </a:rPr>
                        </m:ctrlPr>
                      </m:sSubPr>
                      <m:e>
                        <m:r>
                          <a:rPr lang="en-US" altLang="zh-CN" sz="1400" b="0" i="1" smtClean="0">
                            <a:solidFill>
                              <a:srgbClr val="FF0000"/>
                            </a:solidFill>
                            <a:latin typeface="Cambria Math" panose="02040503050406030204" pitchFamily="18" charset="0"/>
                            <a:ea typeface="黑体" pitchFamily="49" charset="-122"/>
                          </a:rPr>
                          <m:t>𝑞</m:t>
                        </m:r>
                      </m:e>
                      <m:sub>
                        <m:r>
                          <a:rPr lang="en-US" altLang="zh-CN" sz="1400" b="0" i="1" smtClean="0">
                            <a:solidFill>
                              <a:srgbClr val="FF0000"/>
                            </a:solidFill>
                            <a:latin typeface="Cambria Math" panose="02040503050406030204" pitchFamily="18" charset="0"/>
                            <a:ea typeface="黑体" pitchFamily="49" charset="-122"/>
                          </a:rPr>
                          <m:t>𝜋</m:t>
                        </m:r>
                      </m:sub>
                    </m:sSub>
                    <m:d>
                      <m:dPr>
                        <m:ctrlPr>
                          <a:rPr lang="en-US" altLang="zh-CN" sz="1400" b="0" i="1" smtClean="0">
                            <a:solidFill>
                              <a:srgbClr val="FF0000"/>
                            </a:solidFill>
                            <a:latin typeface="Cambria Math" panose="02040503050406030204" pitchFamily="18" charset="0"/>
                            <a:ea typeface="黑体" pitchFamily="49" charset="-122"/>
                          </a:rPr>
                        </m:ctrlPr>
                      </m:dPr>
                      <m:e>
                        <m:r>
                          <a:rPr lang="en-US" altLang="zh-CN" sz="1400" b="0" i="1" smtClean="0">
                            <a:solidFill>
                              <a:srgbClr val="FF0000"/>
                            </a:solidFill>
                            <a:latin typeface="Cambria Math" panose="02040503050406030204" pitchFamily="18" charset="0"/>
                            <a:ea typeface="黑体" pitchFamily="49" charset="-122"/>
                          </a:rPr>
                          <m:t>𝑠</m:t>
                        </m:r>
                        <m:r>
                          <a:rPr lang="en-US" altLang="zh-CN" sz="1400" b="0" i="1" smtClean="0">
                            <a:solidFill>
                              <a:srgbClr val="FF0000"/>
                            </a:solidFill>
                            <a:latin typeface="Cambria Math" panose="02040503050406030204" pitchFamily="18" charset="0"/>
                            <a:ea typeface="黑体" pitchFamily="49" charset="-122"/>
                          </a:rPr>
                          <m:t>,</m:t>
                        </m:r>
                        <m:r>
                          <a:rPr lang="en-US" altLang="zh-CN" sz="1400" b="0" i="1" smtClean="0">
                            <a:solidFill>
                              <a:srgbClr val="FF0000"/>
                            </a:solidFill>
                            <a:latin typeface="Cambria Math" panose="02040503050406030204" pitchFamily="18" charset="0"/>
                            <a:ea typeface="黑体" pitchFamily="49" charset="-122"/>
                          </a:rPr>
                          <m:t>𝑎</m:t>
                        </m:r>
                      </m:e>
                    </m:d>
                    <m:r>
                      <a:rPr lang="en-US" altLang="zh-CN" sz="1400" b="0" i="1" smtClean="0">
                        <a:solidFill>
                          <a:srgbClr val="FF0000"/>
                        </a:solidFill>
                        <a:latin typeface="Cambria Math" panose="02040503050406030204" pitchFamily="18" charset="0"/>
                        <a:ea typeface="黑体" pitchFamily="49" charset="-122"/>
                      </a:rPr>
                      <m:t>←</m:t>
                    </m:r>
                    <m:sSub>
                      <m:sSubPr>
                        <m:ctrlPr>
                          <a:rPr lang="en-US" altLang="zh-CN" sz="1400" b="0" i="1" smtClean="0">
                            <a:solidFill>
                              <a:srgbClr val="FF0000"/>
                            </a:solidFill>
                            <a:latin typeface="Cambria Math" panose="02040503050406030204" pitchFamily="18" charset="0"/>
                            <a:ea typeface="黑体" pitchFamily="49" charset="-122"/>
                          </a:rPr>
                        </m:ctrlPr>
                      </m:sSubPr>
                      <m:e>
                        <m:r>
                          <a:rPr lang="en-US" altLang="zh-CN" sz="1400" b="0" i="1" smtClean="0">
                            <a:solidFill>
                              <a:srgbClr val="FF0000"/>
                            </a:solidFill>
                            <a:latin typeface="Cambria Math" panose="02040503050406030204" pitchFamily="18" charset="0"/>
                            <a:ea typeface="黑体" pitchFamily="49" charset="-122"/>
                          </a:rPr>
                          <m:t>𝑞</m:t>
                        </m:r>
                      </m:e>
                      <m:sub>
                        <m:r>
                          <a:rPr lang="en-US" altLang="zh-CN" sz="1400" b="0" i="1" smtClean="0">
                            <a:solidFill>
                              <a:srgbClr val="FF0000"/>
                            </a:solidFill>
                            <a:latin typeface="Cambria Math" panose="02040503050406030204" pitchFamily="18" charset="0"/>
                            <a:ea typeface="黑体" pitchFamily="49" charset="-122"/>
                          </a:rPr>
                          <m:t>𝜋</m:t>
                        </m:r>
                      </m:sub>
                    </m:sSub>
                    <m:d>
                      <m:dPr>
                        <m:ctrlPr>
                          <a:rPr lang="en-US" altLang="zh-CN" sz="1400" b="0" i="1" smtClean="0">
                            <a:solidFill>
                              <a:srgbClr val="FF0000"/>
                            </a:solidFill>
                            <a:latin typeface="Cambria Math" panose="02040503050406030204" pitchFamily="18" charset="0"/>
                            <a:ea typeface="黑体" pitchFamily="49" charset="-122"/>
                          </a:rPr>
                        </m:ctrlPr>
                      </m:dPr>
                      <m:e>
                        <m:r>
                          <a:rPr lang="en-US" altLang="zh-CN" sz="1400" b="0" i="1" smtClean="0">
                            <a:solidFill>
                              <a:srgbClr val="FF0000"/>
                            </a:solidFill>
                            <a:latin typeface="Cambria Math" panose="02040503050406030204" pitchFamily="18" charset="0"/>
                            <a:ea typeface="黑体" pitchFamily="49" charset="-122"/>
                          </a:rPr>
                          <m:t>𝑠</m:t>
                        </m:r>
                        <m:r>
                          <a:rPr lang="en-US" altLang="zh-CN" sz="1400" b="0" i="1" smtClean="0">
                            <a:solidFill>
                              <a:srgbClr val="FF0000"/>
                            </a:solidFill>
                            <a:latin typeface="Cambria Math" panose="02040503050406030204" pitchFamily="18" charset="0"/>
                            <a:ea typeface="黑体" pitchFamily="49" charset="-122"/>
                          </a:rPr>
                          <m:t>,</m:t>
                        </m:r>
                        <m:r>
                          <a:rPr lang="en-US" altLang="zh-CN" sz="1400" b="0" i="1" smtClean="0">
                            <a:solidFill>
                              <a:srgbClr val="FF0000"/>
                            </a:solidFill>
                            <a:latin typeface="Cambria Math" panose="02040503050406030204" pitchFamily="18" charset="0"/>
                            <a:ea typeface="黑体" pitchFamily="49" charset="-122"/>
                          </a:rPr>
                          <m:t>𝑎</m:t>
                        </m:r>
                      </m:e>
                    </m:d>
                    <m:r>
                      <a:rPr lang="en-US" altLang="zh-CN" sz="1400" b="0" i="1" smtClean="0">
                        <a:solidFill>
                          <a:srgbClr val="FF0000"/>
                        </a:solidFill>
                        <a:latin typeface="Cambria Math" panose="02040503050406030204" pitchFamily="18" charset="0"/>
                        <a:ea typeface="黑体" pitchFamily="49" charset="-122"/>
                      </a:rPr>
                      <m:t>+</m:t>
                    </m:r>
                    <m:r>
                      <a:rPr lang="en-US" altLang="zh-CN" sz="1400" b="0" i="1" smtClean="0">
                        <a:solidFill>
                          <a:srgbClr val="FF0000"/>
                        </a:solidFill>
                        <a:latin typeface="Cambria Math" panose="02040503050406030204" pitchFamily="18" charset="0"/>
                        <a:ea typeface="黑体" pitchFamily="49" charset="-122"/>
                      </a:rPr>
                      <m:t>𝛼</m:t>
                    </m:r>
                    <m:d>
                      <m:dPr>
                        <m:begChr m:val="["/>
                        <m:endChr m:val="]"/>
                        <m:ctrlPr>
                          <a:rPr lang="en-US" altLang="zh-CN" sz="1400" b="0" i="1" smtClean="0">
                            <a:solidFill>
                              <a:srgbClr val="FF0000"/>
                            </a:solidFill>
                            <a:latin typeface="Cambria Math" panose="02040503050406030204" pitchFamily="18" charset="0"/>
                            <a:ea typeface="黑体" pitchFamily="49" charset="-122"/>
                          </a:rPr>
                        </m:ctrlPr>
                      </m:dPr>
                      <m:e>
                        <m:r>
                          <a:rPr lang="en-US" altLang="zh-CN" sz="1400" b="0" i="1" smtClean="0">
                            <a:solidFill>
                              <a:srgbClr val="FF0000"/>
                            </a:solidFill>
                            <a:latin typeface="Cambria Math" panose="02040503050406030204" pitchFamily="18" charset="0"/>
                            <a:ea typeface="黑体" pitchFamily="49" charset="-122"/>
                          </a:rPr>
                          <m:t>𝑅</m:t>
                        </m:r>
                        <m:r>
                          <a:rPr lang="en-US" altLang="zh-CN" sz="1400" b="0" i="1" smtClean="0">
                            <a:solidFill>
                              <a:srgbClr val="FF0000"/>
                            </a:solidFill>
                            <a:latin typeface="Cambria Math" panose="02040503050406030204" pitchFamily="18" charset="0"/>
                            <a:ea typeface="黑体" pitchFamily="49" charset="-122"/>
                          </a:rPr>
                          <m:t>+</m:t>
                        </m:r>
                        <m:r>
                          <a:rPr lang="en-US" altLang="zh-CN" sz="1400" b="0" i="1" smtClean="0">
                            <a:solidFill>
                              <a:srgbClr val="FF0000"/>
                            </a:solidFill>
                            <a:latin typeface="Cambria Math" panose="02040503050406030204" pitchFamily="18" charset="0"/>
                            <a:ea typeface="黑体" pitchFamily="49" charset="-122"/>
                          </a:rPr>
                          <m:t>𝛾</m:t>
                        </m:r>
                        <m:sSub>
                          <m:sSubPr>
                            <m:ctrlPr>
                              <a:rPr lang="en-US" altLang="zh-CN" sz="1400" b="0" i="1" smtClean="0">
                                <a:solidFill>
                                  <a:srgbClr val="FF0000"/>
                                </a:solidFill>
                                <a:latin typeface="Cambria Math" panose="02040503050406030204" pitchFamily="18" charset="0"/>
                                <a:ea typeface="黑体" pitchFamily="49" charset="-122"/>
                              </a:rPr>
                            </m:ctrlPr>
                          </m:sSubPr>
                          <m:e>
                            <m:r>
                              <a:rPr lang="en-US" altLang="zh-CN" sz="1400" b="0" i="1" smtClean="0">
                                <a:solidFill>
                                  <a:srgbClr val="FF0000"/>
                                </a:solidFill>
                                <a:latin typeface="Cambria Math" panose="02040503050406030204" pitchFamily="18" charset="0"/>
                                <a:ea typeface="黑体" pitchFamily="49" charset="-122"/>
                              </a:rPr>
                              <m:t> </m:t>
                            </m:r>
                            <m:limLow>
                              <m:limLowPr>
                                <m:ctrlPr>
                                  <a:rPr lang="en-US" altLang="zh-CN" sz="1400" b="0" i="1" smtClean="0">
                                    <a:solidFill>
                                      <a:srgbClr val="FF0000"/>
                                    </a:solidFill>
                                    <a:latin typeface="Cambria Math" panose="02040503050406030204" pitchFamily="18" charset="0"/>
                                    <a:ea typeface="黑体" pitchFamily="49" charset="-122"/>
                                  </a:rPr>
                                </m:ctrlPr>
                              </m:limLowPr>
                              <m:e>
                                <m:r>
                                  <m:rPr>
                                    <m:sty m:val="p"/>
                                  </m:rPr>
                                  <a:rPr lang="en-US" altLang="zh-CN" sz="1400" b="0" i="0" smtClean="0">
                                    <a:solidFill>
                                      <a:srgbClr val="FF0000"/>
                                    </a:solidFill>
                                    <a:latin typeface="Cambria Math" panose="02040503050406030204" pitchFamily="18" charset="0"/>
                                    <a:ea typeface="黑体" pitchFamily="49" charset="-122"/>
                                  </a:rPr>
                                  <m:t>max</m:t>
                                </m:r>
                              </m:e>
                              <m:lim>
                                <m:sSup>
                                  <m:sSupPr>
                                    <m:ctrlPr>
                                      <a:rPr lang="en-US" altLang="zh-CN" sz="1400" b="0" i="1" smtClean="0">
                                        <a:solidFill>
                                          <a:srgbClr val="FF0000"/>
                                        </a:solidFill>
                                        <a:latin typeface="Cambria Math" panose="02040503050406030204" pitchFamily="18" charset="0"/>
                                        <a:ea typeface="黑体" pitchFamily="49" charset="-122"/>
                                      </a:rPr>
                                    </m:ctrlPr>
                                  </m:sSupPr>
                                  <m:e>
                                    <m:r>
                                      <a:rPr lang="en-US" altLang="zh-CN" sz="1400" b="0" i="1" smtClean="0">
                                        <a:solidFill>
                                          <a:srgbClr val="FF0000"/>
                                        </a:solidFill>
                                        <a:latin typeface="Cambria Math" panose="02040503050406030204" pitchFamily="18" charset="0"/>
                                        <a:ea typeface="黑体" pitchFamily="49" charset="-122"/>
                                      </a:rPr>
                                      <m:t>𝑎</m:t>
                                    </m:r>
                                  </m:e>
                                  <m:sup>
                                    <m:r>
                                      <a:rPr lang="en-US" altLang="zh-CN" sz="1400" b="0" i="1" smtClean="0">
                                        <a:solidFill>
                                          <a:srgbClr val="FF0000"/>
                                        </a:solidFill>
                                        <a:latin typeface="Cambria Math" panose="02040503050406030204" pitchFamily="18" charset="0"/>
                                        <a:ea typeface="黑体" pitchFamily="49" charset="-122"/>
                                      </a:rPr>
                                      <m:t>′</m:t>
                                    </m:r>
                                  </m:sup>
                                </m:sSup>
                              </m:lim>
                            </m:limLow>
                            <m:r>
                              <a:rPr lang="en-US" altLang="zh-CN" sz="1400" b="0" i="1" smtClean="0">
                                <a:solidFill>
                                  <a:srgbClr val="FF0000"/>
                                </a:solidFill>
                                <a:latin typeface="Cambria Math" panose="02040503050406030204" pitchFamily="18" charset="0"/>
                                <a:ea typeface="黑体" pitchFamily="49" charset="-122"/>
                              </a:rPr>
                              <m:t> </m:t>
                            </m:r>
                            <m:r>
                              <a:rPr lang="en-US" altLang="zh-CN" sz="1400" b="0" i="1" smtClean="0">
                                <a:solidFill>
                                  <a:srgbClr val="FF0000"/>
                                </a:solidFill>
                                <a:latin typeface="Cambria Math" panose="02040503050406030204" pitchFamily="18" charset="0"/>
                                <a:ea typeface="黑体" pitchFamily="49" charset="-122"/>
                              </a:rPr>
                              <m:t>𝑞</m:t>
                            </m:r>
                          </m:e>
                          <m:sub>
                            <m:r>
                              <a:rPr lang="en-US" altLang="zh-CN" sz="1400" b="0" i="1" smtClean="0">
                                <a:solidFill>
                                  <a:srgbClr val="FF0000"/>
                                </a:solidFill>
                                <a:latin typeface="Cambria Math" panose="02040503050406030204" pitchFamily="18" charset="0"/>
                                <a:ea typeface="黑体" pitchFamily="49" charset="-122"/>
                              </a:rPr>
                              <m:t>𝜋</m:t>
                            </m:r>
                          </m:sub>
                        </m:sSub>
                        <m:d>
                          <m:dPr>
                            <m:ctrlPr>
                              <a:rPr lang="en-US" altLang="zh-CN" sz="1400" b="0" i="1" smtClean="0">
                                <a:solidFill>
                                  <a:srgbClr val="FF0000"/>
                                </a:solidFill>
                                <a:latin typeface="Cambria Math" panose="02040503050406030204" pitchFamily="18" charset="0"/>
                                <a:ea typeface="黑体" pitchFamily="49" charset="-122"/>
                              </a:rPr>
                            </m:ctrlPr>
                          </m:dPr>
                          <m:e>
                            <m:sSup>
                              <m:sSupPr>
                                <m:ctrlPr>
                                  <a:rPr lang="en-US" altLang="zh-CN" sz="1400" b="0" i="1" smtClean="0">
                                    <a:solidFill>
                                      <a:srgbClr val="FF0000"/>
                                    </a:solidFill>
                                    <a:latin typeface="Cambria Math" panose="02040503050406030204" pitchFamily="18" charset="0"/>
                                    <a:ea typeface="黑体" pitchFamily="49" charset="-122"/>
                                  </a:rPr>
                                </m:ctrlPr>
                              </m:sSupPr>
                              <m:e>
                                <m:r>
                                  <a:rPr lang="en-US" altLang="zh-CN" sz="1400" b="0" i="1" smtClean="0">
                                    <a:solidFill>
                                      <a:srgbClr val="FF0000"/>
                                    </a:solidFill>
                                    <a:latin typeface="Cambria Math" panose="02040503050406030204" pitchFamily="18" charset="0"/>
                                    <a:ea typeface="黑体" pitchFamily="49" charset="-122"/>
                                  </a:rPr>
                                  <m:t>𝑠</m:t>
                                </m:r>
                              </m:e>
                              <m:sup>
                                <m:r>
                                  <a:rPr lang="en-US" altLang="zh-CN" sz="1400" b="0" i="1" smtClean="0">
                                    <a:solidFill>
                                      <a:srgbClr val="FF0000"/>
                                    </a:solidFill>
                                    <a:latin typeface="Cambria Math" panose="02040503050406030204" pitchFamily="18" charset="0"/>
                                    <a:ea typeface="黑体" pitchFamily="49" charset="-122"/>
                                  </a:rPr>
                                  <m:t>′</m:t>
                                </m:r>
                              </m:sup>
                            </m:sSup>
                            <m:r>
                              <a:rPr lang="en-US" altLang="zh-CN" sz="1400" b="0" i="1" smtClean="0">
                                <a:solidFill>
                                  <a:srgbClr val="FF0000"/>
                                </a:solidFill>
                                <a:latin typeface="Cambria Math" panose="02040503050406030204" pitchFamily="18" charset="0"/>
                                <a:ea typeface="黑体" pitchFamily="49" charset="-122"/>
                              </a:rPr>
                              <m:t>,</m:t>
                            </m:r>
                            <m:r>
                              <a:rPr lang="en-US" altLang="zh-CN" sz="1400" b="0" i="1" smtClean="0">
                                <a:solidFill>
                                  <a:srgbClr val="FF0000"/>
                                </a:solidFill>
                                <a:latin typeface="Cambria Math" panose="02040503050406030204" pitchFamily="18" charset="0"/>
                                <a:ea typeface="黑体" pitchFamily="49" charset="-122"/>
                              </a:rPr>
                              <m:t>𝑎</m:t>
                            </m:r>
                            <m:r>
                              <a:rPr lang="en-US" altLang="zh-CN" sz="1400" b="0" i="1" smtClean="0">
                                <a:solidFill>
                                  <a:srgbClr val="FF0000"/>
                                </a:solidFill>
                                <a:latin typeface="Cambria Math" panose="02040503050406030204" pitchFamily="18" charset="0"/>
                                <a:ea typeface="黑体" pitchFamily="49" charset="-122"/>
                              </a:rPr>
                              <m:t>′</m:t>
                            </m:r>
                          </m:e>
                        </m:d>
                        <m:r>
                          <a:rPr lang="en-US" altLang="zh-CN" sz="1400" b="0" i="1" smtClean="0">
                            <a:solidFill>
                              <a:srgbClr val="FF0000"/>
                            </a:solidFill>
                            <a:latin typeface="Cambria Math" panose="02040503050406030204" pitchFamily="18" charset="0"/>
                            <a:ea typeface="黑体" pitchFamily="49" charset="-122"/>
                          </a:rPr>
                          <m:t>−</m:t>
                        </m:r>
                        <m:sSub>
                          <m:sSubPr>
                            <m:ctrlPr>
                              <a:rPr lang="en-US" altLang="zh-CN" sz="1400" b="0" i="1" smtClean="0">
                                <a:solidFill>
                                  <a:srgbClr val="FF0000"/>
                                </a:solidFill>
                                <a:latin typeface="Cambria Math" panose="02040503050406030204" pitchFamily="18" charset="0"/>
                                <a:ea typeface="黑体" pitchFamily="49" charset="-122"/>
                              </a:rPr>
                            </m:ctrlPr>
                          </m:sSubPr>
                          <m:e>
                            <m:r>
                              <a:rPr lang="en-US" altLang="zh-CN" sz="1400" b="0" i="1" smtClean="0">
                                <a:solidFill>
                                  <a:srgbClr val="FF0000"/>
                                </a:solidFill>
                                <a:latin typeface="Cambria Math" panose="02040503050406030204" pitchFamily="18" charset="0"/>
                                <a:ea typeface="黑体" pitchFamily="49" charset="-122"/>
                              </a:rPr>
                              <m:t>𝑞</m:t>
                            </m:r>
                          </m:e>
                          <m:sub>
                            <m:r>
                              <a:rPr lang="en-US" altLang="zh-CN" sz="1400" b="0" i="1" smtClean="0">
                                <a:solidFill>
                                  <a:srgbClr val="FF0000"/>
                                </a:solidFill>
                                <a:latin typeface="Cambria Math" panose="02040503050406030204" pitchFamily="18" charset="0"/>
                                <a:ea typeface="黑体" pitchFamily="49" charset="-122"/>
                              </a:rPr>
                              <m:t>𝜋</m:t>
                            </m:r>
                          </m:sub>
                        </m:sSub>
                        <m:d>
                          <m:dPr>
                            <m:ctrlPr>
                              <a:rPr lang="en-US" altLang="zh-CN" sz="1400" b="0" i="1" smtClean="0">
                                <a:solidFill>
                                  <a:srgbClr val="FF0000"/>
                                </a:solidFill>
                                <a:latin typeface="Cambria Math" panose="02040503050406030204" pitchFamily="18" charset="0"/>
                                <a:ea typeface="黑体" pitchFamily="49" charset="-122"/>
                              </a:rPr>
                            </m:ctrlPr>
                          </m:dPr>
                          <m:e>
                            <m:r>
                              <a:rPr lang="en-US" altLang="zh-CN" sz="1400" b="0" i="1" smtClean="0">
                                <a:solidFill>
                                  <a:srgbClr val="FF0000"/>
                                </a:solidFill>
                                <a:latin typeface="Cambria Math" panose="02040503050406030204" pitchFamily="18" charset="0"/>
                                <a:ea typeface="黑体" pitchFamily="49" charset="-122"/>
                              </a:rPr>
                              <m:t>𝑠</m:t>
                            </m:r>
                            <m:r>
                              <a:rPr lang="en-US" altLang="zh-CN" sz="1400" b="0" i="1" smtClean="0">
                                <a:solidFill>
                                  <a:srgbClr val="FF0000"/>
                                </a:solidFill>
                                <a:latin typeface="Cambria Math" panose="02040503050406030204" pitchFamily="18" charset="0"/>
                                <a:ea typeface="黑体" pitchFamily="49" charset="-122"/>
                              </a:rPr>
                              <m:t>,</m:t>
                            </m:r>
                            <m:r>
                              <a:rPr lang="en-US" altLang="zh-CN" sz="1400" b="0" i="1" smtClean="0">
                                <a:solidFill>
                                  <a:srgbClr val="FF0000"/>
                                </a:solidFill>
                                <a:latin typeface="Cambria Math" panose="02040503050406030204" pitchFamily="18" charset="0"/>
                                <a:ea typeface="黑体" pitchFamily="49" charset="-122"/>
                              </a:rPr>
                              <m:t>𝑎</m:t>
                            </m:r>
                          </m:e>
                        </m:d>
                      </m:e>
                    </m:d>
                  </m:oMath>
                </a14:m>
                <a:endParaRPr lang="en-US" altLang="zh-CN" sz="1400" b="0" dirty="0">
                  <a:latin typeface="Times New Roman" panose="02020603050405020304" pitchFamily="18" charset="0"/>
                  <a:ea typeface="黑体" pitchFamily="49" charset="-122"/>
                  <a:cs typeface="Times New Roman" panose="02020603050405020304" pitchFamily="18" charset="0"/>
                </a:endParaRPr>
              </a:p>
              <a:p>
                <a:r>
                  <a:rPr lang="en-US" altLang="zh-CN" sz="1600" dirty="0">
                    <a:latin typeface="Times New Roman" panose="02020603050405020304" pitchFamily="18" charset="0"/>
                    <a:ea typeface="黑体" pitchFamily="49" charset="-122"/>
                    <a:cs typeface="Times New Roman" panose="02020603050405020304" pitchFamily="18" charset="0"/>
                  </a:rPr>
                  <a:t>                </a:t>
                </a:r>
                <a14:m>
                  <m:oMath xmlns:m="http://schemas.openxmlformats.org/officeDocument/2006/math">
                    <m:r>
                      <a:rPr lang="en-US" altLang="zh-CN" sz="1600" b="0" i="1" smtClean="0">
                        <a:latin typeface="Cambria Math" panose="02040503050406030204" pitchFamily="18" charset="0"/>
                        <a:ea typeface="黑体" pitchFamily="49" charset="-122"/>
                      </a:rPr>
                      <m:t>𝑠</m:t>
                    </m:r>
                    <m:r>
                      <a:rPr lang="en-US" altLang="zh-CN" sz="1600" b="0" i="1" smtClean="0">
                        <a:latin typeface="Cambria Math" panose="02040503050406030204" pitchFamily="18" charset="0"/>
                        <a:ea typeface="黑体" pitchFamily="49" charset="-122"/>
                      </a:rPr>
                      <m:t>←</m:t>
                    </m:r>
                    <m:r>
                      <a:rPr lang="en-US" altLang="zh-CN" sz="1600" b="0" i="1" smtClean="0">
                        <a:latin typeface="Cambria Math" panose="02040503050406030204" pitchFamily="18" charset="0"/>
                        <a:ea typeface="黑体" pitchFamily="49" charset="-122"/>
                      </a:rPr>
                      <m:t>𝑠</m:t>
                    </m:r>
                    <m:r>
                      <a:rPr lang="en-US" altLang="zh-CN" sz="1600" b="0" i="1" smtClean="0">
                        <a:latin typeface="Cambria Math" panose="02040503050406030204" pitchFamily="18" charset="0"/>
                        <a:ea typeface="黑体" pitchFamily="49" charset="-122"/>
                      </a:rPr>
                      <m:t>′</m:t>
                    </m:r>
                  </m:oMath>
                </a14:m>
                <a:endParaRPr lang="en-US" altLang="zh-CN" sz="1600" dirty="0">
                  <a:latin typeface="Times New Roman" panose="02020603050405020304" pitchFamily="18" charset="0"/>
                  <a:ea typeface="黑体" pitchFamily="49" charset="-122"/>
                  <a:cs typeface="Times New Roman" panose="02020603050405020304" pitchFamily="18" charset="0"/>
                </a:endParaRPr>
              </a:p>
              <a:p>
                <a:r>
                  <a:rPr lang="en-US" altLang="zh-CN" sz="1600" dirty="0">
                    <a:latin typeface="Times New Roman" panose="02020603050405020304" pitchFamily="18" charset="0"/>
                    <a:ea typeface="黑体" pitchFamily="49" charset="-122"/>
                    <a:cs typeface="Times New Roman" panose="02020603050405020304" pitchFamily="18" charset="0"/>
                  </a:rPr>
                  <a:t>        </a:t>
                </a:r>
                <a:r>
                  <a:rPr lang="zh-CN" altLang="en-US" sz="1600" dirty="0">
                    <a:latin typeface="Times New Roman" panose="02020603050405020304" pitchFamily="18" charset="0"/>
                    <a:ea typeface="黑体" pitchFamily="49" charset="-122"/>
                    <a:cs typeface="Times New Roman" panose="02020603050405020304" pitchFamily="18" charset="0"/>
                  </a:rPr>
                  <a:t>直到</a:t>
                </a:r>
                <a14:m>
                  <m:oMath xmlns:m="http://schemas.openxmlformats.org/officeDocument/2006/math">
                    <m:r>
                      <a:rPr lang="en-US" altLang="zh-CN" sz="1600" b="0" i="1" smtClean="0">
                        <a:latin typeface="Cambria Math" panose="02040503050406030204" pitchFamily="18" charset="0"/>
                        <a:ea typeface="黑体" pitchFamily="49" charset="-122"/>
                      </a:rPr>
                      <m:t>𝑠</m:t>
                    </m:r>
                  </m:oMath>
                </a14:m>
                <a:r>
                  <a:rPr lang="zh-CN" altLang="en-US" sz="1600" dirty="0">
                    <a:latin typeface="Times New Roman" panose="02020603050405020304" pitchFamily="18" charset="0"/>
                    <a:ea typeface="黑体" pitchFamily="49" charset="-122"/>
                    <a:cs typeface="Times New Roman" panose="02020603050405020304" pitchFamily="18" charset="0"/>
                  </a:rPr>
                  <a:t>是终止状态</a:t>
                </a:r>
                <a:endParaRPr lang="en-US" altLang="zh-CN" sz="1600" dirty="0">
                  <a:latin typeface="Times New Roman" panose="02020603050405020304" pitchFamily="18" charset="0"/>
                  <a:ea typeface="黑体" pitchFamily="49" charset="-122"/>
                  <a:cs typeface="Times New Roman" panose="02020603050405020304" pitchFamily="18" charset="0"/>
                </a:endParaRPr>
              </a:p>
              <a:p>
                <a:r>
                  <a:rPr lang="zh-CN" altLang="en-US" sz="1600" dirty="0">
                    <a:latin typeface="Times New Roman" panose="02020603050405020304" pitchFamily="18" charset="0"/>
                    <a:ea typeface="黑体" pitchFamily="49" charset="-122"/>
                    <a:cs typeface="Times New Roman" panose="02020603050405020304" pitchFamily="18" charset="0"/>
                  </a:rPr>
                  <a:t>直到</a:t>
                </a:r>
                <a14:m>
                  <m:oMath xmlns:m="http://schemas.openxmlformats.org/officeDocument/2006/math">
                    <m:sSub>
                      <m:sSubPr>
                        <m:ctrlPr>
                          <a:rPr lang="en-US" altLang="zh-CN" sz="1600" b="0" i="1" smtClean="0">
                            <a:latin typeface="Cambria Math" panose="02040503050406030204" pitchFamily="18" charset="0"/>
                            <a:ea typeface="黑体" pitchFamily="49" charset="-122"/>
                          </a:rPr>
                        </m:ctrlPr>
                      </m:sSubPr>
                      <m:e>
                        <m:r>
                          <a:rPr lang="en-US" altLang="zh-CN" sz="1600" b="0" i="1" smtClean="0">
                            <a:latin typeface="Cambria Math"/>
                            <a:ea typeface="黑体" pitchFamily="49" charset="-122"/>
                          </a:rPr>
                          <m:t>𝑞</m:t>
                        </m:r>
                      </m:e>
                      <m:sub>
                        <m:r>
                          <a:rPr lang="en-US" altLang="zh-CN" sz="1600" b="0" i="1" smtClean="0">
                            <a:latin typeface="Cambria Math" panose="02040503050406030204" pitchFamily="18" charset="0"/>
                            <a:ea typeface="黑体" pitchFamily="49" charset="-122"/>
                          </a:rPr>
                          <m:t>𝜋</m:t>
                        </m:r>
                      </m:sub>
                    </m:sSub>
                    <m:r>
                      <a:rPr lang="zh-CN" altLang="en-US" sz="1600" i="1">
                        <a:latin typeface="Cambria Math" panose="02040503050406030204" pitchFamily="18" charset="0"/>
                        <a:ea typeface="黑体" pitchFamily="49" charset="-122"/>
                      </a:rPr>
                      <m:t>收敛</m:t>
                    </m:r>
                  </m:oMath>
                </a14:m>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FBD0EAF9-2ECB-4163-B273-83D2491C3454}"/>
                  </a:ext>
                </a:extLst>
              </p:cNvPr>
              <p:cNvSpPr txBox="1">
                <a:spLocks noRot="1" noChangeAspect="1" noMove="1" noResize="1" noEditPoints="1" noAdjustHandles="1" noChangeArrowheads="1" noChangeShapeType="1" noTextEdit="1"/>
              </p:cNvSpPr>
              <p:nvPr/>
            </p:nvSpPr>
            <p:spPr>
              <a:xfrm>
                <a:off x="264065" y="1352221"/>
                <a:ext cx="5721658" cy="2900730"/>
              </a:xfrm>
              <a:prstGeom prst="rect">
                <a:avLst/>
              </a:prstGeom>
              <a:blipFill>
                <a:blip r:embed="rId2"/>
                <a:stretch>
                  <a:fillRect l="-425" t="-628" b="-418"/>
                </a:stretch>
              </a:blipFill>
              <a:ln>
                <a:solidFill>
                  <a:schemeClr val="tx1"/>
                </a:solidFill>
              </a:ln>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F9771EFC-F823-41F9-A6DA-F561C77720F7}"/>
              </a:ext>
            </a:extLst>
          </p:cNvPr>
          <p:cNvSpPr/>
          <p:nvPr/>
        </p:nvSpPr>
        <p:spPr>
          <a:xfrm>
            <a:off x="264065" y="3151175"/>
            <a:ext cx="4922044" cy="830997"/>
          </a:xfrm>
          <a:prstGeom prst="rect">
            <a:avLst/>
          </a:prstGeom>
        </p:spPr>
        <p:txBody>
          <a:bodyPr wrap="square">
            <a:spAutoFit/>
          </a:bodyPr>
          <a:lstStyle/>
          <a:p>
            <a:br>
              <a:rPr lang="en-US" altLang="zh-CN" sz="2400" dirty="0">
                <a:latin typeface="Times New Roman" panose="02020603050405020304" pitchFamily="18" charset="0"/>
                <a:ea typeface="黑体" panose="02010609060101010101" pitchFamily="49" charset="-122"/>
                <a:cs typeface="Times New Roman" panose="02020603050405020304" pitchFamily="18" charset="0"/>
              </a:rPr>
            </a:br>
            <a:endParaRPr lang="en-US" altLang="zh-CN" sz="2400" dirty="0">
              <a:latin typeface="Times New Roman" panose="02020603050405020304" pitchFamily="18" charset="0"/>
              <a:cs typeface="Times New Roman" panose="02020603050405020304" pitchFamily="18" charset="0"/>
            </a:endParaRPr>
          </a:p>
        </p:txBody>
      </p:sp>
      <p:sp>
        <p:nvSpPr>
          <p:cNvPr id="24" name="箭头: 下 23">
            <a:extLst>
              <a:ext uri="{FF2B5EF4-FFF2-40B4-BE49-F238E27FC236}">
                <a16:creationId xmlns:a16="http://schemas.microsoft.com/office/drawing/2014/main" id="{8CA26AA8-F1FB-44D8-BF30-ADE2826AF290}"/>
              </a:ext>
            </a:extLst>
          </p:cNvPr>
          <p:cNvSpPr/>
          <p:nvPr/>
        </p:nvSpPr>
        <p:spPr>
          <a:xfrm rot="16200000">
            <a:off x="2107066" y="2398414"/>
            <a:ext cx="260333" cy="213604"/>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34" name="箭头: 下 33">
            <a:extLst>
              <a:ext uri="{FF2B5EF4-FFF2-40B4-BE49-F238E27FC236}">
                <a16:creationId xmlns:a16="http://schemas.microsoft.com/office/drawing/2014/main" id="{3322657B-260C-417F-BC0A-64BF6643F9EA}"/>
              </a:ext>
            </a:extLst>
          </p:cNvPr>
          <p:cNvSpPr/>
          <p:nvPr/>
        </p:nvSpPr>
        <p:spPr>
          <a:xfrm rot="16200000">
            <a:off x="855833" y="3168505"/>
            <a:ext cx="260333" cy="213604"/>
          </a:xfrm>
          <a:prstGeom prst="downArrow">
            <a:avLst/>
          </a:prstGeom>
          <a:solidFill>
            <a:schemeClr val="accent2"/>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4" name="矩形 3">
            <a:extLst>
              <a:ext uri="{FF2B5EF4-FFF2-40B4-BE49-F238E27FC236}">
                <a16:creationId xmlns:a16="http://schemas.microsoft.com/office/drawing/2014/main" id="{A3035407-937E-48E4-AB6E-B6A21D8299EE}"/>
              </a:ext>
            </a:extLst>
          </p:cNvPr>
          <p:cNvSpPr/>
          <p:nvPr/>
        </p:nvSpPr>
        <p:spPr>
          <a:xfrm>
            <a:off x="2853368" y="2399434"/>
            <a:ext cx="768673" cy="235949"/>
          </a:xfrm>
          <a:prstGeom prst="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36" name="矩形 35">
            <a:extLst>
              <a:ext uri="{FF2B5EF4-FFF2-40B4-BE49-F238E27FC236}">
                <a16:creationId xmlns:a16="http://schemas.microsoft.com/office/drawing/2014/main" id="{72C34977-0B31-47DD-9A86-23F295AF77D8}"/>
              </a:ext>
            </a:extLst>
          </p:cNvPr>
          <p:cNvSpPr/>
          <p:nvPr/>
        </p:nvSpPr>
        <p:spPr>
          <a:xfrm>
            <a:off x="3870181" y="3151175"/>
            <a:ext cx="363924" cy="360750"/>
          </a:xfrm>
          <a:prstGeom prst="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cxnSp>
        <p:nvCxnSpPr>
          <p:cNvPr id="9" name="直接箭头连接符 8">
            <a:extLst>
              <a:ext uri="{FF2B5EF4-FFF2-40B4-BE49-F238E27FC236}">
                <a16:creationId xmlns:a16="http://schemas.microsoft.com/office/drawing/2014/main" id="{C87FFBC8-C46F-491C-84D4-43BAB9261CC2}"/>
              </a:ext>
            </a:extLst>
          </p:cNvPr>
          <p:cNvCxnSpPr/>
          <p:nvPr/>
        </p:nvCxnSpPr>
        <p:spPr>
          <a:xfrm flipV="1">
            <a:off x="3537997" y="2281751"/>
            <a:ext cx="482203" cy="127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00376AD4-04B4-4B65-A04A-EBED200BF8DE}"/>
              </a:ext>
            </a:extLst>
          </p:cNvPr>
          <p:cNvCxnSpPr>
            <a:cxnSpLocks/>
            <a:stCxn id="36" idx="0"/>
          </p:cNvCxnSpPr>
          <p:nvPr/>
        </p:nvCxnSpPr>
        <p:spPr>
          <a:xfrm flipV="1">
            <a:off x="4052143" y="2561460"/>
            <a:ext cx="125219" cy="589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A5AD33BE-4083-4354-A88A-24D97245B9D8}"/>
                  </a:ext>
                </a:extLst>
              </p:cNvPr>
              <p:cNvSpPr/>
              <p:nvPr/>
            </p:nvSpPr>
            <p:spPr>
              <a:xfrm>
                <a:off x="4079670" y="2029019"/>
                <a:ext cx="4006994" cy="338554"/>
              </a:xfrm>
              <a:prstGeom prst="rect">
                <a:avLst/>
              </a:prstGeom>
              <a:ln w="25400">
                <a:solidFill>
                  <a:schemeClr val="tx1"/>
                </a:solidFill>
              </a:ln>
            </p:spPr>
            <p:txBody>
              <a:bodyPr wrap="none">
                <a:spAutoFit/>
              </a:bodyPr>
              <a:lstStyle/>
              <a:p>
                <a:r>
                  <a:rPr lang="zh-CN" altLang="en-US" sz="1600" dirty="0">
                    <a:latin typeface="Times New Roman" panose="02020603050405020304" pitchFamily="18" charset="0"/>
                    <a:ea typeface="黑体" pitchFamily="49" charset="-122"/>
                    <a:cs typeface="Times New Roman" panose="02020603050405020304" pitchFamily="18" charset="0"/>
                  </a:rPr>
                  <a:t>先前的策略优化：</a:t>
                </a:r>
                <a14:m>
                  <m:oMath xmlns:m="http://schemas.openxmlformats.org/officeDocument/2006/math">
                    <m:sSup>
                      <m:sSupPr>
                        <m:ctrlPr>
                          <a:rPr lang="en-US" altLang="zh-CN" sz="1600" i="1">
                            <a:latin typeface="Cambria Math" panose="02040503050406030204" pitchFamily="18" charset="0"/>
                            <a:ea typeface="黑体" panose="02010609060101010101" pitchFamily="49" charset="-122"/>
                          </a:rPr>
                        </m:ctrlPr>
                      </m:sSupPr>
                      <m:e>
                        <m:r>
                          <a:rPr lang="en-US" altLang="zh-CN" sz="1600" i="1">
                            <a:latin typeface="Cambria Math" panose="02040503050406030204" pitchFamily="18" charset="0"/>
                            <a:ea typeface="黑体" panose="02010609060101010101" pitchFamily="49" charset="-122"/>
                          </a:rPr>
                          <m:t>𝜋</m:t>
                        </m:r>
                      </m:e>
                      <m:sup>
                        <m:r>
                          <a:rPr lang="en-US" altLang="zh-CN" sz="1600" i="1">
                            <a:latin typeface="Cambria Math" panose="02040503050406030204" pitchFamily="18" charset="0"/>
                            <a:ea typeface="黑体" panose="02010609060101010101" pitchFamily="49" charset="-122"/>
                          </a:rPr>
                          <m:t>′</m:t>
                        </m:r>
                      </m:sup>
                    </m:sSup>
                    <m:d>
                      <m:dPr>
                        <m:ctrlPr>
                          <a:rPr lang="en-US" altLang="zh-CN" sz="1600" i="1">
                            <a:latin typeface="Cambria Math" panose="02040503050406030204" pitchFamily="18" charset="0"/>
                            <a:ea typeface="黑体" panose="02010609060101010101" pitchFamily="49" charset="-122"/>
                          </a:rPr>
                        </m:ctrlPr>
                      </m:dPr>
                      <m:e>
                        <m:r>
                          <a:rPr lang="en-US" altLang="zh-CN" sz="1600" i="1">
                            <a:latin typeface="Cambria Math" panose="02040503050406030204" pitchFamily="18" charset="0"/>
                            <a:ea typeface="黑体" panose="02010609060101010101" pitchFamily="49" charset="-122"/>
                          </a:rPr>
                          <m:t>𝑠</m:t>
                        </m:r>
                      </m:e>
                    </m:d>
                    <m:r>
                      <a:rPr lang="en-US" altLang="zh-CN" sz="1600" i="1">
                        <a:latin typeface="Cambria Math" panose="02040503050406030204" pitchFamily="18" charset="0"/>
                        <a:ea typeface="黑体" panose="02010609060101010101" pitchFamily="49" charset="-122"/>
                      </a:rPr>
                      <m:t>=</m:t>
                    </m:r>
                    <m:sSub>
                      <m:sSubPr>
                        <m:ctrlPr>
                          <a:rPr lang="en-US" altLang="zh-CN" sz="1600" i="1">
                            <a:latin typeface="Cambria Math" panose="02040503050406030204" pitchFamily="18" charset="0"/>
                            <a:ea typeface="黑体" panose="02010609060101010101" pitchFamily="49" charset="-122"/>
                          </a:rPr>
                        </m:ctrlPr>
                      </m:sSubPr>
                      <m:e>
                        <m:r>
                          <m:rPr>
                            <m:sty m:val="p"/>
                          </m:rPr>
                          <a:rPr lang="en-US" altLang="zh-CN" sz="1600">
                            <a:latin typeface="Cambria Math" panose="02040503050406030204" pitchFamily="18" charset="0"/>
                            <a:ea typeface="黑体" panose="02010609060101010101" pitchFamily="49" charset="-122"/>
                          </a:rPr>
                          <m:t>argmax</m:t>
                        </m:r>
                      </m:e>
                      <m:sub>
                        <m:r>
                          <a:rPr lang="en-US" altLang="zh-CN" sz="1600" i="1">
                            <a:latin typeface="Cambria Math" panose="02040503050406030204" pitchFamily="18" charset="0"/>
                            <a:ea typeface="黑体" panose="02010609060101010101" pitchFamily="49" charset="-122"/>
                          </a:rPr>
                          <m:t>𝑎</m:t>
                        </m:r>
                      </m:sub>
                    </m:sSub>
                    <m:sSub>
                      <m:sSubPr>
                        <m:ctrlPr>
                          <a:rPr lang="en-US" altLang="zh-CN" sz="1600" i="1">
                            <a:latin typeface="Cambria Math" panose="02040503050406030204" pitchFamily="18" charset="0"/>
                            <a:ea typeface="黑体" panose="02010609060101010101" pitchFamily="49" charset="-122"/>
                          </a:rPr>
                        </m:ctrlPr>
                      </m:sSubPr>
                      <m:e>
                        <m:r>
                          <a:rPr lang="en-US" altLang="zh-CN" sz="1600" i="1">
                            <a:latin typeface="Cambria Math" panose="02040503050406030204" pitchFamily="18" charset="0"/>
                            <a:ea typeface="黑体" panose="02010609060101010101" pitchFamily="49" charset="-122"/>
                          </a:rPr>
                          <m:t>𝑞</m:t>
                        </m:r>
                      </m:e>
                      <m:sub>
                        <m:r>
                          <a:rPr lang="en-US" altLang="zh-CN" sz="1600" i="1">
                            <a:latin typeface="Cambria Math" panose="02040503050406030204" pitchFamily="18" charset="0"/>
                            <a:ea typeface="黑体" panose="02010609060101010101" pitchFamily="49" charset="-122"/>
                          </a:rPr>
                          <m:t>𝜋</m:t>
                        </m:r>
                      </m:sub>
                    </m:sSub>
                    <m:r>
                      <a:rPr lang="en-US" altLang="zh-CN" sz="1600" i="1">
                        <a:latin typeface="Cambria Math" panose="02040503050406030204" pitchFamily="18" charset="0"/>
                        <a:ea typeface="黑体" panose="02010609060101010101" pitchFamily="49" charset="-122"/>
                      </a:rPr>
                      <m:t>(</m:t>
                    </m:r>
                    <m:r>
                      <a:rPr lang="en-US" altLang="zh-CN" sz="1600" i="1">
                        <a:latin typeface="Cambria Math" panose="02040503050406030204" pitchFamily="18" charset="0"/>
                        <a:ea typeface="黑体" panose="02010609060101010101" pitchFamily="49" charset="-122"/>
                      </a:rPr>
                      <m:t>𝑠</m:t>
                    </m:r>
                    <m:r>
                      <a:rPr lang="en-US" altLang="zh-CN" sz="1600" i="1">
                        <a:latin typeface="Cambria Math" panose="02040503050406030204" pitchFamily="18" charset="0"/>
                        <a:ea typeface="黑体" panose="02010609060101010101" pitchFamily="49" charset="-122"/>
                      </a:rPr>
                      <m:t>,</m:t>
                    </m:r>
                    <m:r>
                      <a:rPr lang="en-US" altLang="zh-CN" sz="1600" i="1">
                        <a:latin typeface="Cambria Math" panose="02040503050406030204" pitchFamily="18" charset="0"/>
                        <a:ea typeface="黑体" panose="02010609060101010101" pitchFamily="49" charset="-122"/>
                      </a:rPr>
                      <m:t>𝑎</m:t>
                    </m:r>
                    <m:r>
                      <a:rPr lang="en-US" altLang="zh-CN" sz="1600" i="1">
                        <a:latin typeface="Cambria Math" panose="02040503050406030204" pitchFamily="18" charset="0"/>
                        <a:ea typeface="黑体" panose="02010609060101010101" pitchFamily="49" charset="-122"/>
                      </a:rPr>
                      <m:t>)</m:t>
                    </m:r>
                  </m:oMath>
                </a14:m>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40" name="矩形 39">
                <a:extLst>
                  <a:ext uri="{FF2B5EF4-FFF2-40B4-BE49-F238E27FC236}">
                    <a16:creationId xmlns:a16="http://schemas.microsoft.com/office/drawing/2014/main" id="{A5AD33BE-4083-4354-A88A-24D97245B9D8}"/>
                  </a:ext>
                </a:extLst>
              </p:cNvPr>
              <p:cNvSpPr>
                <a:spLocks noRot="1" noChangeAspect="1" noMove="1" noResize="1" noEditPoints="1" noAdjustHandles="1" noChangeArrowheads="1" noChangeShapeType="1" noTextEdit="1"/>
              </p:cNvSpPr>
              <p:nvPr/>
            </p:nvSpPr>
            <p:spPr>
              <a:xfrm>
                <a:off x="4079670" y="2029019"/>
                <a:ext cx="4006994" cy="338554"/>
              </a:xfrm>
              <a:prstGeom prst="rect">
                <a:avLst/>
              </a:prstGeom>
              <a:blipFill>
                <a:blip r:embed="rId3"/>
                <a:stretch>
                  <a:fillRect l="-453" t="-3390" b="-16949"/>
                </a:stretch>
              </a:blipFill>
              <a:ln w="25400">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415543" y="3705812"/>
                <a:ext cx="5386933" cy="5336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ea typeface="黑体" pitchFamily="49" charset="-122"/>
                            </a:rPr>
                          </m:ctrlPr>
                        </m:sSubPr>
                        <m:e>
                          <m:r>
                            <a:rPr lang="en-US" altLang="zh-CN" i="1">
                              <a:solidFill>
                                <a:srgbClr val="FF0000"/>
                              </a:solidFill>
                              <a:latin typeface="Cambria Math" panose="02040503050406030204" pitchFamily="18" charset="0"/>
                              <a:ea typeface="黑体" pitchFamily="49" charset="-122"/>
                            </a:rPr>
                            <m:t>𝑞</m:t>
                          </m:r>
                        </m:e>
                        <m:sub>
                          <m:r>
                            <a:rPr lang="en-US" altLang="zh-CN" i="1">
                              <a:solidFill>
                                <a:srgbClr val="FF0000"/>
                              </a:solidFill>
                              <a:latin typeface="Cambria Math" panose="02040503050406030204" pitchFamily="18" charset="0"/>
                              <a:ea typeface="黑体" pitchFamily="49" charset="-122"/>
                            </a:rPr>
                            <m:t>𝜋</m:t>
                          </m:r>
                        </m:sub>
                      </m:sSub>
                      <m:d>
                        <m:dPr>
                          <m:ctrlPr>
                            <a:rPr lang="en-US" altLang="zh-CN" i="1">
                              <a:solidFill>
                                <a:srgbClr val="FF0000"/>
                              </a:solidFill>
                              <a:latin typeface="Cambria Math" panose="02040503050406030204" pitchFamily="18" charset="0"/>
                              <a:ea typeface="黑体" pitchFamily="49" charset="-122"/>
                            </a:rPr>
                          </m:ctrlPr>
                        </m:dPr>
                        <m:e>
                          <m:r>
                            <a:rPr lang="en-US" altLang="zh-CN" i="1">
                              <a:solidFill>
                                <a:srgbClr val="FF0000"/>
                              </a:solidFill>
                              <a:latin typeface="Cambria Math" panose="02040503050406030204" pitchFamily="18" charset="0"/>
                              <a:ea typeface="黑体" pitchFamily="49" charset="-122"/>
                            </a:rPr>
                            <m:t>𝑠</m:t>
                          </m:r>
                          <m:r>
                            <a:rPr lang="en-US" altLang="zh-CN" i="1">
                              <a:solidFill>
                                <a:srgbClr val="FF0000"/>
                              </a:solidFill>
                              <a:latin typeface="Cambria Math" panose="02040503050406030204" pitchFamily="18" charset="0"/>
                              <a:ea typeface="黑体" pitchFamily="49" charset="-122"/>
                            </a:rPr>
                            <m:t>,</m:t>
                          </m:r>
                          <m:r>
                            <a:rPr lang="en-US" altLang="zh-CN" i="1">
                              <a:solidFill>
                                <a:srgbClr val="FF0000"/>
                              </a:solidFill>
                              <a:latin typeface="Cambria Math" panose="02040503050406030204" pitchFamily="18" charset="0"/>
                              <a:ea typeface="黑体" pitchFamily="49" charset="-122"/>
                            </a:rPr>
                            <m:t>𝑎</m:t>
                          </m:r>
                        </m:e>
                      </m:d>
                      <m:r>
                        <a:rPr lang="en-US" altLang="zh-CN" i="1">
                          <a:solidFill>
                            <a:srgbClr val="FF0000"/>
                          </a:solidFill>
                          <a:latin typeface="Cambria Math" panose="02040503050406030204" pitchFamily="18" charset="0"/>
                          <a:ea typeface="黑体" pitchFamily="49" charset="-122"/>
                        </a:rPr>
                        <m:t>←</m:t>
                      </m:r>
                      <m:r>
                        <a:rPr lang="en-US" altLang="zh-CN" b="0" i="1" smtClean="0">
                          <a:solidFill>
                            <a:srgbClr val="FF0000"/>
                          </a:solidFill>
                          <a:latin typeface="Cambria Math"/>
                          <a:ea typeface="黑体" pitchFamily="49" charset="-122"/>
                        </a:rPr>
                        <m:t>(1−</m:t>
                      </m:r>
                      <m:r>
                        <a:rPr lang="en-US" altLang="zh-CN" i="1">
                          <a:solidFill>
                            <a:srgbClr val="FF0000"/>
                          </a:solidFill>
                          <a:latin typeface="Cambria Math" panose="02040503050406030204" pitchFamily="18" charset="0"/>
                          <a:ea typeface="黑体" pitchFamily="49" charset="-122"/>
                        </a:rPr>
                        <m:t>𝛼</m:t>
                      </m:r>
                      <m:r>
                        <a:rPr lang="en-US" altLang="zh-CN" b="0" i="1" smtClean="0">
                          <a:solidFill>
                            <a:srgbClr val="FF0000"/>
                          </a:solidFill>
                          <a:latin typeface="Cambria Math"/>
                          <a:ea typeface="黑体" pitchFamily="49" charset="-122"/>
                        </a:rPr>
                        <m:t>)</m:t>
                      </m:r>
                      <m:sSub>
                        <m:sSubPr>
                          <m:ctrlPr>
                            <a:rPr lang="en-US" altLang="zh-CN" i="1">
                              <a:solidFill>
                                <a:srgbClr val="FF0000"/>
                              </a:solidFill>
                              <a:latin typeface="Cambria Math" panose="02040503050406030204" pitchFamily="18" charset="0"/>
                              <a:ea typeface="黑体" pitchFamily="49" charset="-122"/>
                            </a:rPr>
                          </m:ctrlPr>
                        </m:sSubPr>
                        <m:e>
                          <m:r>
                            <a:rPr lang="en-US" altLang="zh-CN" i="1">
                              <a:solidFill>
                                <a:srgbClr val="FF0000"/>
                              </a:solidFill>
                              <a:latin typeface="Cambria Math" panose="02040503050406030204" pitchFamily="18" charset="0"/>
                              <a:ea typeface="黑体" pitchFamily="49" charset="-122"/>
                            </a:rPr>
                            <m:t>𝑞</m:t>
                          </m:r>
                        </m:e>
                        <m:sub>
                          <m:r>
                            <a:rPr lang="en-US" altLang="zh-CN" i="1">
                              <a:solidFill>
                                <a:srgbClr val="FF0000"/>
                              </a:solidFill>
                              <a:latin typeface="Cambria Math" panose="02040503050406030204" pitchFamily="18" charset="0"/>
                              <a:ea typeface="黑体" pitchFamily="49" charset="-122"/>
                            </a:rPr>
                            <m:t>𝜋</m:t>
                          </m:r>
                        </m:sub>
                      </m:sSub>
                      <m:d>
                        <m:dPr>
                          <m:ctrlPr>
                            <a:rPr lang="en-US" altLang="zh-CN" i="1">
                              <a:solidFill>
                                <a:srgbClr val="FF0000"/>
                              </a:solidFill>
                              <a:latin typeface="Cambria Math" panose="02040503050406030204" pitchFamily="18" charset="0"/>
                              <a:ea typeface="黑体" pitchFamily="49" charset="-122"/>
                            </a:rPr>
                          </m:ctrlPr>
                        </m:dPr>
                        <m:e>
                          <m:r>
                            <a:rPr lang="en-US" altLang="zh-CN" i="1">
                              <a:solidFill>
                                <a:srgbClr val="FF0000"/>
                              </a:solidFill>
                              <a:latin typeface="Cambria Math" panose="02040503050406030204" pitchFamily="18" charset="0"/>
                              <a:ea typeface="黑体" pitchFamily="49" charset="-122"/>
                            </a:rPr>
                            <m:t>𝑠</m:t>
                          </m:r>
                          <m:r>
                            <a:rPr lang="en-US" altLang="zh-CN" i="1">
                              <a:solidFill>
                                <a:srgbClr val="FF0000"/>
                              </a:solidFill>
                              <a:latin typeface="Cambria Math" panose="02040503050406030204" pitchFamily="18" charset="0"/>
                              <a:ea typeface="黑体" pitchFamily="49" charset="-122"/>
                            </a:rPr>
                            <m:t>,</m:t>
                          </m:r>
                          <m:r>
                            <a:rPr lang="en-US" altLang="zh-CN" i="1">
                              <a:solidFill>
                                <a:srgbClr val="FF0000"/>
                              </a:solidFill>
                              <a:latin typeface="Cambria Math" panose="02040503050406030204" pitchFamily="18" charset="0"/>
                              <a:ea typeface="黑体" pitchFamily="49" charset="-122"/>
                            </a:rPr>
                            <m:t>𝑎</m:t>
                          </m:r>
                        </m:e>
                      </m:d>
                      <m:r>
                        <a:rPr lang="en-US" altLang="zh-CN" i="1">
                          <a:solidFill>
                            <a:srgbClr val="FF0000"/>
                          </a:solidFill>
                          <a:latin typeface="Cambria Math" panose="02040503050406030204" pitchFamily="18" charset="0"/>
                          <a:ea typeface="黑体" pitchFamily="49" charset="-122"/>
                        </a:rPr>
                        <m:t>+</m:t>
                      </m:r>
                      <m:r>
                        <a:rPr lang="en-US" altLang="zh-CN" i="1">
                          <a:solidFill>
                            <a:srgbClr val="FF0000"/>
                          </a:solidFill>
                          <a:latin typeface="Cambria Math" panose="02040503050406030204" pitchFamily="18" charset="0"/>
                          <a:ea typeface="黑体" pitchFamily="49" charset="-122"/>
                        </a:rPr>
                        <m:t>𝛼</m:t>
                      </m:r>
                      <m:d>
                        <m:dPr>
                          <m:begChr m:val="["/>
                          <m:endChr m:val="]"/>
                          <m:ctrlPr>
                            <a:rPr lang="en-US" altLang="zh-CN" i="1">
                              <a:solidFill>
                                <a:srgbClr val="FF0000"/>
                              </a:solidFill>
                              <a:latin typeface="Cambria Math" panose="02040503050406030204" pitchFamily="18" charset="0"/>
                              <a:ea typeface="黑体" pitchFamily="49" charset="-122"/>
                            </a:rPr>
                          </m:ctrlPr>
                        </m:dPr>
                        <m:e>
                          <m:r>
                            <a:rPr lang="en-US" altLang="zh-CN" i="1">
                              <a:solidFill>
                                <a:srgbClr val="FF0000"/>
                              </a:solidFill>
                              <a:latin typeface="Cambria Math" panose="02040503050406030204" pitchFamily="18" charset="0"/>
                              <a:ea typeface="黑体" pitchFamily="49" charset="-122"/>
                            </a:rPr>
                            <m:t>𝑅</m:t>
                          </m:r>
                          <m:r>
                            <a:rPr lang="en-US" altLang="zh-CN" i="1">
                              <a:solidFill>
                                <a:srgbClr val="FF0000"/>
                              </a:solidFill>
                              <a:latin typeface="Cambria Math" panose="02040503050406030204" pitchFamily="18" charset="0"/>
                              <a:ea typeface="黑体" pitchFamily="49" charset="-122"/>
                            </a:rPr>
                            <m:t>+</m:t>
                          </m:r>
                          <m:r>
                            <a:rPr lang="en-US" altLang="zh-CN" i="1">
                              <a:solidFill>
                                <a:srgbClr val="FF0000"/>
                              </a:solidFill>
                              <a:latin typeface="Cambria Math" panose="02040503050406030204" pitchFamily="18" charset="0"/>
                              <a:ea typeface="黑体" pitchFamily="49" charset="-122"/>
                            </a:rPr>
                            <m:t>𝛾</m:t>
                          </m:r>
                          <m:sSub>
                            <m:sSubPr>
                              <m:ctrlPr>
                                <a:rPr lang="en-US" altLang="zh-CN" i="1">
                                  <a:solidFill>
                                    <a:srgbClr val="FF0000"/>
                                  </a:solidFill>
                                  <a:latin typeface="Cambria Math" panose="02040503050406030204" pitchFamily="18" charset="0"/>
                                  <a:ea typeface="黑体" pitchFamily="49" charset="-122"/>
                                </a:rPr>
                              </m:ctrlPr>
                            </m:sSubPr>
                            <m:e>
                              <m:r>
                                <a:rPr lang="en-US" altLang="zh-CN" i="1">
                                  <a:solidFill>
                                    <a:srgbClr val="FF0000"/>
                                  </a:solidFill>
                                  <a:latin typeface="Cambria Math" panose="02040503050406030204" pitchFamily="18" charset="0"/>
                                  <a:ea typeface="黑体" pitchFamily="49" charset="-122"/>
                                </a:rPr>
                                <m:t> </m:t>
                              </m:r>
                              <m:limLow>
                                <m:limLowPr>
                                  <m:ctrlPr>
                                    <a:rPr lang="en-US" altLang="zh-CN" i="1">
                                      <a:solidFill>
                                        <a:srgbClr val="FF0000"/>
                                      </a:solidFill>
                                      <a:latin typeface="Cambria Math" panose="02040503050406030204" pitchFamily="18" charset="0"/>
                                      <a:ea typeface="黑体" pitchFamily="49" charset="-122"/>
                                    </a:rPr>
                                  </m:ctrlPr>
                                </m:limLowPr>
                                <m:e>
                                  <m:r>
                                    <m:rPr>
                                      <m:sty m:val="p"/>
                                    </m:rPr>
                                    <a:rPr lang="en-US" altLang="zh-CN">
                                      <a:solidFill>
                                        <a:srgbClr val="FF0000"/>
                                      </a:solidFill>
                                      <a:latin typeface="Cambria Math" panose="02040503050406030204" pitchFamily="18" charset="0"/>
                                      <a:ea typeface="黑体" pitchFamily="49" charset="-122"/>
                                    </a:rPr>
                                    <m:t>max</m:t>
                                  </m:r>
                                </m:e>
                                <m:lim>
                                  <m:sSup>
                                    <m:sSupPr>
                                      <m:ctrlPr>
                                        <a:rPr lang="en-US" altLang="zh-CN" i="1">
                                          <a:solidFill>
                                            <a:srgbClr val="FF0000"/>
                                          </a:solidFill>
                                          <a:latin typeface="Cambria Math" panose="02040503050406030204" pitchFamily="18" charset="0"/>
                                          <a:ea typeface="黑体" pitchFamily="49" charset="-122"/>
                                        </a:rPr>
                                      </m:ctrlPr>
                                    </m:sSupPr>
                                    <m:e>
                                      <m:r>
                                        <a:rPr lang="en-US" altLang="zh-CN" i="1">
                                          <a:solidFill>
                                            <a:srgbClr val="FF0000"/>
                                          </a:solidFill>
                                          <a:latin typeface="Cambria Math" panose="02040503050406030204" pitchFamily="18" charset="0"/>
                                          <a:ea typeface="黑体" pitchFamily="49" charset="-122"/>
                                        </a:rPr>
                                        <m:t>𝑎</m:t>
                                      </m:r>
                                    </m:e>
                                    <m:sup>
                                      <m:r>
                                        <a:rPr lang="en-US" altLang="zh-CN" i="1">
                                          <a:solidFill>
                                            <a:srgbClr val="FF0000"/>
                                          </a:solidFill>
                                          <a:latin typeface="Cambria Math" panose="02040503050406030204" pitchFamily="18" charset="0"/>
                                          <a:ea typeface="黑体" pitchFamily="49" charset="-122"/>
                                        </a:rPr>
                                        <m:t>′</m:t>
                                      </m:r>
                                    </m:sup>
                                  </m:sSup>
                                </m:lim>
                              </m:limLow>
                              <m:r>
                                <a:rPr lang="en-US" altLang="zh-CN" i="1">
                                  <a:solidFill>
                                    <a:srgbClr val="FF0000"/>
                                  </a:solidFill>
                                  <a:latin typeface="Cambria Math" panose="02040503050406030204" pitchFamily="18" charset="0"/>
                                  <a:ea typeface="黑体" pitchFamily="49" charset="-122"/>
                                </a:rPr>
                                <m:t> </m:t>
                              </m:r>
                              <m:r>
                                <a:rPr lang="en-US" altLang="zh-CN" i="1">
                                  <a:solidFill>
                                    <a:srgbClr val="FF0000"/>
                                  </a:solidFill>
                                  <a:latin typeface="Cambria Math" panose="02040503050406030204" pitchFamily="18" charset="0"/>
                                  <a:ea typeface="黑体" pitchFamily="49" charset="-122"/>
                                </a:rPr>
                                <m:t>𝑞</m:t>
                              </m:r>
                            </m:e>
                            <m:sub>
                              <m:r>
                                <a:rPr lang="en-US" altLang="zh-CN" i="1">
                                  <a:solidFill>
                                    <a:srgbClr val="FF0000"/>
                                  </a:solidFill>
                                  <a:latin typeface="Cambria Math" panose="02040503050406030204" pitchFamily="18" charset="0"/>
                                  <a:ea typeface="黑体" pitchFamily="49" charset="-122"/>
                                </a:rPr>
                                <m:t>𝜋</m:t>
                              </m:r>
                            </m:sub>
                          </m:sSub>
                          <m:d>
                            <m:dPr>
                              <m:ctrlPr>
                                <a:rPr lang="en-US" altLang="zh-CN" i="1">
                                  <a:solidFill>
                                    <a:srgbClr val="FF0000"/>
                                  </a:solidFill>
                                  <a:latin typeface="Cambria Math" panose="02040503050406030204" pitchFamily="18" charset="0"/>
                                  <a:ea typeface="黑体" pitchFamily="49" charset="-122"/>
                                </a:rPr>
                              </m:ctrlPr>
                            </m:dPr>
                            <m:e>
                              <m:sSup>
                                <m:sSupPr>
                                  <m:ctrlPr>
                                    <a:rPr lang="en-US" altLang="zh-CN" i="1">
                                      <a:solidFill>
                                        <a:srgbClr val="FF0000"/>
                                      </a:solidFill>
                                      <a:latin typeface="Cambria Math" panose="02040503050406030204" pitchFamily="18" charset="0"/>
                                      <a:ea typeface="黑体" pitchFamily="49" charset="-122"/>
                                    </a:rPr>
                                  </m:ctrlPr>
                                </m:sSupPr>
                                <m:e>
                                  <m:r>
                                    <a:rPr lang="en-US" altLang="zh-CN" i="1">
                                      <a:solidFill>
                                        <a:srgbClr val="FF0000"/>
                                      </a:solidFill>
                                      <a:latin typeface="Cambria Math" panose="02040503050406030204" pitchFamily="18" charset="0"/>
                                      <a:ea typeface="黑体" pitchFamily="49" charset="-122"/>
                                    </a:rPr>
                                    <m:t>𝑠</m:t>
                                  </m:r>
                                </m:e>
                                <m:sup>
                                  <m:r>
                                    <a:rPr lang="en-US" altLang="zh-CN" i="1">
                                      <a:solidFill>
                                        <a:srgbClr val="FF0000"/>
                                      </a:solidFill>
                                      <a:latin typeface="Cambria Math" panose="02040503050406030204" pitchFamily="18" charset="0"/>
                                      <a:ea typeface="黑体" pitchFamily="49" charset="-122"/>
                                    </a:rPr>
                                    <m:t>′</m:t>
                                  </m:r>
                                </m:sup>
                              </m:sSup>
                              <m:r>
                                <a:rPr lang="en-US" altLang="zh-CN" i="1">
                                  <a:solidFill>
                                    <a:srgbClr val="FF0000"/>
                                  </a:solidFill>
                                  <a:latin typeface="Cambria Math" panose="02040503050406030204" pitchFamily="18" charset="0"/>
                                  <a:ea typeface="黑体" pitchFamily="49" charset="-122"/>
                                </a:rPr>
                                <m:t>,</m:t>
                              </m:r>
                              <m:r>
                                <a:rPr lang="en-US" altLang="zh-CN" i="1">
                                  <a:solidFill>
                                    <a:srgbClr val="FF0000"/>
                                  </a:solidFill>
                                  <a:latin typeface="Cambria Math" panose="02040503050406030204" pitchFamily="18" charset="0"/>
                                  <a:ea typeface="黑体" pitchFamily="49" charset="-122"/>
                                </a:rPr>
                                <m:t>𝑎</m:t>
                              </m:r>
                              <m:r>
                                <a:rPr lang="en-US" altLang="zh-CN" i="1">
                                  <a:solidFill>
                                    <a:srgbClr val="FF0000"/>
                                  </a:solidFill>
                                  <a:latin typeface="Cambria Math" panose="02040503050406030204" pitchFamily="18" charset="0"/>
                                  <a:ea typeface="黑体" pitchFamily="49" charset="-122"/>
                                </a:rPr>
                                <m:t>′</m:t>
                              </m:r>
                            </m:e>
                          </m:d>
                        </m:e>
                      </m:d>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3415543" y="3705812"/>
                <a:ext cx="5386933" cy="533672"/>
              </a:xfrm>
              <a:prstGeom prst="rect">
                <a:avLst/>
              </a:prstGeom>
              <a:blipFill rotWithShape="1">
                <a:blip r:embed="rId4"/>
                <a:stretch>
                  <a:fillRect/>
                </a:stretch>
              </a:blipFill>
            </p:spPr>
            <p:txBody>
              <a:bodyPr/>
              <a:lstStyle/>
              <a:p>
                <a:r>
                  <a:rPr lang="zh-CN" altLang="en-US">
                    <a:noFill/>
                  </a:rPr>
                  <a:t> </a:t>
                </a:r>
              </a:p>
            </p:txBody>
          </p:sp>
        </mc:Fallback>
      </mc:AlternateContent>
      <p:sp>
        <p:nvSpPr>
          <p:cNvPr id="5" name="右箭头 4"/>
          <p:cNvSpPr/>
          <p:nvPr/>
        </p:nvSpPr>
        <p:spPr>
          <a:xfrm rot="13224461">
            <a:off x="4550474" y="3473572"/>
            <a:ext cx="240476" cy="18620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6" name="标题 2">
            <a:extLst>
              <a:ext uri="{FF2B5EF4-FFF2-40B4-BE49-F238E27FC236}">
                <a16:creationId xmlns:a16="http://schemas.microsoft.com/office/drawing/2014/main"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a:t>
            </a:r>
            <a:r>
              <a:rPr lang="en-US" altLang="zh-CN" sz="2400" kern="0" dirty="0">
                <a:solidFill>
                  <a:srgbClr val="0070C0"/>
                </a:solidFill>
                <a:latin typeface="Times New Roman" pitchFamily="18" charset="0"/>
                <a:cs typeface="Times New Roman" pitchFamily="18" charset="0"/>
              </a:rPr>
              <a:t>Q-learning</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476497" y="4719976"/>
                <a:ext cx="8667503" cy="1296958"/>
              </a:xfrm>
              <a:prstGeom prst="rect">
                <a:avLst/>
              </a:prstGeom>
            </p:spPr>
            <p:txBody>
              <a:bodyPr wrap="square">
                <a:spAutoFit/>
              </a:bodyPr>
              <a:lstStyle/>
              <a:p>
                <a:pPr>
                  <a:lnSpc>
                    <a:spcPct val="150000"/>
                  </a:lnSpc>
                </a:pP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Q</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学习中直接记录和更新动作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而不是价值函数</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，这是因为策略优化要求已知动作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价值函数</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，如果算法仍然记录价值函数</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𝑉</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，在不知道状态转移概率的情况下将无法求出</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于是，</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Q</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学习中，只有动作</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价值函数（即</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q</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函数）参与计算。</a:t>
                </a:r>
                <a:endParaRPr lang="zh-CN"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476497" y="4719976"/>
                <a:ext cx="8667503" cy="1296958"/>
              </a:xfrm>
              <a:prstGeom prst="rect">
                <a:avLst/>
              </a:prstGeom>
              <a:blipFill>
                <a:blip r:embed="rId5"/>
                <a:stretch>
                  <a:fillRect l="-563" r="-563" b="-7042"/>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D1E4F3D0-4EC9-49C7-82C6-263AA9C3DBC1}"/>
              </a:ext>
            </a:extLst>
          </p:cNvPr>
          <p:cNvPicPr>
            <a:picLocks noChangeAspect="1"/>
          </p:cNvPicPr>
          <p:nvPr/>
        </p:nvPicPr>
        <p:blipFill>
          <a:blip r:embed="rId6"/>
          <a:stretch>
            <a:fillRect/>
          </a:stretch>
        </p:blipFill>
        <p:spPr>
          <a:xfrm>
            <a:off x="6244325" y="940000"/>
            <a:ext cx="2356903" cy="992076"/>
          </a:xfrm>
          <a:prstGeom prst="rect">
            <a:avLst/>
          </a:prstGeom>
        </p:spPr>
      </p:pic>
      <p:sp>
        <p:nvSpPr>
          <p:cNvPr id="18" name="文本框 17">
            <a:extLst>
              <a:ext uri="{FF2B5EF4-FFF2-40B4-BE49-F238E27FC236}">
                <a16:creationId xmlns:a16="http://schemas.microsoft.com/office/drawing/2014/main" id="{B5294E1A-B6B9-4E80-9C05-20D7097FD937}"/>
              </a:ext>
            </a:extLst>
          </p:cNvPr>
          <p:cNvSpPr txBox="1"/>
          <p:nvPr/>
        </p:nvSpPr>
        <p:spPr>
          <a:xfrm>
            <a:off x="6120592" y="2464516"/>
            <a:ext cx="2905868" cy="584775"/>
          </a:xfrm>
          <a:prstGeom prst="rect">
            <a:avLst/>
          </a:prstGeom>
          <a:noFill/>
        </p:spPr>
        <p:txBody>
          <a:bodyPr wrap="square">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7.7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基于通用策略迭代来学习最优策略的模式</a:t>
            </a:r>
          </a:p>
        </p:txBody>
      </p:sp>
    </p:spTree>
    <p:extLst>
      <p:ext uri="{BB962C8B-B14F-4D97-AF65-F5344CB8AC3E}">
        <p14:creationId xmlns:p14="http://schemas.microsoft.com/office/powerpoint/2010/main" val="16972405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组合 55">
            <a:extLst>
              <a:ext uri="{FF2B5EF4-FFF2-40B4-BE49-F238E27FC236}">
                <a16:creationId xmlns:a16="http://schemas.microsoft.com/office/drawing/2014/main" id="{BACFCC54-E78E-4595-97DC-2EC6AFD84DBB}"/>
              </a:ext>
            </a:extLst>
          </p:cNvPr>
          <p:cNvGrpSpPr/>
          <p:nvPr/>
        </p:nvGrpSpPr>
        <p:grpSpPr>
          <a:xfrm>
            <a:off x="6816297" y="4172027"/>
            <a:ext cx="1840817" cy="2406904"/>
            <a:chOff x="8158160" y="4067172"/>
            <a:chExt cx="1971676" cy="1971668"/>
          </a:xfrm>
        </p:grpSpPr>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2ED664E3-CB0B-4B3B-84B2-5DEF12BBA1A8}"/>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latin typeface="Cambria Math" panose="02040503050406030204" pitchFamily="18" charset="0"/>
                                <a:ea typeface="黑体" pitchFamily="49" charset="-122"/>
                              </a:rPr>
                            </m:ctrlPr>
                          </m:fPr>
                          <m:num>
                            <m:r>
                              <a:rPr lang="en-US" altLang="zh-CN" sz="1600" b="0" i="1" smtClean="0">
                                <a:latin typeface="Cambria Math" panose="02040503050406030204" pitchFamily="18" charset="0"/>
                                <a:ea typeface="黑体" pitchFamily="49" charset="-122"/>
                              </a:rPr>
                              <m:t>0.2</m:t>
                            </m:r>
                          </m:num>
                          <m:den>
                            <m:r>
                              <a:rPr lang="en-US" altLang="zh-CN" sz="1600" i="1">
                                <a:latin typeface="Cambria Math" panose="02040503050406030204" pitchFamily="18" charset="0"/>
                                <a:ea typeface="黑体" pitchFamily="49" charset="-122"/>
                              </a:rPr>
                              <m:t>0</m:t>
                            </m:r>
                          </m:den>
                        </m:f>
                      </m:oMath>
                    </m:oMathPara>
                  </a14:m>
                  <a:endParaRPr lang="zh-CN" altLang="en-US" sz="16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61" name="矩形 60">
                  <a:extLst>
                    <a:ext uri="{FF2B5EF4-FFF2-40B4-BE49-F238E27FC236}">
                      <a16:creationId xmlns:a16="http://schemas.microsoft.com/office/drawing/2014/main" xmlns="" xmlns:a14="http://schemas.microsoft.com/office/drawing/2010/main" id="{2ED664E3-CB0B-4B3B-84B2-5DEF12BBA1A8}"/>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rotWithShape="1">
                  <a:blip r:embed="rId3"/>
                  <a:stretch>
                    <a:fillRect l="-5072" t="-29412" r="-52174" b="-6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49F8F4AE-54E5-414F-A754-3397708C2B95}"/>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latin typeface="Cambria Math" panose="02040503050406030204" pitchFamily="18" charset="0"/>
                                <a:ea typeface="黑体" pitchFamily="49" charset="-122"/>
                              </a:rPr>
                            </m:ctrlPr>
                          </m:fPr>
                          <m:num>
                            <m:r>
                              <a:rPr lang="en-US" altLang="zh-CN" sz="1600" i="1">
                                <a:latin typeface="Cambria Math"/>
                                <a:ea typeface="黑体" pitchFamily="49" charset="-122"/>
                              </a:rPr>
                              <m:t>0.2</m:t>
                            </m:r>
                          </m:num>
                          <m:den>
                            <m:r>
                              <a:rPr lang="en-US" altLang="zh-CN" sz="1600" i="1">
                                <a:latin typeface="Cambria Math"/>
                                <a:ea typeface="黑体" pitchFamily="49" charset="-122"/>
                              </a:rPr>
                              <m:t>0</m:t>
                            </m:r>
                          </m:den>
                        </m:f>
                      </m:oMath>
                    </m:oMathPara>
                  </a14:m>
                  <a:endParaRPr lang="zh-CN" altLang="en-US" sz="1600" i="1" dirty="0">
                    <a:latin typeface="Cambria Math"/>
                    <a:ea typeface="黑体" pitchFamily="49" charset="-122"/>
                  </a:endParaRPr>
                </a:p>
              </p:txBody>
            </p:sp>
          </mc:Choice>
          <mc:Fallback xmlns="">
            <p:sp>
              <p:nvSpPr>
                <p:cNvPr id="62" name="矩形 61">
                  <a:extLst>
                    <a:ext uri="{FF2B5EF4-FFF2-40B4-BE49-F238E27FC236}">
                      <a16:creationId xmlns:a16="http://schemas.microsoft.com/office/drawing/2014/main" xmlns="" xmlns:a14="http://schemas.microsoft.com/office/drawing/2010/main" id="{49F8F4AE-54E5-414F-A754-3397708C2B95}"/>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rotWithShape="1">
                  <a:blip r:embed="rId4"/>
                  <a:stretch>
                    <a:fillRect l="-4348" t="-29412" r="-52899" b="-6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5E4743EC-7F3D-48AF-BF8C-E7F072D33A80}"/>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latin typeface="Cambria Math" panose="02040503050406030204" pitchFamily="18" charset="0"/>
                                <a:ea typeface="黑体" pitchFamily="49" charset="-122"/>
                              </a:rPr>
                            </m:ctrlPr>
                          </m:fPr>
                          <m:num>
                            <m:r>
                              <a:rPr lang="en-US" altLang="zh-CN" sz="1600" i="1">
                                <a:latin typeface="Cambria Math"/>
                                <a:ea typeface="黑体" pitchFamily="49" charset="-122"/>
                              </a:rPr>
                              <m:t>0</m:t>
                            </m:r>
                          </m:num>
                          <m:den>
                            <m:r>
                              <a:rPr lang="en-US" altLang="zh-CN" sz="1600" i="1">
                                <a:latin typeface="Cambria Math"/>
                                <a:ea typeface="黑体" pitchFamily="49" charset="-122"/>
                              </a:rPr>
                              <m:t>0</m:t>
                            </m:r>
                          </m:den>
                        </m:f>
                      </m:oMath>
                    </m:oMathPara>
                  </a14:m>
                  <a:endParaRPr lang="zh-CN" altLang="en-US" sz="1600" i="1" dirty="0">
                    <a:latin typeface="Cambria Math"/>
                    <a:ea typeface="黑体" pitchFamily="49" charset="-122"/>
                  </a:endParaRPr>
                </a:p>
              </p:txBody>
            </p:sp>
          </mc:Choice>
          <mc:Fallback xmlns="">
            <p:sp>
              <p:nvSpPr>
                <p:cNvPr id="63" name="矩形 62">
                  <a:extLst>
                    <a:ext uri="{FF2B5EF4-FFF2-40B4-BE49-F238E27FC236}">
                      <a16:creationId xmlns:a16="http://schemas.microsoft.com/office/drawing/2014/main" xmlns="" xmlns:a14="http://schemas.microsoft.com/office/drawing/2010/main" id="{5E4743EC-7F3D-48AF-BF8C-E7F072D33A80}"/>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rotWithShape="1">
                  <a:blip r:embed="rId5"/>
                  <a:stretch>
                    <a:fillRect l="-13669" t="-29412" r="-42446" b="-6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CB8093A4-183A-4BA8-A253-F313940DB4A2}"/>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latin typeface="Cambria Math" panose="02040503050406030204" pitchFamily="18" charset="0"/>
                                <a:ea typeface="黑体" pitchFamily="49" charset="-122"/>
                              </a:rPr>
                            </m:ctrlPr>
                          </m:fPr>
                          <m:num>
                            <m:r>
                              <a:rPr lang="en-US" altLang="zh-CN" sz="1600" i="1">
                                <a:latin typeface="Cambria Math"/>
                                <a:ea typeface="黑体" pitchFamily="49" charset="-122"/>
                              </a:rPr>
                              <m:t>0.2</m:t>
                            </m:r>
                          </m:num>
                          <m:den>
                            <m:r>
                              <a:rPr lang="en-US" altLang="zh-CN" sz="1600" i="1">
                                <a:latin typeface="Cambria Math"/>
                                <a:ea typeface="黑体" pitchFamily="49" charset="-122"/>
                              </a:rPr>
                              <m:t>0</m:t>
                            </m:r>
                          </m:den>
                        </m:f>
                      </m:oMath>
                    </m:oMathPara>
                  </a14:m>
                  <a:endParaRPr lang="zh-CN" altLang="en-US" sz="1600" i="1" dirty="0">
                    <a:latin typeface="Cambria Math"/>
                    <a:ea typeface="黑体" pitchFamily="49" charset="-122"/>
                  </a:endParaRPr>
                </a:p>
              </p:txBody>
            </p:sp>
          </mc:Choice>
          <mc:Fallback xmlns="">
            <p:sp>
              <p:nvSpPr>
                <p:cNvPr id="65" name="矩形 64">
                  <a:extLst>
                    <a:ext uri="{FF2B5EF4-FFF2-40B4-BE49-F238E27FC236}">
                      <a16:creationId xmlns:a16="http://schemas.microsoft.com/office/drawing/2014/main" xmlns="" xmlns:a14="http://schemas.microsoft.com/office/drawing/2010/main" id="{CB8093A4-183A-4BA8-A253-F313940DB4A2}"/>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rotWithShape="1">
                  <a:blip r:embed="rId6"/>
                  <a:stretch>
                    <a:fillRect l="-4348" t="-29412" r="-52899" b="-6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18F9A9D8-1BF4-4BB8-92EC-4291DCB18C85}"/>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latin typeface="Cambria Math" panose="02040503050406030204" pitchFamily="18" charset="0"/>
                                <a:ea typeface="黑体" pitchFamily="49" charset="-122"/>
                              </a:rPr>
                            </m:ctrlPr>
                          </m:fPr>
                          <m:num>
                            <m:r>
                              <a:rPr lang="en-US" altLang="zh-CN" sz="1600" i="1">
                                <a:latin typeface="Cambria Math"/>
                                <a:ea typeface="黑体" pitchFamily="49" charset="-122"/>
                              </a:rPr>
                              <m:t>0.2</m:t>
                            </m:r>
                          </m:num>
                          <m:den>
                            <m:r>
                              <a:rPr lang="en-US" altLang="zh-CN" sz="1600" i="1">
                                <a:latin typeface="Cambria Math"/>
                                <a:ea typeface="黑体" pitchFamily="49" charset="-122"/>
                              </a:rPr>
                              <m:t>0</m:t>
                            </m:r>
                          </m:den>
                        </m:f>
                      </m:oMath>
                    </m:oMathPara>
                  </a14:m>
                  <a:endParaRPr lang="zh-CN" altLang="en-US" sz="1600" i="1" dirty="0">
                    <a:latin typeface="Cambria Math"/>
                    <a:ea typeface="黑体" pitchFamily="49" charset="-122"/>
                  </a:endParaRPr>
                </a:p>
              </p:txBody>
            </p:sp>
          </mc:Choice>
          <mc:Fallback xmlns="">
            <p:sp>
              <p:nvSpPr>
                <p:cNvPr id="66" name="矩形 65">
                  <a:extLst>
                    <a:ext uri="{FF2B5EF4-FFF2-40B4-BE49-F238E27FC236}">
                      <a16:creationId xmlns:a16="http://schemas.microsoft.com/office/drawing/2014/main" xmlns="" xmlns:a14="http://schemas.microsoft.com/office/drawing/2010/main" id="{18F9A9D8-1BF4-4BB8-92EC-4291DCB18C85}"/>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rotWithShape="1">
                  <a:blip r:embed="rId7"/>
                  <a:stretch>
                    <a:fillRect l="-4348" t="-29412" r="-52899" b="-6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6D0E2165-AC0F-4C21-992A-980F3C53118A}"/>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latin typeface="Cambria Math" panose="02040503050406030204" pitchFamily="18" charset="0"/>
                                <a:ea typeface="黑体" pitchFamily="49" charset="-122"/>
                              </a:rPr>
                            </m:ctrlPr>
                          </m:fPr>
                          <m:num>
                            <m:r>
                              <a:rPr lang="en-US" altLang="zh-CN" sz="1600" i="1">
                                <a:latin typeface="Cambria Math"/>
                                <a:ea typeface="黑体" pitchFamily="49" charset="-122"/>
                              </a:rPr>
                              <m:t>0.2</m:t>
                            </m:r>
                          </m:num>
                          <m:den>
                            <m:r>
                              <a:rPr lang="en-US" altLang="zh-CN" sz="1600" i="1">
                                <a:latin typeface="Cambria Math"/>
                                <a:ea typeface="黑体" pitchFamily="49" charset="-122"/>
                              </a:rPr>
                              <m:t>0</m:t>
                            </m:r>
                          </m:den>
                        </m:f>
                      </m:oMath>
                    </m:oMathPara>
                  </a14:m>
                  <a:endParaRPr lang="zh-CN" altLang="en-US" sz="1600" i="1" dirty="0">
                    <a:latin typeface="Cambria Math"/>
                    <a:ea typeface="黑体" pitchFamily="49" charset="-122"/>
                  </a:endParaRPr>
                </a:p>
              </p:txBody>
            </p:sp>
          </mc:Choice>
          <mc:Fallback xmlns="">
            <p:sp>
              <p:nvSpPr>
                <p:cNvPr id="67" name="矩形 66">
                  <a:extLst>
                    <a:ext uri="{FF2B5EF4-FFF2-40B4-BE49-F238E27FC236}">
                      <a16:creationId xmlns:a16="http://schemas.microsoft.com/office/drawing/2014/main" xmlns="" xmlns:a14="http://schemas.microsoft.com/office/drawing/2010/main" id="{6D0E2165-AC0F-4C21-992A-980F3C53118A}"/>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rotWithShape="1">
                  <a:blip r:embed="rId8"/>
                  <a:stretch>
                    <a:fillRect l="-4317" t="-29412" r="-51799" b="-61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F071B0CF-F186-4584-9B62-9562B968779A}"/>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latin typeface="Cambria Math" panose="02040503050406030204" pitchFamily="18" charset="0"/>
                                <a:ea typeface="黑体" pitchFamily="49" charset="-122"/>
                              </a:rPr>
                            </m:ctrlPr>
                          </m:fPr>
                          <m:num>
                            <m:r>
                              <a:rPr lang="en-US" altLang="zh-CN" sz="1600" i="1">
                                <a:latin typeface="Cambria Math"/>
                                <a:ea typeface="黑体" pitchFamily="49" charset="-122"/>
                              </a:rPr>
                              <m:t>0.2</m:t>
                            </m:r>
                          </m:num>
                          <m:den>
                            <m:r>
                              <a:rPr lang="en-US" altLang="zh-CN" sz="1600" i="1">
                                <a:latin typeface="Cambria Math"/>
                                <a:ea typeface="黑体" pitchFamily="49" charset="-122"/>
                              </a:rPr>
                              <m:t>0</m:t>
                            </m:r>
                          </m:den>
                        </m:f>
                      </m:oMath>
                    </m:oMathPara>
                  </a14:m>
                  <a:endParaRPr lang="zh-CN" altLang="en-US" sz="1600" i="1" dirty="0">
                    <a:latin typeface="Cambria Math"/>
                    <a:ea typeface="黑体" pitchFamily="49" charset="-122"/>
                  </a:endParaRPr>
                </a:p>
              </p:txBody>
            </p:sp>
          </mc:Choice>
          <mc:Fallback xmlns="">
            <p:sp>
              <p:nvSpPr>
                <p:cNvPr id="68" name="矩形 67">
                  <a:extLst>
                    <a:ext uri="{FF2B5EF4-FFF2-40B4-BE49-F238E27FC236}">
                      <a16:creationId xmlns:a16="http://schemas.microsoft.com/office/drawing/2014/main" xmlns="" xmlns:a14="http://schemas.microsoft.com/office/drawing/2010/main" id="{F071B0CF-F186-4584-9B62-9562B968779A}"/>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rotWithShape="1">
                  <a:blip r:embed="rId9"/>
                  <a:stretch>
                    <a:fillRect l="-4348" t="-29630" r="-52899" b="-629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59210387-B7D1-469D-BFD1-551D388C1F11}"/>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latin typeface="Cambria Math" panose="02040503050406030204" pitchFamily="18" charset="0"/>
                                <a:ea typeface="黑体" pitchFamily="49" charset="-122"/>
                              </a:rPr>
                            </m:ctrlPr>
                          </m:fPr>
                          <m:num>
                            <m:r>
                              <a:rPr lang="en-US" altLang="zh-CN" sz="1600" i="1">
                                <a:latin typeface="Cambria Math"/>
                                <a:ea typeface="黑体" pitchFamily="49" charset="-122"/>
                              </a:rPr>
                              <m:t>0.2</m:t>
                            </m:r>
                          </m:num>
                          <m:den>
                            <m:r>
                              <a:rPr lang="en-US" altLang="zh-CN" sz="1600" i="1">
                                <a:latin typeface="Cambria Math"/>
                                <a:ea typeface="黑体" pitchFamily="49" charset="-122"/>
                              </a:rPr>
                              <m:t>0</m:t>
                            </m:r>
                          </m:den>
                        </m:f>
                      </m:oMath>
                    </m:oMathPara>
                  </a14:m>
                  <a:endParaRPr lang="zh-CN" altLang="en-US" sz="1600" i="1" dirty="0">
                    <a:latin typeface="Cambria Math"/>
                    <a:ea typeface="黑体" pitchFamily="49" charset="-122"/>
                  </a:endParaRPr>
                </a:p>
              </p:txBody>
            </p:sp>
          </mc:Choice>
          <mc:Fallback xmlns="">
            <p:sp>
              <p:nvSpPr>
                <p:cNvPr id="69" name="矩形 68">
                  <a:extLst>
                    <a:ext uri="{FF2B5EF4-FFF2-40B4-BE49-F238E27FC236}">
                      <a16:creationId xmlns:a16="http://schemas.microsoft.com/office/drawing/2014/main" xmlns="" xmlns:a14="http://schemas.microsoft.com/office/drawing/2010/main" id="{59210387-B7D1-469D-BFD1-551D388C1F11}"/>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rotWithShape="1">
                  <a:blip r:embed="rId10"/>
                  <a:stretch>
                    <a:fillRect l="-4348" t="-29630" r="-52899" b="-629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F07AD9B3-1100-4B96-8F5F-95E252CC776B}"/>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a:latin typeface="Cambria Math" panose="02040503050406030204" pitchFamily="18" charset="0"/>
                                <a:ea typeface="黑体" pitchFamily="49" charset="-122"/>
                              </a:rPr>
                            </m:ctrlPr>
                          </m:fPr>
                          <m:num>
                            <m:r>
                              <a:rPr lang="en-US" altLang="zh-CN" sz="1600" i="1">
                                <a:latin typeface="Cambria Math"/>
                                <a:ea typeface="黑体" pitchFamily="49" charset="-122"/>
                              </a:rPr>
                              <m:t>0.2</m:t>
                            </m:r>
                          </m:num>
                          <m:den>
                            <m:r>
                              <a:rPr lang="en-US" altLang="zh-CN" sz="1600" i="1">
                                <a:latin typeface="Cambria Math"/>
                                <a:ea typeface="黑体" pitchFamily="49" charset="-122"/>
                              </a:rPr>
                              <m:t>0</m:t>
                            </m:r>
                          </m:den>
                        </m:f>
                      </m:oMath>
                    </m:oMathPara>
                  </a14:m>
                  <a:endParaRPr lang="zh-CN" altLang="en-US" sz="1600" i="1" dirty="0">
                    <a:latin typeface="Cambria Math"/>
                    <a:ea typeface="黑体" pitchFamily="49" charset="-122"/>
                  </a:endParaRPr>
                </a:p>
              </p:txBody>
            </p:sp>
          </mc:Choice>
          <mc:Fallback xmlns="">
            <p:sp>
              <p:nvSpPr>
                <p:cNvPr id="71" name="矩形 70">
                  <a:extLst>
                    <a:ext uri="{FF2B5EF4-FFF2-40B4-BE49-F238E27FC236}">
                      <a16:creationId xmlns:a16="http://schemas.microsoft.com/office/drawing/2014/main" xmlns="" xmlns:a14="http://schemas.microsoft.com/office/drawing/2010/main" id="{F07AD9B3-1100-4B96-8F5F-95E252CC776B}"/>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rotWithShape="1">
                  <a:blip r:embed="rId11"/>
                  <a:stretch>
                    <a:fillRect l="-4348" t="-29630" r="-52899" b="-62963"/>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B7884FAA-B2AE-4EE7-AB63-1106C2B80541}"/>
                  </a:ext>
                </a:extLst>
              </p:cNvPr>
              <p:cNvSpPr/>
              <p:nvPr/>
            </p:nvSpPr>
            <p:spPr>
              <a:xfrm>
                <a:off x="797129" y="4210869"/>
                <a:ext cx="5009201" cy="1721882"/>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b="1">
                        <a:latin typeface="Cambria Math" panose="02040503050406030204" pitchFamily="18" charset="0"/>
                        <a:ea typeface="华文楷体" panose="02010600040101010101" pitchFamily="2" charset="-122"/>
                        <a:cs typeface="Times New Roman" panose="02020603050405020304" pitchFamily="18" charset="0"/>
                      </a:rPr>
                      <m:t>函数</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在右图中</a:t>
                </a:r>
                <a14:m>
                  <m:oMath xmlns:m="http://schemas.openxmlformats.org/officeDocument/2006/math">
                    <m:r>
                      <a:rPr lang="zh-CN" altLang="en-US" b="1" dirty="0">
                        <a:latin typeface="Cambria Math" panose="02040503050406030204" pitchFamily="18" charset="0"/>
                        <a:ea typeface="华文楷体" panose="02010600040101010101" pitchFamily="2" charset="-122"/>
                        <a:cs typeface="Times New Roman" panose="02020603050405020304" pitchFamily="18" charset="0"/>
                      </a:rPr>
                      <m:t>，</m:t>
                    </m:r>
                    <m:f>
                      <m:fPr>
                        <m:type m:val="skw"/>
                        <m:ctrlPr>
                          <a:rPr lang="zh-CN" altLang="en-US" b="1" i="1">
                            <a:latin typeface="Cambria Math" panose="02040503050406030204" pitchFamily="18" charset="0"/>
                            <a:ea typeface="华文楷体" panose="02010600040101010101" pitchFamily="2" charset="-122"/>
                            <a:cs typeface="Times New Roman" panose="02020603050405020304" pitchFamily="18" charset="0"/>
                          </a:rPr>
                        </m:ctrlPr>
                      </m:fPr>
                      <m:num>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num>
                      <m:den>
                        <m:r>
                          <a:rPr lang="en-US" altLang="zh-CN" b="1">
                            <a:latin typeface="Cambria Math" panose="02040503050406030204" pitchFamily="18" charset="0"/>
                            <a:ea typeface="华文楷体" panose="02010600040101010101" pitchFamily="2" charset="-122"/>
                            <a:cs typeface="Times New Roman" panose="02020603050405020304" pitchFamily="18" charset="0"/>
                          </a:rPr>
                          <m:t>𝑏</m:t>
                        </m:r>
                      </m:den>
                    </m:f>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表示</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zh-CN" altLang="en-US" b="1">
                            <a:latin typeface="Cambria Math" panose="02040503050406030204" pitchFamily="18" charset="0"/>
                            <a:ea typeface="华文楷体" panose="02010600040101010101" pitchFamily="2" charset="-122"/>
                            <a:cs typeface="Times New Roman" panose="02020603050405020304" pitchFamily="18" charset="0"/>
                          </a:rPr>
                          <m:t>上</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 </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zh-CN" altLang="en-US" b="1">
                            <a:latin typeface="Cambria Math" panose="02040503050406030204" pitchFamily="18" charset="0"/>
                            <a:ea typeface="华文楷体" panose="02010600040101010101" pitchFamily="2" charset="-122"/>
                            <a:cs typeface="Times New Roman" panose="02020603050405020304" pitchFamily="18" charset="0"/>
                          </a:rPr>
                          <m:t>右</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𝑏</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所有终止状态的</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函数值设为</a:t>
                </a:r>
                <a14:m>
                  <m:oMath xmlns:m="http://schemas.openxmlformats.org/officeDocument/2006/math">
                    <m:f>
                      <m:fPr>
                        <m:type m:val="skw"/>
                        <m:ctrlPr>
                          <a:rPr lang="zh-CN" altLang="en-US" b="1" i="1">
                            <a:latin typeface="Cambria Math" panose="02040503050406030204" pitchFamily="18" charset="0"/>
                            <a:ea typeface="华文楷体" panose="02010600040101010101" pitchFamily="2" charset="-122"/>
                            <a:cs typeface="Times New Roman" panose="02020603050405020304" pitchFamily="18" charset="0"/>
                          </a:rPr>
                        </m:ctrlPr>
                      </m:fPr>
                      <m:num>
                        <m:r>
                          <a:rPr lang="en-US" altLang="zh-CN" b="1">
                            <a:latin typeface="Cambria Math" panose="02040503050406030204" pitchFamily="18" charset="0"/>
                            <a:ea typeface="华文楷体" panose="02010600040101010101" pitchFamily="2" charset="-122"/>
                            <a:cs typeface="Times New Roman" panose="02020603050405020304" pitchFamily="18" charset="0"/>
                          </a:rPr>
                          <m:t>0</m:t>
                        </m:r>
                      </m:num>
                      <m:den>
                        <m:r>
                          <a:rPr lang="en-US" altLang="zh-CN" b="1">
                            <a:latin typeface="Cambria Math" panose="02040503050406030204" pitchFamily="18" charset="0"/>
                            <a:ea typeface="华文楷体" panose="02010600040101010101" pitchFamily="2" charset="-122"/>
                            <a:cs typeface="Times New Roman" panose="02020603050405020304" pitchFamily="18" charset="0"/>
                          </a:rPr>
                          <m:t>0</m:t>
                        </m:r>
                      </m:den>
                    </m:f>
                    <m:r>
                      <a:rPr lang="en-US" altLang="zh-CN" b="1">
                        <a:latin typeface="Cambria Math" panose="02040503050406030204" pitchFamily="18" charset="0"/>
                        <a:ea typeface="华文楷体" panose="02010600040101010101" pitchFamily="2" charset="-122"/>
                        <a:cs typeface="Times New Roman" panose="02020603050405020304" pitchFamily="18" charset="0"/>
                      </a:rPr>
                      <m:t> </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，其余状态可随机初始化，此处设</a:t>
                </a:r>
                <a14:m>
                  <m:oMath xmlns:m="http://schemas.openxmlformats.org/officeDocument/2006/math">
                    <m:f>
                      <m:fPr>
                        <m:type m:val="skw"/>
                        <m:ctrlPr>
                          <a:rPr lang="zh-CN" altLang="en-US" b="1" i="1">
                            <a:latin typeface="Cambria Math" panose="02040503050406030204" pitchFamily="18" charset="0"/>
                            <a:ea typeface="华文楷体" panose="02010600040101010101" pitchFamily="2" charset="-122"/>
                            <a:cs typeface="Times New Roman" panose="02020603050405020304" pitchFamily="18" charset="0"/>
                          </a:rPr>
                        </m:ctrlPr>
                      </m:fPr>
                      <m:num>
                        <m:r>
                          <a:rPr lang="en-US" altLang="zh-CN" b="1">
                            <a:latin typeface="Cambria Math" panose="02040503050406030204" pitchFamily="18" charset="0"/>
                            <a:ea typeface="华文楷体" panose="02010600040101010101" pitchFamily="2" charset="-122"/>
                            <a:cs typeface="Times New Roman" panose="02020603050405020304" pitchFamily="18" charset="0"/>
                          </a:rPr>
                          <m:t>0.2</m:t>
                        </m:r>
                      </m:num>
                      <m:den>
                        <m:r>
                          <a:rPr lang="en-US" altLang="zh-CN" b="1">
                            <a:latin typeface="Cambria Math" panose="02040503050406030204" pitchFamily="18" charset="0"/>
                            <a:ea typeface="华文楷体" panose="02010600040101010101" pitchFamily="2" charset="-122"/>
                            <a:cs typeface="Times New Roman" panose="02020603050405020304" pitchFamily="18" charset="0"/>
                          </a:rPr>
                          <m:t>0</m:t>
                        </m:r>
                      </m:den>
                    </m:f>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73" name="矩形 72">
                <a:extLst>
                  <a:ext uri="{FF2B5EF4-FFF2-40B4-BE49-F238E27FC236}">
                    <a16:creationId xmlns:a16="http://schemas.microsoft.com/office/drawing/2014/main" id="{B7884FAA-B2AE-4EE7-AB63-1106C2B80541}"/>
                  </a:ext>
                </a:extLst>
              </p:cNvPr>
              <p:cNvSpPr>
                <a:spLocks noRot="1" noChangeAspect="1" noMove="1" noResize="1" noEditPoints="1" noAdjustHandles="1" noChangeArrowheads="1" noChangeShapeType="1" noTextEdit="1"/>
              </p:cNvSpPr>
              <p:nvPr/>
            </p:nvSpPr>
            <p:spPr>
              <a:xfrm>
                <a:off x="797129" y="4210869"/>
                <a:ext cx="5009201" cy="1721882"/>
              </a:xfrm>
              <a:prstGeom prst="rect">
                <a:avLst/>
              </a:prstGeom>
              <a:blipFill>
                <a:blip r:embed="rId12"/>
                <a:stretch>
                  <a:fillRect l="-1096" r="-731" b="-375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2CAEE399-B667-4B44-BF81-E6F84CE46B53}"/>
                  </a:ext>
                </a:extLst>
              </p:cNvPr>
              <p:cNvSpPr/>
              <p:nvPr/>
            </p:nvSpPr>
            <p:spPr>
              <a:xfrm>
                <a:off x="797129" y="5987163"/>
                <a:ext cx="5411529" cy="369332"/>
              </a:xfrm>
              <a:prstGeom prst="rect">
                <a:avLst/>
              </a:prstGeom>
            </p:spPr>
            <p:txBody>
              <a:bodyPr wrap="square">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b="1" dirty="0">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的值在右图中用黑框框出</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75" name="矩形 74">
                <a:extLst>
                  <a:ext uri="{FF2B5EF4-FFF2-40B4-BE49-F238E27FC236}">
                    <a16:creationId xmlns:a16="http://schemas.microsoft.com/office/drawing/2014/main" id="{2CAEE399-B667-4B44-BF81-E6F84CE46B53}"/>
                  </a:ext>
                </a:extLst>
              </p:cNvPr>
              <p:cNvSpPr>
                <a:spLocks noRot="1" noChangeAspect="1" noMove="1" noResize="1" noEditPoints="1" noAdjustHandles="1" noChangeArrowheads="1" noChangeShapeType="1" noTextEdit="1"/>
              </p:cNvSpPr>
              <p:nvPr/>
            </p:nvSpPr>
            <p:spPr>
              <a:xfrm>
                <a:off x="797129" y="5987163"/>
                <a:ext cx="5411529" cy="369332"/>
              </a:xfrm>
              <a:prstGeom prst="rect">
                <a:avLst/>
              </a:prstGeom>
              <a:blipFill>
                <a:blip r:embed="rId13"/>
                <a:stretch>
                  <a:fillRect l="-1015" t="-6557" b="-26230"/>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A1E180AF-1CD7-4383-8E56-87324E65012B}"/>
              </a:ext>
            </a:extLst>
          </p:cNvPr>
          <p:cNvSpPr/>
          <p:nvPr/>
        </p:nvSpPr>
        <p:spPr>
          <a:xfrm>
            <a:off x="6851944" y="5898828"/>
            <a:ext cx="496993" cy="574048"/>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2BB8E1DA-2998-44E6-93E5-8B9346D2F687}"/>
                  </a:ext>
                </a:extLst>
              </p:cNvPr>
              <p:cNvSpPr/>
              <p:nvPr/>
            </p:nvSpPr>
            <p:spPr>
              <a:xfrm>
                <a:off x="6314617" y="4350343"/>
                <a:ext cx="537327" cy="41569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type m:val="skw"/>
                          <m:ctrlPr>
                            <a:rPr lang="zh-CN" altLang="en-US" sz="1600" i="1">
                              <a:solidFill>
                                <a:schemeClr val="dk1"/>
                              </a:solidFill>
                              <a:latin typeface="Cambria Math" panose="02040503050406030204" pitchFamily="18" charset="0"/>
                              <a:ea typeface="黑体" pitchFamily="49" charset="-122"/>
                            </a:rPr>
                          </m:ctrlPr>
                        </m:fPr>
                        <m:num>
                          <m:r>
                            <a:rPr lang="en-US" altLang="zh-CN" sz="1600" i="1">
                              <a:solidFill>
                                <a:schemeClr val="dk1"/>
                              </a:solidFill>
                              <a:latin typeface="Cambria Math"/>
                              <a:ea typeface="黑体" pitchFamily="49" charset="-122"/>
                            </a:rPr>
                            <m:t>0</m:t>
                          </m:r>
                        </m:num>
                        <m:den>
                          <m:r>
                            <a:rPr lang="en-US" altLang="zh-CN" sz="1600" i="1">
                              <a:solidFill>
                                <a:schemeClr val="dk1"/>
                              </a:solidFill>
                              <a:latin typeface="Cambria Math"/>
                              <a:ea typeface="黑体" pitchFamily="49" charset="-122"/>
                            </a:rPr>
                            <m:t>0</m:t>
                          </m:r>
                        </m:den>
                      </m:f>
                    </m:oMath>
                  </m:oMathPara>
                </a14:m>
                <a:endParaRPr lang="zh-CN" altLang="en-US" sz="1600" i="1" dirty="0">
                  <a:solidFill>
                    <a:schemeClr val="dk1"/>
                  </a:solidFill>
                  <a:latin typeface="Cambria Math"/>
                  <a:ea typeface="黑体" pitchFamily="49" charset="-122"/>
                </a:endParaRPr>
              </a:p>
            </p:txBody>
          </p:sp>
        </mc:Choice>
        <mc:Fallback xmlns="">
          <p:sp>
            <p:nvSpPr>
              <p:cNvPr id="12" name="矩形 11">
                <a:extLst>
                  <a:ext uri="{FF2B5EF4-FFF2-40B4-BE49-F238E27FC236}">
                    <a16:creationId xmlns:a16="http://schemas.microsoft.com/office/drawing/2014/main" xmlns="" xmlns:a14="http://schemas.microsoft.com/office/drawing/2010/main" id="{2BB8E1DA-2998-44E6-93E5-8B9346D2F687}"/>
                  </a:ext>
                </a:extLst>
              </p:cNvPr>
              <p:cNvSpPr>
                <a:spLocks noRot="1" noChangeAspect="1" noMove="1" noResize="1" noEditPoints="1" noAdjustHandles="1" noChangeArrowheads="1" noChangeShapeType="1" noTextEdit="1"/>
              </p:cNvSpPr>
              <p:nvPr/>
            </p:nvSpPr>
            <p:spPr>
              <a:xfrm>
                <a:off x="8419488" y="4350342"/>
                <a:ext cx="537327" cy="415691"/>
              </a:xfrm>
              <a:prstGeom prst="rect">
                <a:avLst/>
              </a:prstGeom>
              <a:blipFill rotWithShape="1">
                <a:blip r:embed="rId24"/>
                <a:stretch>
                  <a:fillRect l="-45455" t="-108824" r="-89773" b="-173529"/>
                </a:stretch>
              </a:blipFill>
            </p:spPr>
            <p:txBody>
              <a:bodyPr/>
              <a:lstStyle/>
              <a:p>
                <a:r>
                  <a:rPr lang="zh-CN" altLang="en-US">
                    <a:noFill/>
                  </a:rPr>
                  <a:t> </a:t>
                </a:r>
              </a:p>
            </p:txBody>
          </p:sp>
        </mc:Fallback>
      </mc:AlternateContent>
      <p:sp>
        <p:nvSpPr>
          <p:cNvPr id="30" name="标题 2">
            <a:extLst>
              <a:ext uri="{FF2B5EF4-FFF2-40B4-BE49-F238E27FC236}">
                <a16:creationId xmlns:a16="http://schemas.microsoft.com/office/drawing/2014/main"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a:t>
            </a:r>
            <a:r>
              <a:rPr lang="en-US" altLang="zh-CN" sz="2400" kern="0" dirty="0">
                <a:solidFill>
                  <a:srgbClr val="0070C0"/>
                </a:solidFill>
                <a:latin typeface="Times New Roman" pitchFamily="18" charset="0"/>
                <a:cs typeface="Times New Roman" pitchFamily="18" charset="0"/>
              </a:rPr>
              <a:t>Q-learning</a:t>
            </a:r>
            <a:endParaRPr lang="zh-CN" altLang="en-US" sz="2400" kern="0" dirty="0">
              <a:solidFill>
                <a:srgbClr val="0070C0"/>
              </a:solidFill>
              <a:latin typeface="Times New Roman" pitchFamily="18" charset="0"/>
              <a:cs typeface="Times New Roman" pitchFamily="18" charset="0"/>
            </a:endParaRPr>
          </a:p>
        </p:txBody>
      </p:sp>
      <p:grpSp>
        <p:nvGrpSpPr>
          <p:cNvPr id="31" name="组合 30">
            <a:extLst>
              <a:ext uri="{FF2B5EF4-FFF2-40B4-BE49-F238E27FC236}">
                <a16:creationId xmlns:a16="http://schemas.microsoft.com/office/drawing/2014/main" id="{87A6660B-635B-4AB3-9CFD-47C53A5BA402}"/>
              </a:ext>
            </a:extLst>
          </p:cNvPr>
          <p:cNvGrpSpPr/>
          <p:nvPr/>
        </p:nvGrpSpPr>
        <p:grpSpPr>
          <a:xfrm>
            <a:off x="549716" y="913026"/>
            <a:ext cx="8044568" cy="3114699"/>
            <a:chOff x="920840" y="951859"/>
            <a:chExt cx="8044568" cy="3114699"/>
          </a:xfrm>
        </p:grpSpPr>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4B0CD4C8-CDB8-4BE0-BE7D-6ECD7C635B23}"/>
                    </a:ext>
                  </a:extLst>
                </p:cNvPr>
                <p:cNvSpPr txBox="1"/>
                <p:nvPr/>
              </p:nvSpPr>
              <p:spPr>
                <a:xfrm>
                  <a:off x="920840" y="951859"/>
                  <a:ext cx="8044568" cy="3114699"/>
                </a:xfrm>
                <a:prstGeom prst="rect">
                  <a:avLst/>
                </a:prstGeom>
                <a:noFill/>
                <a:ln>
                  <a:solidFill>
                    <a:schemeClr val="tx1"/>
                  </a:solidFill>
                </a:ln>
              </p:spPr>
              <p:txBody>
                <a:bodyPr wrap="square" rtlCol="0">
                  <a:spAutoFit/>
                </a:bodyPr>
                <a:lstStyle/>
                <a:p>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solidFill>
                                <a:schemeClr val="tx1"/>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dirty="0" smtClean="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dirty="0" smtClean="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m:rPr>
                              <m:sty m:val="p"/>
                            </m:rP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argmax</m:t>
                          </m:r>
                        </m:e>
                        <m:sub>
                          <m:sSup>
                            <m:sSupPr>
                              <m:ctrlPr>
                                <a:rPr lang="en-US" altLang="zh-CN" b="1" i="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sub>
                      </m:sSub>
                      <m:sSub>
                        <m:sSubPr>
                          <m:ctrlPr>
                            <a:rPr lang="en-US" altLang="zh-CN" b="1" i="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𝑅</m:t>
                      </m:r>
                    </m:oMath>
                  </a14:m>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更新</a:t>
                  </a:r>
                  <a14:m>
                    <m:oMath xmlns:m="http://schemas.openxmlformats.org/officeDocument/2006/math">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𝑅</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 </m:t>
                              </m:r>
                              <m:limLow>
                                <m:limLow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limLowPr>
                                <m:e>
                                  <m:r>
                                    <m:rPr>
                                      <m:sty m:val="p"/>
                                    </m:rP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max</m:t>
                                  </m:r>
                                </m:e>
                                <m:lim>
                                  <m:sSup>
                                    <m:sSup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lim>
                              </m:limLow>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 </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sSup>
                                <m:sSup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e>
                      </m:d>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b="1">
                          <a:latin typeface="Cambria Math" panose="02040503050406030204" pitchFamily="18" charset="0"/>
                          <a:ea typeface="华文楷体" panose="02010600040101010101" pitchFamily="2" charset="-122"/>
                          <a:cs typeface="Times New Roman" panose="02020603050405020304" pitchFamily="18" charset="0"/>
                        </a:rPr>
                        <m:t>收敛</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32" name="文本框 31">
                  <a:extLst>
                    <a:ext uri="{FF2B5EF4-FFF2-40B4-BE49-F238E27FC236}">
                      <a16:creationId xmlns:a16="http://schemas.microsoft.com/office/drawing/2014/main" id="{4B0CD4C8-CDB8-4BE0-BE7D-6ECD7C635B23}"/>
                    </a:ext>
                  </a:extLst>
                </p:cNvPr>
                <p:cNvSpPr txBox="1">
                  <a:spLocks noRot="1" noChangeAspect="1" noMove="1" noResize="1" noEditPoints="1" noAdjustHandles="1" noChangeArrowheads="1" noChangeShapeType="1" noTextEdit="1"/>
                </p:cNvSpPr>
                <p:nvPr/>
              </p:nvSpPr>
              <p:spPr>
                <a:xfrm>
                  <a:off x="920840" y="951859"/>
                  <a:ext cx="8044568" cy="3114699"/>
                </a:xfrm>
                <a:prstGeom prst="rect">
                  <a:avLst/>
                </a:prstGeom>
                <a:blipFill>
                  <a:blip r:embed="rId25"/>
                  <a:stretch>
                    <a:fillRect l="-530" t="-780" b="-2144"/>
                  </a:stretch>
                </a:blipFill>
                <a:ln>
                  <a:solidFill>
                    <a:schemeClr val="tx1"/>
                  </a:solidFill>
                </a:ln>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7DD6DD48-8663-45B6-BB1B-08389C2704D5}"/>
                </a:ext>
              </a:extLst>
            </p:cNvPr>
            <p:cNvGrpSpPr/>
            <p:nvPr/>
          </p:nvGrpSpPr>
          <p:grpSpPr>
            <a:xfrm>
              <a:off x="7499450" y="1118805"/>
              <a:ext cx="1174428" cy="1422827"/>
              <a:chOff x="8158160" y="4067172"/>
              <a:chExt cx="1971676" cy="1971668"/>
            </a:xfrm>
          </p:grpSpPr>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DF5358D8-5EC2-44D5-BBEF-12752058447A}"/>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7</m:t>
                              </m:r>
                            </m:sub>
                          </m:sSub>
                        </m:oMath>
                      </m:oMathPara>
                    </a14:m>
                    <a:endParaRPr lang="zh-CN" altLang="en-US" dirty="0">
                      <a:ea typeface="黑体" pitchFamily="49" charset="-122"/>
                    </a:endParaRPr>
                  </a:p>
                </p:txBody>
              </p:sp>
            </mc:Choice>
            <mc:Fallback xmlns="">
              <p:sp>
                <p:nvSpPr>
                  <p:cNvPr id="77" name="矩形 76">
                    <a:extLst>
                      <a:ext uri="{FF2B5EF4-FFF2-40B4-BE49-F238E27FC236}">
                        <a16:creationId xmlns:a16="http://schemas.microsoft.com/office/drawing/2014/main" id="{821ADC84-4DDE-4089-8090-5BB7DC246C77}"/>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04EB6A55-CA32-4B4D-BA00-486FAD8D2038}"/>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8</m:t>
                              </m:r>
                            </m:sub>
                          </m:sSub>
                        </m:oMath>
                      </m:oMathPara>
                    </a14:m>
                    <a:endParaRPr lang="zh-CN" altLang="en-US" dirty="0">
                      <a:ea typeface="黑体" pitchFamily="49" charset="-122"/>
                    </a:endParaRPr>
                  </a:p>
                </p:txBody>
              </p:sp>
            </mc:Choice>
            <mc:Fallback xmlns="">
              <p:sp>
                <p:nvSpPr>
                  <p:cNvPr id="78" name="矩形 77">
                    <a:extLst>
                      <a:ext uri="{FF2B5EF4-FFF2-40B4-BE49-F238E27FC236}">
                        <a16:creationId xmlns:a16="http://schemas.microsoft.com/office/drawing/2014/main" id="{94EED94B-6FD8-4DD5-A21E-781D5C5E6E9D}"/>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C9CE8229-4EDF-465B-9EE7-DEDB008E1D1B}"/>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9</m:t>
                              </m:r>
                            </m:sub>
                          </m:sSub>
                        </m:oMath>
                      </m:oMathPara>
                    </a14:m>
                    <a:endParaRPr lang="zh-CN" altLang="en-US" dirty="0">
                      <a:ea typeface="黑体" pitchFamily="49" charset="-122"/>
                    </a:endParaRPr>
                  </a:p>
                </p:txBody>
              </p:sp>
            </mc:Choice>
            <mc:Fallback xmlns="">
              <p:sp>
                <p:nvSpPr>
                  <p:cNvPr id="79" name="矩形 78">
                    <a:extLst>
                      <a:ext uri="{FF2B5EF4-FFF2-40B4-BE49-F238E27FC236}">
                        <a16:creationId xmlns:a16="http://schemas.microsoft.com/office/drawing/2014/main" id="{6073323D-FD15-475C-8A7B-2B2232F4A083}"/>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D2FD8D3E-4760-4445-8582-84B1ADE15E16}"/>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oMath>
                      </m:oMathPara>
                    </a14:m>
                    <a:endParaRPr lang="zh-CN" altLang="en-US" dirty="0">
                      <a:ea typeface="黑体" pitchFamily="49" charset="-122"/>
                    </a:endParaRPr>
                  </a:p>
                </p:txBody>
              </p:sp>
            </mc:Choice>
            <mc:Fallback xmlns="">
              <p:sp>
                <p:nvSpPr>
                  <p:cNvPr id="80" name="矩形 79">
                    <a:extLst>
                      <a:ext uri="{FF2B5EF4-FFF2-40B4-BE49-F238E27FC236}">
                        <a16:creationId xmlns:a16="http://schemas.microsoft.com/office/drawing/2014/main" id="{97BB0521-F89C-42C9-911E-784075B3317F}"/>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BA5AF4F4-593D-4C05-A6BE-04F7517FE14C}"/>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5</m:t>
                              </m:r>
                            </m:sub>
                          </m:sSub>
                        </m:oMath>
                      </m:oMathPara>
                    </a14:m>
                    <a:endParaRPr lang="zh-CN" altLang="en-US" dirty="0">
                      <a:ea typeface="黑体" pitchFamily="49" charset="-122"/>
                    </a:endParaRPr>
                  </a:p>
                </p:txBody>
              </p:sp>
            </mc:Choice>
            <mc:Fallback xmlns="">
              <p:sp>
                <p:nvSpPr>
                  <p:cNvPr id="81" name="矩形 80">
                    <a:extLst>
                      <a:ext uri="{FF2B5EF4-FFF2-40B4-BE49-F238E27FC236}">
                        <a16:creationId xmlns:a16="http://schemas.microsoft.com/office/drawing/2014/main" id="{4FE1CDBF-2C88-42EF-BECA-26D9436FC5EB}"/>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B58BAC58-3A13-418F-A0A6-AD2063CE8B64}"/>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6</m:t>
                              </m:r>
                            </m:sub>
                          </m:sSub>
                        </m:oMath>
                      </m:oMathPara>
                    </a14:m>
                    <a:endParaRPr lang="zh-CN" altLang="en-US" dirty="0">
                      <a:ea typeface="黑体" pitchFamily="49" charset="-122"/>
                    </a:endParaRPr>
                  </a:p>
                </p:txBody>
              </p:sp>
            </mc:Choice>
            <mc:Fallback xmlns="">
              <p:sp>
                <p:nvSpPr>
                  <p:cNvPr id="82" name="矩形 81">
                    <a:extLst>
                      <a:ext uri="{FF2B5EF4-FFF2-40B4-BE49-F238E27FC236}">
                        <a16:creationId xmlns:a16="http://schemas.microsoft.com/office/drawing/2014/main" id="{F79FFB27-4B68-4470-84C5-71FF44F2A46C}"/>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92E22648-028D-4295-8FC4-EF26947272F6}"/>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1</m:t>
                              </m:r>
                            </m:sub>
                          </m:sSub>
                        </m:oMath>
                      </m:oMathPara>
                    </a14:m>
                    <a:endParaRPr lang="zh-CN" altLang="en-US" dirty="0">
                      <a:ea typeface="黑体" pitchFamily="49" charset="-122"/>
                    </a:endParaRPr>
                  </a:p>
                </p:txBody>
              </p:sp>
            </mc:Choice>
            <mc:Fallback xmlns="">
              <p:sp>
                <p:nvSpPr>
                  <p:cNvPr id="18" name="矩形 17">
                    <a:extLst>
                      <a:ext uri="{FF2B5EF4-FFF2-40B4-BE49-F238E27FC236}">
                        <a16:creationId xmlns:a16="http://schemas.microsoft.com/office/drawing/2014/main" id="{77D9069E-2B65-46C7-8EC7-1037B575EA8A}"/>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75EDE710-9407-497B-B5A3-7E7417720288}"/>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oMath>
                      </m:oMathPara>
                    </a14:m>
                    <a:endParaRPr lang="zh-CN" altLang="en-US" dirty="0">
                      <a:ea typeface="黑体" pitchFamily="49" charset="-122"/>
                    </a:endParaRPr>
                  </a:p>
                </p:txBody>
              </p:sp>
            </mc:Choice>
            <mc:Fallback xmlns="">
              <p:sp>
                <p:nvSpPr>
                  <p:cNvPr id="19" name="矩形 18">
                    <a:extLst>
                      <a:ext uri="{FF2B5EF4-FFF2-40B4-BE49-F238E27FC236}">
                        <a16:creationId xmlns:a16="http://schemas.microsoft.com/office/drawing/2014/main" id="{89A57CBB-A279-4DDB-A314-783BACAF19C0}"/>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7913857-276D-45A5-9BC8-E44ACE9CAFF9}"/>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3</m:t>
                              </m:r>
                            </m:sub>
                          </m:sSub>
                        </m:oMath>
                      </m:oMathPara>
                    </a14:m>
                    <a:endParaRPr lang="zh-CN" altLang="en-US" dirty="0">
                      <a:ea typeface="黑体" pitchFamily="49" charset="-122"/>
                    </a:endParaRPr>
                  </a:p>
                </p:txBody>
              </p:sp>
            </mc:Choice>
            <mc:Fallback xmlns="">
              <p:sp>
                <p:nvSpPr>
                  <p:cNvPr id="21" name="矩形 20">
                    <a:extLst>
                      <a:ext uri="{FF2B5EF4-FFF2-40B4-BE49-F238E27FC236}">
                        <a16:creationId xmlns:a16="http://schemas.microsoft.com/office/drawing/2014/main" id="{3A991A88-D1DF-4E6E-828E-B7123EAE1D2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2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C784004B-7E31-40BE-9642-355402E71F1D}"/>
                    </a:ext>
                  </a:extLst>
                </p:cNvPr>
                <p:cNvSpPr/>
                <p:nvPr/>
              </p:nvSpPr>
              <p:spPr>
                <a:xfrm>
                  <a:off x="7059435" y="1118805"/>
                  <a:ext cx="37042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𝑑</m:t>
                            </m:r>
                          </m:sub>
                        </m:sSub>
                      </m:oMath>
                    </m:oMathPara>
                  </a14:m>
                  <a:endParaRPr lang="zh-CN" altLang="en-US" dirty="0"/>
                </a:p>
              </p:txBody>
            </p:sp>
          </mc:Choice>
          <mc:Fallback xmlns="">
            <p:sp>
              <p:nvSpPr>
                <p:cNvPr id="34" name="矩形 33">
                  <a:extLst>
                    <a:ext uri="{FF2B5EF4-FFF2-40B4-BE49-F238E27FC236}">
                      <a16:creationId xmlns:a16="http://schemas.microsoft.com/office/drawing/2014/main" id="{C784004B-7E31-40BE-9642-355402E71F1D}"/>
                    </a:ext>
                  </a:extLst>
                </p:cNvPr>
                <p:cNvSpPr>
                  <a:spLocks noRot="1" noChangeAspect="1" noMove="1" noResize="1" noEditPoints="1" noAdjustHandles="1" noChangeArrowheads="1" noChangeShapeType="1" noTextEdit="1"/>
                </p:cNvSpPr>
                <p:nvPr/>
              </p:nvSpPr>
              <p:spPr>
                <a:xfrm>
                  <a:off x="7059435" y="1118805"/>
                  <a:ext cx="370423" cy="369332"/>
                </a:xfrm>
                <a:prstGeom prst="rect">
                  <a:avLst/>
                </a:prstGeom>
                <a:blipFill>
                  <a:blip r:embed="rId26"/>
                  <a:stretch>
                    <a:fillRect b="-1639"/>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2279895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 name="组合 129">
            <a:extLst>
              <a:ext uri="{FF2B5EF4-FFF2-40B4-BE49-F238E27FC236}">
                <a16:creationId xmlns:a16="http://schemas.microsoft.com/office/drawing/2014/main" id="{80F83A06-4905-4B2D-B5CE-92892E2D8DE2}"/>
              </a:ext>
            </a:extLst>
          </p:cNvPr>
          <p:cNvGrpSpPr/>
          <p:nvPr/>
        </p:nvGrpSpPr>
        <p:grpSpPr>
          <a:xfrm>
            <a:off x="6843015" y="4122462"/>
            <a:ext cx="2051662" cy="2366473"/>
            <a:chOff x="8158160" y="4067172"/>
            <a:chExt cx="1971676" cy="1971668"/>
          </a:xfrm>
        </p:grpSpPr>
        <mc:AlternateContent xmlns:mc="http://schemas.openxmlformats.org/markup-compatibility/2006" xmlns:a14="http://schemas.microsoft.com/office/drawing/2010/main">
          <mc:Choice Requires="a14">
            <p:sp>
              <p:nvSpPr>
                <p:cNvPr id="131" name="矩形 130">
                  <a:extLst>
                    <a:ext uri="{FF2B5EF4-FFF2-40B4-BE49-F238E27FC236}">
                      <a16:creationId xmlns:a16="http://schemas.microsoft.com/office/drawing/2014/main" id="{5AE5B058-B520-4394-9A40-C5800A5048A3}"/>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31" name="矩形 130">
                  <a:extLst>
                    <a:ext uri="{FF2B5EF4-FFF2-40B4-BE49-F238E27FC236}">
                      <a16:creationId xmlns:a16="http://schemas.microsoft.com/office/drawing/2014/main" xmlns="" xmlns:a14="http://schemas.microsoft.com/office/drawing/2010/main" id="{5AE5B058-B520-4394-9A40-C5800A5048A3}"/>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rotWithShape="1">
                  <a:blip r:embed="rId2"/>
                  <a:stretch>
                    <a:fillRect l="-7190" t="-31818" r="-58170"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矩形 131">
                  <a:extLst>
                    <a:ext uri="{FF2B5EF4-FFF2-40B4-BE49-F238E27FC236}">
                      <a16:creationId xmlns:a16="http://schemas.microsoft.com/office/drawing/2014/main" id="{1E7ECE5D-D5DF-4723-9C4E-9E132830C04B}"/>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ea typeface="黑体" pitchFamily="49" charset="-122"/>
                  </a:endParaRPr>
                </a:p>
              </p:txBody>
            </p:sp>
          </mc:Choice>
          <mc:Fallback xmlns="">
            <p:sp>
              <p:nvSpPr>
                <p:cNvPr id="132" name="矩形 131">
                  <a:extLst>
                    <a:ext uri="{FF2B5EF4-FFF2-40B4-BE49-F238E27FC236}">
                      <a16:creationId xmlns:a16="http://schemas.microsoft.com/office/drawing/2014/main" id="{1E7ECE5D-D5DF-4723-9C4E-9E132830C04B}"/>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3"/>
                  <a:stretch>
                    <a:fillRect l="-6494" t="-31818" r="-57792"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矩形 132">
                  <a:extLst>
                    <a:ext uri="{FF2B5EF4-FFF2-40B4-BE49-F238E27FC236}">
                      <a16:creationId xmlns:a16="http://schemas.microsoft.com/office/drawing/2014/main" id="{10A2C13B-C1AB-4D64-80D6-D8BED7618641}"/>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m:t>
                            </m:r>
                          </m:num>
                          <m:den>
                            <m:r>
                              <a:rPr lang="en-US" altLang="zh-CN" sz="1400" i="1">
                                <a:latin typeface="Cambria Math" panose="02040503050406030204" pitchFamily="18" charset="0"/>
                                <a:ea typeface="黑体" pitchFamily="49" charset="-122"/>
                              </a:rPr>
                              <m:t>0</m:t>
                            </m:r>
                          </m:den>
                        </m:f>
                      </m:oMath>
                    </m:oMathPara>
                  </a14:m>
                  <a:endParaRPr lang="zh-CN" altLang="en-US" sz="1400" dirty="0">
                    <a:ea typeface="黑体" pitchFamily="49" charset="-122"/>
                  </a:endParaRPr>
                </a:p>
              </p:txBody>
            </p:sp>
          </mc:Choice>
          <mc:Fallback xmlns="">
            <p:sp>
              <p:nvSpPr>
                <p:cNvPr id="133" name="矩形 132">
                  <a:extLst>
                    <a:ext uri="{FF2B5EF4-FFF2-40B4-BE49-F238E27FC236}">
                      <a16:creationId xmlns:a16="http://schemas.microsoft.com/office/drawing/2014/main" id="{10A2C13B-C1AB-4D64-80D6-D8BED7618641}"/>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4"/>
                  <a:stretch>
                    <a:fillRect l="-15686" t="-31818" r="-49673"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矩形 133">
                  <a:extLst>
                    <a:ext uri="{FF2B5EF4-FFF2-40B4-BE49-F238E27FC236}">
                      <a16:creationId xmlns:a16="http://schemas.microsoft.com/office/drawing/2014/main" id="{37D5A564-26E8-4062-908A-FB5CEE3941CF}"/>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ea typeface="黑体" pitchFamily="49" charset="-122"/>
                  </a:endParaRPr>
                </a:p>
              </p:txBody>
            </p:sp>
          </mc:Choice>
          <mc:Fallback xmlns="">
            <p:sp>
              <p:nvSpPr>
                <p:cNvPr id="134" name="矩形 133">
                  <a:extLst>
                    <a:ext uri="{FF2B5EF4-FFF2-40B4-BE49-F238E27FC236}">
                      <a16:creationId xmlns:a16="http://schemas.microsoft.com/office/drawing/2014/main" id="{37D5A564-26E8-4062-908A-FB5CEE3941CF}"/>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5"/>
                  <a:stretch>
                    <a:fillRect l="-7190" t="-32026" r="-58170" b="-653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矩形 134">
                  <a:extLst>
                    <a:ext uri="{FF2B5EF4-FFF2-40B4-BE49-F238E27FC236}">
                      <a16:creationId xmlns:a16="http://schemas.microsoft.com/office/drawing/2014/main" id="{6F4C3E33-5151-4086-9C81-73D541FC13AE}"/>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ea typeface="黑体" pitchFamily="49" charset="-122"/>
                  </a:endParaRPr>
                </a:p>
              </p:txBody>
            </p:sp>
          </mc:Choice>
          <mc:Fallback xmlns="">
            <p:sp>
              <p:nvSpPr>
                <p:cNvPr id="135" name="矩形 134">
                  <a:extLst>
                    <a:ext uri="{FF2B5EF4-FFF2-40B4-BE49-F238E27FC236}">
                      <a16:creationId xmlns:a16="http://schemas.microsoft.com/office/drawing/2014/main" id="{6F4C3E33-5151-4086-9C81-73D541FC13AE}"/>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6"/>
                  <a:stretch>
                    <a:fillRect l="-6494" t="-32026" r="-57792" b="-653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矩形 135">
                  <a:extLst>
                    <a:ext uri="{FF2B5EF4-FFF2-40B4-BE49-F238E27FC236}">
                      <a16:creationId xmlns:a16="http://schemas.microsoft.com/office/drawing/2014/main" id="{CF67B667-B9A4-40F4-9CB8-F1DE80D1C160}"/>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ea typeface="黑体" pitchFamily="49" charset="-122"/>
                  </a:endParaRPr>
                </a:p>
              </p:txBody>
            </p:sp>
          </mc:Choice>
          <mc:Fallback xmlns="">
            <p:sp>
              <p:nvSpPr>
                <p:cNvPr id="136" name="矩形 135">
                  <a:extLst>
                    <a:ext uri="{FF2B5EF4-FFF2-40B4-BE49-F238E27FC236}">
                      <a16:creationId xmlns:a16="http://schemas.microsoft.com/office/drawing/2014/main" id="{CF67B667-B9A4-40F4-9CB8-F1DE80D1C160}"/>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7"/>
                  <a:stretch>
                    <a:fillRect l="-7190" t="-32680" r="-58170" b="-647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矩形 136">
                  <a:extLst>
                    <a:ext uri="{FF2B5EF4-FFF2-40B4-BE49-F238E27FC236}">
                      <a16:creationId xmlns:a16="http://schemas.microsoft.com/office/drawing/2014/main" id="{18FEFFB8-3225-4CC1-A0DD-ACD554DC8334}"/>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solidFill>
                                  <a:schemeClr val="tx1"/>
                                </a:solidFill>
                                <a:latin typeface="Cambria Math" panose="02040503050406030204" pitchFamily="18" charset="0"/>
                                <a:ea typeface="黑体" pitchFamily="49" charset="-122"/>
                              </a:rPr>
                            </m:ctrlPr>
                          </m:fPr>
                          <m:num>
                            <m:r>
                              <a:rPr lang="en-US" altLang="zh-CN" sz="1400" b="0" i="1" smtClean="0">
                                <a:solidFill>
                                  <a:srgbClr val="FF0000"/>
                                </a:solidFill>
                                <a:latin typeface="Cambria Math" panose="02040503050406030204" pitchFamily="18" charset="0"/>
                                <a:ea typeface="黑体" pitchFamily="49" charset="-122"/>
                              </a:rPr>
                              <m:t>0.199</m:t>
                            </m:r>
                          </m:num>
                          <m:den>
                            <m:r>
                              <a:rPr lang="en-US" altLang="zh-CN" sz="1400" i="1">
                                <a:solidFill>
                                  <a:schemeClr val="tx1"/>
                                </a:solidFill>
                                <a:latin typeface="Cambria Math" panose="02040503050406030204" pitchFamily="18" charset="0"/>
                                <a:ea typeface="黑体" pitchFamily="49" charset="-122"/>
                              </a:rPr>
                              <m:t>0</m:t>
                            </m:r>
                          </m:den>
                        </m:f>
                      </m:oMath>
                    </m:oMathPara>
                  </a14:m>
                  <a:endParaRPr lang="zh-CN" altLang="en-US" sz="1400" dirty="0">
                    <a:ea typeface="黑体" pitchFamily="49" charset="-122"/>
                  </a:endParaRPr>
                </a:p>
              </p:txBody>
            </p:sp>
          </mc:Choice>
          <mc:Fallback xmlns="">
            <p:sp>
              <p:nvSpPr>
                <p:cNvPr id="137" name="矩形 136">
                  <a:extLst>
                    <a:ext uri="{FF2B5EF4-FFF2-40B4-BE49-F238E27FC236}">
                      <a16:creationId xmlns:a16="http://schemas.microsoft.com/office/drawing/2014/main" id="{18FEFFB8-3225-4CC1-A0DD-ACD554DC8334}"/>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a:blip r:embed="rId8"/>
                  <a:stretch>
                    <a:fillRect l="-3268" t="-31818" r="-71895"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矩形 137">
                  <a:extLst>
                    <a:ext uri="{FF2B5EF4-FFF2-40B4-BE49-F238E27FC236}">
                      <a16:creationId xmlns:a16="http://schemas.microsoft.com/office/drawing/2014/main" id="{7C986EDF-EB10-4305-9A30-70BAE160AD70}"/>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ea typeface="黑体" pitchFamily="49" charset="-122"/>
                  </a:endParaRPr>
                </a:p>
              </p:txBody>
            </p:sp>
          </mc:Choice>
          <mc:Fallback xmlns="">
            <p:sp>
              <p:nvSpPr>
                <p:cNvPr id="138" name="矩形 137">
                  <a:extLst>
                    <a:ext uri="{FF2B5EF4-FFF2-40B4-BE49-F238E27FC236}">
                      <a16:creationId xmlns:a16="http://schemas.microsoft.com/office/drawing/2014/main" id="{7C986EDF-EB10-4305-9A30-70BAE160AD70}"/>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9"/>
                  <a:stretch>
                    <a:fillRect l="-6494" t="-31818" r="-57792"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矩形 138">
                  <a:extLst>
                    <a:ext uri="{FF2B5EF4-FFF2-40B4-BE49-F238E27FC236}">
                      <a16:creationId xmlns:a16="http://schemas.microsoft.com/office/drawing/2014/main" id="{01F5DC7D-B3DD-43BC-B1EC-040A791F42E5}"/>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ea typeface="黑体" pitchFamily="49" charset="-122"/>
                  </a:endParaRPr>
                </a:p>
              </p:txBody>
            </p:sp>
          </mc:Choice>
          <mc:Fallback xmlns="">
            <p:sp>
              <p:nvSpPr>
                <p:cNvPr id="139" name="矩形 138">
                  <a:extLst>
                    <a:ext uri="{FF2B5EF4-FFF2-40B4-BE49-F238E27FC236}">
                      <a16:creationId xmlns:a16="http://schemas.microsoft.com/office/drawing/2014/main" id="{01F5DC7D-B3DD-43BC-B1EC-040A791F42E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10"/>
                  <a:stretch>
                    <a:fillRect l="-7190" t="-31818" r="-58170" b="-64286"/>
                  </a:stretch>
                </a:blipFill>
              </p:spPr>
              <p:txBody>
                <a:bodyPr/>
                <a:lstStyle/>
                <a:p>
                  <a:r>
                    <a:rPr lang="zh-CN" altLang="en-US">
                      <a:noFill/>
                    </a:rPr>
                    <a:t> </a:t>
                  </a:r>
                </a:p>
              </p:txBody>
            </p:sp>
          </mc:Fallback>
        </mc:AlternateContent>
      </p:grpSp>
      <p:sp>
        <p:nvSpPr>
          <p:cNvPr id="14" name="矩形 13">
            <a:extLst>
              <a:ext uri="{FF2B5EF4-FFF2-40B4-BE49-F238E27FC236}">
                <a16:creationId xmlns:a16="http://schemas.microsoft.com/office/drawing/2014/main" id="{F9771EFC-F823-41F9-A6DA-F561C77720F7}"/>
              </a:ext>
            </a:extLst>
          </p:cNvPr>
          <p:cNvSpPr/>
          <p:nvPr/>
        </p:nvSpPr>
        <p:spPr>
          <a:xfrm>
            <a:off x="658703" y="3553771"/>
            <a:ext cx="4922044" cy="830997"/>
          </a:xfrm>
          <a:prstGeom prst="rect">
            <a:avLst/>
          </a:prstGeom>
        </p:spPr>
        <p:txBody>
          <a:bodyPr wrap="square">
            <a:spAutoFit/>
          </a:bodyPr>
          <a:lstStyle/>
          <a:p>
            <a:br>
              <a:rPr lang="en-US" altLang="zh-CN" sz="2400" dirty="0">
                <a:latin typeface="Cambria Math" panose="02040503050406030204" pitchFamily="18" charset="0"/>
                <a:ea typeface="黑体" panose="02010609060101010101" pitchFamily="49" charset="-122"/>
              </a:rPr>
            </a:br>
            <a:endParaRPr lang="en-US" altLang="zh-CN" sz="2400" dirty="0"/>
          </a:p>
        </p:txBody>
      </p:sp>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B7884FAA-B2AE-4EE7-AB63-1106C2B80541}"/>
                  </a:ext>
                </a:extLst>
              </p:cNvPr>
              <p:cNvSpPr/>
              <p:nvPr/>
            </p:nvSpPr>
            <p:spPr>
              <a:xfrm>
                <a:off x="341437" y="3960591"/>
                <a:ext cx="5973179" cy="2165145"/>
              </a:xfrm>
              <a:prstGeom prst="rect">
                <a:avLst/>
              </a:prstGeom>
            </p:spPr>
            <p:txBody>
              <a:bodyPr wrap="square">
                <a:spAutoFit/>
              </a:bodyPr>
              <a:lstStyle/>
              <a:p>
                <a:pPr>
                  <a:lnSpc>
                    <a:spcPct val="150000"/>
                  </a:lnSpc>
                </a:pPr>
                <a14:m>
                  <m:oMath xmlns:m="http://schemas.openxmlformats.org/officeDocument/2006/math">
                    <m:r>
                      <a:rPr lang="en-US" altLang="zh-CN" i="1" dirty="0" smtClean="0">
                        <a:solidFill>
                          <a:schemeClr val="tx1"/>
                        </a:solidFill>
                        <a:latin typeface="Cambria Math" panose="02040503050406030204" pitchFamily="18" charset="0"/>
                        <a:ea typeface="黑体" pitchFamily="49" charset="-122"/>
                      </a:rPr>
                      <m:t>𝑎</m:t>
                    </m:r>
                    <m:r>
                      <a:rPr lang="en-US" altLang="zh-CN" i="1" dirty="0" smtClean="0">
                        <a:solidFill>
                          <a:schemeClr val="tx1"/>
                        </a:solidFill>
                        <a:latin typeface="Cambria Math" panose="02040503050406030204" pitchFamily="18" charset="0"/>
                        <a:ea typeface="黑体" pitchFamily="49" charset="-122"/>
                      </a:rPr>
                      <m:t>=</m:t>
                    </m:r>
                    <m:sSub>
                      <m:sSubPr>
                        <m:ctrlPr>
                          <a:rPr lang="en-US" altLang="zh-CN" i="1" dirty="0">
                            <a:solidFill>
                              <a:schemeClr val="tx1"/>
                            </a:solidFill>
                            <a:latin typeface="Cambria Math" panose="02040503050406030204" pitchFamily="18" charset="0"/>
                            <a:ea typeface="黑体" pitchFamily="49" charset="-122"/>
                          </a:rPr>
                        </m:ctrlPr>
                      </m:sSubPr>
                      <m:e>
                        <m:r>
                          <m:rPr>
                            <m:sty m:val="p"/>
                          </m:rPr>
                          <a:rPr lang="en-US" altLang="zh-CN" dirty="0">
                            <a:solidFill>
                              <a:schemeClr val="tx1"/>
                            </a:solidFill>
                            <a:latin typeface="Cambria Math" panose="02040503050406030204" pitchFamily="18" charset="0"/>
                            <a:ea typeface="黑体" pitchFamily="49" charset="-122"/>
                          </a:rPr>
                          <m:t>argmax</m:t>
                        </m:r>
                      </m:e>
                      <m:sub>
                        <m:sSup>
                          <m:sSupPr>
                            <m:ctrlPr>
                              <a:rPr lang="en-US" altLang="zh-CN" i="1" dirty="0">
                                <a:solidFill>
                                  <a:schemeClr val="tx1"/>
                                </a:solidFill>
                                <a:latin typeface="Cambria Math" panose="02040503050406030204" pitchFamily="18" charset="0"/>
                                <a:ea typeface="黑体" pitchFamily="49" charset="-122"/>
                              </a:rPr>
                            </m:ctrlPr>
                          </m:sSupPr>
                          <m:e>
                            <m:r>
                              <a:rPr lang="en-US" altLang="zh-CN" i="1" dirty="0">
                                <a:solidFill>
                                  <a:schemeClr val="tx1"/>
                                </a:solidFill>
                                <a:latin typeface="Cambria Math" panose="02040503050406030204" pitchFamily="18" charset="0"/>
                                <a:ea typeface="黑体" pitchFamily="49" charset="-122"/>
                              </a:rPr>
                              <m:t>𝑎</m:t>
                            </m:r>
                          </m:e>
                          <m:sup>
                            <m:r>
                              <a:rPr lang="en-US" altLang="zh-CN" i="1" dirty="0">
                                <a:solidFill>
                                  <a:schemeClr val="tx1"/>
                                </a:solidFill>
                                <a:latin typeface="Cambria Math" panose="02040503050406030204" pitchFamily="18" charset="0"/>
                                <a:ea typeface="黑体" pitchFamily="49" charset="-122"/>
                              </a:rPr>
                              <m:t>′</m:t>
                            </m:r>
                          </m:sup>
                        </m:sSup>
                      </m:sub>
                    </m:sSub>
                    <m:sSub>
                      <m:sSubPr>
                        <m:ctrlPr>
                          <a:rPr lang="en-US" altLang="zh-CN" i="1" dirty="0">
                            <a:solidFill>
                              <a:schemeClr val="tx1"/>
                            </a:solidFill>
                            <a:latin typeface="Cambria Math" panose="02040503050406030204" pitchFamily="18" charset="0"/>
                            <a:ea typeface="黑体" pitchFamily="49" charset="-122"/>
                          </a:rPr>
                        </m:ctrlPr>
                      </m:sSubPr>
                      <m:e>
                        <m:r>
                          <a:rPr lang="en-US" altLang="zh-CN" i="1" dirty="0">
                            <a:solidFill>
                              <a:schemeClr val="tx1"/>
                            </a:solidFill>
                            <a:latin typeface="Cambria Math" panose="02040503050406030204" pitchFamily="18" charset="0"/>
                            <a:ea typeface="黑体" pitchFamily="49" charset="-122"/>
                          </a:rPr>
                          <m:t>𝑞</m:t>
                        </m:r>
                      </m:e>
                      <m:sub>
                        <m:r>
                          <a:rPr lang="en-US" altLang="zh-CN" i="1" dirty="0">
                            <a:solidFill>
                              <a:schemeClr val="tx1"/>
                            </a:solidFill>
                            <a:latin typeface="Cambria Math" panose="02040503050406030204" pitchFamily="18" charset="0"/>
                            <a:ea typeface="黑体" pitchFamily="49" charset="-122"/>
                          </a:rPr>
                          <m:t>𝜋</m:t>
                        </m:r>
                      </m:sub>
                    </m:sSub>
                    <m:r>
                      <a:rPr lang="en-US" altLang="zh-CN" i="1" dirty="0">
                        <a:solidFill>
                          <a:schemeClr val="tx1"/>
                        </a:solidFill>
                        <a:latin typeface="Cambria Math" panose="02040503050406030204" pitchFamily="18" charset="0"/>
                        <a:ea typeface="黑体" pitchFamily="49" charset="-122"/>
                      </a:rPr>
                      <m:t>(</m:t>
                    </m:r>
                    <m:sSub>
                      <m:sSubPr>
                        <m:ctrlPr>
                          <a:rPr lang="en-US" altLang="zh-CN" b="0" i="1" dirty="0" smtClean="0">
                            <a:solidFill>
                              <a:schemeClr val="tx1"/>
                            </a:solidFill>
                            <a:latin typeface="Cambria Math" panose="02040503050406030204" pitchFamily="18" charset="0"/>
                            <a:ea typeface="黑体" pitchFamily="49" charset="-122"/>
                          </a:rPr>
                        </m:ctrlPr>
                      </m:sSubPr>
                      <m:e>
                        <m:r>
                          <a:rPr lang="en-US" altLang="zh-CN" i="1" dirty="0">
                            <a:solidFill>
                              <a:schemeClr val="tx1"/>
                            </a:solidFill>
                            <a:latin typeface="Cambria Math" panose="02040503050406030204" pitchFamily="18" charset="0"/>
                            <a:ea typeface="黑体" pitchFamily="49" charset="-122"/>
                          </a:rPr>
                          <m:t>𝑠</m:t>
                        </m:r>
                      </m:e>
                      <m:sub>
                        <m:r>
                          <a:rPr lang="en-US" altLang="zh-CN" b="0" i="1" dirty="0" smtClean="0">
                            <a:solidFill>
                              <a:schemeClr val="tx1"/>
                            </a:solidFill>
                            <a:latin typeface="Cambria Math" panose="02040503050406030204" pitchFamily="18" charset="0"/>
                            <a:ea typeface="黑体" pitchFamily="49" charset="-122"/>
                          </a:rPr>
                          <m:t>1</m:t>
                        </m:r>
                      </m:sub>
                    </m:sSub>
                    <m:r>
                      <a:rPr lang="en-US" altLang="zh-CN" i="1" dirty="0">
                        <a:solidFill>
                          <a:schemeClr val="tx1"/>
                        </a:solidFill>
                        <a:latin typeface="Cambria Math" panose="02040503050406030204" pitchFamily="18" charset="0"/>
                        <a:ea typeface="黑体" pitchFamily="49" charset="-122"/>
                      </a:rPr>
                      <m:t>,</m:t>
                    </m:r>
                    <m:r>
                      <a:rPr lang="en-US" altLang="zh-CN" i="1" dirty="0">
                        <a:solidFill>
                          <a:schemeClr val="tx1"/>
                        </a:solidFill>
                        <a:latin typeface="Cambria Math" panose="02040503050406030204" pitchFamily="18" charset="0"/>
                        <a:ea typeface="黑体" pitchFamily="49" charset="-122"/>
                      </a:rPr>
                      <m:t>𝑎</m:t>
                    </m:r>
                    <m:r>
                      <a:rPr lang="en-US" altLang="zh-CN" i="1" dirty="0">
                        <a:solidFill>
                          <a:schemeClr val="tx1"/>
                        </a:solidFill>
                        <a:latin typeface="Cambria Math" panose="02040503050406030204" pitchFamily="18" charset="0"/>
                        <a:ea typeface="黑体" pitchFamily="49" charset="-122"/>
                      </a:rPr>
                      <m:t>′)=</m:t>
                    </m:r>
                    <m:r>
                      <a:rPr lang="zh-CN" altLang="en-US" i="1" dirty="0">
                        <a:latin typeface="Cambria Math" panose="02040503050406030204" pitchFamily="18" charset="0"/>
                        <a:ea typeface="黑体" pitchFamily="49" charset="-122"/>
                      </a:rPr>
                      <m:t>上</m:t>
                    </m:r>
                  </m:oMath>
                </a14:m>
                <a:r>
                  <a:rPr lang="en-US" altLang="zh-CN" dirty="0">
                    <a:solidFill>
                      <a:schemeClr val="tx1"/>
                    </a:solidFill>
                    <a:latin typeface="黑体" panose="02010609060101010101" pitchFamily="49" charset="-122"/>
                    <a:ea typeface="黑体" panose="02010609060101010101" pitchFamily="49" charset="-122"/>
                  </a:rPr>
                  <a:t> </a:t>
                </a:r>
              </a:p>
              <a:p>
                <a:pPr>
                  <a:lnSpc>
                    <a:spcPct val="150000"/>
                  </a:lnSpc>
                </a:pPr>
                <a14:m>
                  <m:oMath xmlns:m="http://schemas.openxmlformats.org/officeDocument/2006/math">
                    <m:r>
                      <a:rPr lang="en-US" altLang="zh-CN" b="0" i="1" smtClean="0">
                        <a:solidFill>
                          <a:schemeClr val="tx1"/>
                        </a:solidFill>
                        <a:latin typeface="Cambria Math" panose="02040503050406030204" pitchFamily="18" charset="0"/>
                        <a:ea typeface="黑体" pitchFamily="49" charset="-122"/>
                      </a:rPr>
                      <m:t>𝑅</m:t>
                    </m:r>
                    <m:r>
                      <a:rPr lang="en-US" altLang="zh-CN" b="0" i="1" smtClean="0">
                        <a:solidFill>
                          <a:schemeClr val="tx1"/>
                        </a:solidFill>
                        <a:latin typeface="Cambria Math" panose="02040503050406030204" pitchFamily="18" charset="0"/>
                        <a:ea typeface="黑体" pitchFamily="49" charset="-122"/>
                      </a:rPr>
                      <m:t>=0</m:t>
                    </m:r>
                  </m:oMath>
                </a14:m>
                <a:r>
                  <a:rPr lang="zh-CN" altLang="en-US" b="0" i="1" dirty="0">
                    <a:solidFill>
                      <a:schemeClr val="tx1"/>
                    </a:solidFill>
                    <a:latin typeface="黑体" panose="02010609060101010101" pitchFamily="49" charset="-122"/>
                    <a:ea typeface="黑体" panose="02010609060101010101" pitchFamily="49" charset="-122"/>
                  </a:rPr>
                  <a:t>，</a:t>
                </a:r>
                <a14:m>
                  <m:oMath xmlns:m="http://schemas.openxmlformats.org/officeDocument/2006/math">
                    <m:sSup>
                      <m:sSupPr>
                        <m:ctrlPr>
                          <a:rPr lang="en-US" altLang="zh-CN" b="0" i="1" smtClean="0">
                            <a:solidFill>
                              <a:schemeClr val="tx1"/>
                            </a:solidFill>
                            <a:latin typeface="Cambria Math" panose="02040503050406030204" pitchFamily="18" charset="0"/>
                            <a:ea typeface="黑体" pitchFamily="49" charset="-122"/>
                          </a:rPr>
                        </m:ctrlPr>
                      </m:sSupPr>
                      <m:e>
                        <m:r>
                          <a:rPr lang="en-US" altLang="zh-CN" b="0" i="1" smtClean="0">
                            <a:solidFill>
                              <a:schemeClr val="tx1"/>
                            </a:solidFill>
                            <a:latin typeface="Cambria Math" panose="02040503050406030204" pitchFamily="18" charset="0"/>
                            <a:ea typeface="黑体" pitchFamily="49" charset="-122"/>
                          </a:rPr>
                          <m:t>𝑠</m:t>
                        </m:r>
                      </m:e>
                      <m:sup>
                        <m:r>
                          <a:rPr lang="en-US" altLang="zh-CN" b="0" i="1" smtClean="0">
                            <a:solidFill>
                              <a:schemeClr val="tx1"/>
                            </a:solidFill>
                            <a:latin typeface="Cambria Math" panose="02040503050406030204" pitchFamily="18" charset="0"/>
                            <a:ea typeface="黑体" pitchFamily="49" charset="-122"/>
                          </a:rPr>
                          <m:t>′</m:t>
                        </m:r>
                      </m:sup>
                    </m:sSup>
                    <m:r>
                      <a:rPr lang="en-US" altLang="zh-CN" b="0" i="1" smtClean="0">
                        <a:solidFill>
                          <a:schemeClr val="tx1"/>
                        </a:solidFill>
                        <a:latin typeface="Cambria Math" panose="02040503050406030204" pitchFamily="18" charset="0"/>
                        <a:ea typeface="黑体" pitchFamily="49" charset="-122"/>
                      </a:rPr>
                      <m:t>=</m:t>
                    </m:r>
                    <m:sSub>
                      <m:sSubPr>
                        <m:ctrlPr>
                          <a:rPr lang="en-US" altLang="zh-CN" b="0" i="1" smtClean="0">
                            <a:solidFill>
                              <a:schemeClr val="tx1"/>
                            </a:solidFill>
                            <a:latin typeface="Cambria Math" panose="02040503050406030204" pitchFamily="18" charset="0"/>
                            <a:ea typeface="黑体" pitchFamily="49" charset="-122"/>
                          </a:rPr>
                        </m:ctrlPr>
                      </m:sSubPr>
                      <m:e>
                        <m:r>
                          <a:rPr lang="en-US" altLang="zh-CN" b="0" i="1" smtClean="0">
                            <a:solidFill>
                              <a:schemeClr val="tx1"/>
                            </a:solidFill>
                            <a:latin typeface="Cambria Math" panose="02040503050406030204" pitchFamily="18" charset="0"/>
                            <a:ea typeface="黑体" pitchFamily="49" charset="-122"/>
                          </a:rPr>
                          <m:t>𝑠</m:t>
                        </m:r>
                      </m:e>
                      <m:sub>
                        <m:r>
                          <a:rPr lang="en-US" altLang="zh-CN" b="0" i="1" smtClean="0">
                            <a:solidFill>
                              <a:schemeClr val="tx1"/>
                            </a:solidFill>
                            <a:latin typeface="Cambria Math" panose="02040503050406030204" pitchFamily="18" charset="0"/>
                            <a:ea typeface="黑体" pitchFamily="49" charset="-122"/>
                          </a:rPr>
                          <m:t>4</m:t>
                        </m:r>
                      </m:sub>
                    </m:sSub>
                  </m:oMath>
                </a14:m>
                <a:r>
                  <a:rPr lang="en-US" altLang="zh-CN" dirty="0">
                    <a:solidFill>
                      <a:schemeClr val="tx1"/>
                    </a:solidFill>
                    <a:latin typeface="黑体" panose="02010609060101010101" pitchFamily="49" charset="-122"/>
                    <a:ea typeface="黑体" panose="02010609060101010101" pitchFamily="49" charset="-122"/>
                  </a:rPr>
                  <a:t> </a:t>
                </a: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𝑞</m:t>
                          </m:r>
                        </m:e>
                        <m:sub>
                          <m:r>
                            <a:rPr lang="en-US" altLang="zh-CN" i="1">
                              <a:latin typeface="Cambria Math" panose="02040503050406030204" pitchFamily="18" charset="0"/>
                              <a:ea typeface="黑体" pitchFamily="49" charset="-122"/>
                            </a:rPr>
                            <m:t>𝜋</m:t>
                          </m:r>
                        </m:sub>
                      </m:sSub>
                      <m:d>
                        <m:dPr>
                          <m:ctrlPr>
                            <a:rPr lang="en-US" altLang="zh-CN" i="1">
                              <a:latin typeface="Cambria Math" panose="02040503050406030204" pitchFamily="18" charset="0"/>
                              <a:ea typeface="黑体" pitchFamily="49" charset="-122"/>
                            </a:rPr>
                          </m:ctrlPr>
                        </m:dPr>
                        <m:e>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i="1">
                                  <a:latin typeface="Cambria Math" panose="02040503050406030204" pitchFamily="18" charset="0"/>
                                  <a:ea typeface="黑体" pitchFamily="49" charset="-122"/>
                                </a:rPr>
                                <m:t>1</m:t>
                              </m:r>
                            </m:sub>
                          </m:sSub>
                          <m:r>
                            <a:rPr lang="en-US" altLang="zh-CN" i="1">
                              <a:latin typeface="Cambria Math" panose="02040503050406030204" pitchFamily="18" charset="0"/>
                              <a:ea typeface="黑体" pitchFamily="49" charset="-122"/>
                            </a:rPr>
                            <m:t>,</m:t>
                          </m:r>
                          <m:r>
                            <a:rPr lang="zh-CN" altLang="en-US" i="1">
                              <a:latin typeface="Cambria Math" panose="02040503050406030204" pitchFamily="18" charset="0"/>
                              <a:ea typeface="黑体" pitchFamily="49" charset="-122"/>
                            </a:rPr>
                            <m:t>上</m:t>
                          </m:r>
                        </m:e>
                      </m:d>
                      <m:r>
                        <a:rPr lang="en-US" altLang="zh-CN" i="1">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0.2</m:t>
                      </m:r>
                      <m:r>
                        <a:rPr lang="en-US" altLang="zh-CN" i="1">
                          <a:latin typeface="Cambria Math" panose="02040503050406030204" pitchFamily="18" charset="0"/>
                          <a:ea typeface="黑体" pitchFamily="49" charset="-122"/>
                        </a:rPr>
                        <m:t>+0.5×</m:t>
                      </m:r>
                      <m:d>
                        <m:dPr>
                          <m:begChr m:val="["/>
                          <m:endChr m:val="]"/>
                          <m:ctrlPr>
                            <a:rPr lang="en-US" altLang="zh-CN" i="1">
                              <a:latin typeface="Cambria Math" panose="02040503050406030204" pitchFamily="18" charset="0"/>
                              <a:ea typeface="黑体" pitchFamily="49" charset="-122"/>
                            </a:rPr>
                          </m:ctrlPr>
                        </m:dPr>
                        <m:e>
                          <m:r>
                            <a:rPr lang="en-US" altLang="zh-CN" i="1">
                              <a:latin typeface="Cambria Math" panose="02040503050406030204" pitchFamily="18" charset="0"/>
                              <a:ea typeface="黑体" pitchFamily="49" charset="-122"/>
                            </a:rPr>
                            <m:t>0+0.99×</m:t>
                          </m:r>
                          <m:func>
                            <m:funcPr>
                              <m:ctrlPr>
                                <a:rPr lang="en-US" altLang="zh-CN" i="1">
                                  <a:latin typeface="Cambria Math" panose="02040503050406030204" pitchFamily="18" charset="0"/>
                                  <a:ea typeface="黑体" pitchFamily="49" charset="-122"/>
                                </a:rPr>
                              </m:ctrlPr>
                            </m:funcPr>
                            <m:fName>
                              <m:r>
                                <m:rPr>
                                  <m:sty m:val="p"/>
                                </m:rPr>
                                <a:rPr lang="en-US" altLang="zh-CN">
                                  <a:latin typeface="Cambria Math" panose="02040503050406030204" pitchFamily="18" charset="0"/>
                                  <a:ea typeface="黑体" pitchFamily="49" charset="-122"/>
                                </a:rPr>
                                <m:t>max</m:t>
                              </m:r>
                            </m:fName>
                            <m:e>
                              <m:d>
                                <m:dPr>
                                  <m:begChr m:val="{"/>
                                  <m:endChr m:val="}"/>
                                  <m:ctrlPr>
                                    <a:rPr lang="en-US" altLang="zh-CN" i="1">
                                      <a:latin typeface="Cambria Math" panose="02040503050406030204" pitchFamily="18" charset="0"/>
                                      <a:ea typeface="黑体" pitchFamily="49" charset="-122"/>
                                    </a:rPr>
                                  </m:ctrlPr>
                                </m:dPr>
                                <m:e>
                                  <m:r>
                                    <a:rPr lang="en-US" altLang="zh-CN" i="1">
                                      <a:latin typeface="Cambria Math" panose="02040503050406030204" pitchFamily="18" charset="0"/>
                                      <a:ea typeface="黑体" pitchFamily="49" charset="-122"/>
                                    </a:rPr>
                                    <m:t>0,</m:t>
                                  </m:r>
                                  <m:r>
                                    <a:rPr lang="en-US" altLang="zh-CN" b="0" i="1" smtClean="0">
                                      <a:latin typeface="Cambria Math" panose="02040503050406030204" pitchFamily="18" charset="0"/>
                                      <a:ea typeface="黑体" pitchFamily="49" charset="-122"/>
                                    </a:rPr>
                                    <m:t>0.2</m:t>
                                  </m:r>
                                </m:e>
                              </m:d>
                            </m:e>
                          </m:func>
                          <m:r>
                            <a:rPr lang="en-US" altLang="zh-CN" i="1">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0.2</m:t>
                          </m:r>
                        </m:e>
                      </m:d>
                      <m:r>
                        <a:rPr lang="en-US" altLang="zh-CN" i="1">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0.199</m:t>
                      </m:r>
                    </m:oMath>
                  </m:oMathPara>
                </a14:m>
                <a:endParaRPr lang="en-US" altLang="zh-CN" dirty="0">
                  <a:latin typeface="黑体" panose="02010609060101010101" pitchFamily="49" charset="-122"/>
                  <a:ea typeface="黑体" panose="02010609060101010101" pitchFamily="49" charset="-122"/>
                </a:endParaRPr>
              </a:p>
              <a:p>
                <a:pPr>
                  <a:lnSpc>
                    <a:spcPct val="150000"/>
                  </a:lnSpc>
                </a:pPr>
                <a14:m>
                  <m:oMath xmlns:m="http://schemas.openxmlformats.org/officeDocument/2006/math">
                    <m:r>
                      <a:rPr lang="en-US" altLang="zh-CN" i="1">
                        <a:latin typeface="Cambria Math" panose="02040503050406030204" pitchFamily="18" charset="0"/>
                        <a:ea typeface="黑体" pitchFamily="49" charset="-122"/>
                      </a:rPr>
                      <m:t>𝑠</m:t>
                    </m:r>
                    <m:r>
                      <a:rPr lang="en-US" altLang="zh-CN" i="1">
                        <a:latin typeface="Cambria Math" panose="02040503050406030204" pitchFamily="18" charset="0"/>
                        <a:ea typeface="黑体" pitchFamily="49" charset="-122"/>
                      </a:rPr>
                      <m:t>←</m:t>
                    </m:r>
                    <m:sSub>
                      <m:sSubPr>
                        <m:ctrlPr>
                          <a:rPr lang="en-US" altLang="zh-CN" i="1">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oMath>
                </a14:m>
                <a:r>
                  <a:rPr lang="en-US" altLang="zh-CN" dirty="0">
                    <a:latin typeface="黑体" panose="02010609060101010101" pitchFamily="49" charset="-122"/>
                    <a:ea typeface="黑体" panose="02010609060101010101" pitchFamily="49" charset="-122"/>
                  </a:rPr>
                  <a:t> </a:t>
                </a:r>
              </a:p>
            </p:txBody>
          </p:sp>
        </mc:Choice>
        <mc:Fallback xmlns="">
          <p:sp>
            <p:nvSpPr>
              <p:cNvPr id="73" name="矩形 72">
                <a:extLst>
                  <a:ext uri="{FF2B5EF4-FFF2-40B4-BE49-F238E27FC236}">
                    <a16:creationId xmlns:a16="http://schemas.microsoft.com/office/drawing/2014/main" xmlns="" xmlns:a14="http://schemas.microsoft.com/office/drawing/2010/main" id="{B7884FAA-B2AE-4EE7-AB63-1106C2B80541}"/>
                  </a:ext>
                </a:extLst>
              </p:cNvPr>
              <p:cNvSpPr>
                <a:spLocks noRot="1" noChangeAspect="1" noMove="1" noResize="1" noEditPoints="1" noAdjustHandles="1" noChangeArrowheads="1" noChangeShapeType="1" noTextEdit="1"/>
              </p:cNvSpPr>
              <p:nvPr/>
            </p:nvSpPr>
            <p:spPr>
              <a:xfrm>
                <a:off x="341437" y="3960591"/>
                <a:ext cx="5973179" cy="2165145"/>
              </a:xfrm>
              <a:prstGeom prst="rect">
                <a:avLst/>
              </a:prstGeom>
              <a:blipFill rotWithShape="1">
                <a:blip r:embed="rId12"/>
                <a:stretch>
                  <a:fillRect/>
                </a:stretch>
              </a:blipFill>
            </p:spPr>
            <p:txBody>
              <a:bodyPr/>
              <a:lstStyle/>
              <a:p>
                <a:r>
                  <a:rPr lang="zh-CN" altLang="en-US">
                    <a:noFill/>
                  </a:rPr>
                  <a:t> </a:t>
                </a:r>
              </a:p>
            </p:txBody>
          </p:sp>
        </mc:Fallback>
      </mc:AlternateContent>
      <p:sp>
        <p:nvSpPr>
          <p:cNvPr id="125" name="箭头: 下 124">
            <a:extLst>
              <a:ext uri="{FF2B5EF4-FFF2-40B4-BE49-F238E27FC236}">
                <a16:creationId xmlns:a16="http://schemas.microsoft.com/office/drawing/2014/main" id="{05AE34BC-BE1F-4DC0-AC2A-CB6219EAC75B}"/>
              </a:ext>
            </a:extLst>
          </p:cNvPr>
          <p:cNvSpPr/>
          <p:nvPr/>
        </p:nvSpPr>
        <p:spPr>
          <a:xfrm rot="10800000">
            <a:off x="7133834" y="5621469"/>
            <a:ext cx="102154" cy="256749"/>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a:ea typeface="黑体" pitchFamily="49" charset="-122"/>
            </a:endParaRPr>
          </a:p>
        </p:txBody>
      </p:sp>
      <p:sp>
        <p:nvSpPr>
          <p:cNvPr id="141" name="矩形 140">
            <a:extLst>
              <a:ext uri="{FF2B5EF4-FFF2-40B4-BE49-F238E27FC236}">
                <a16:creationId xmlns:a16="http://schemas.microsoft.com/office/drawing/2014/main" id="{52D23C87-8A3C-4DDA-9895-8615C2920EA6}"/>
              </a:ext>
            </a:extLst>
          </p:cNvPr>
          <p:cNvSpPr/>
          <p:nvPr/>
        </p:nvSpPr>
        <p:spPr>
          <a:xfrm>
            <a:off x="6918566" y="5057401"/>
            <a:ext cx="430536" cy="496600"/>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a:ea typeface="黑体" pitchFamily="49" charset="-122"/>
            </a:endParaRPr>
          </a:p>
        </p:txBody>
      </p:sp>
      <mc:AlternateContent xmlns:mc="http://schemas.openxmlformats.org/markup-compatibility/2006" xmlns:a14="http://schemas.microsoft.com/office/drawing/2010/main">
        <mc:Choice Requires="a14">
          <p:sp>
            <p:nvSpPr>
              <p:cNvPr id="143" name="矩形 142">
                <a:extLst>
                  <a:ext uri="{FF2B5EF4-FFF2-40B4-BE49-F238E27FC236}">
                    <a16:creationId xmlns:a16="http://schemas.microsoft.com/office/drawing/2014/main" id="{23F45CB6-9743-4A0D-8576-8751E6BA8DEC}"/>
                  </a:ext>
                </a:extLst>
              </p:cNvPr>
              <p:cNvSpPr/>
              <p:nvPr/>
            </p:nvSpPr>
            <p:spPr>
              <a:xfrm>
                <a:off x="6314616" y="4350343"/>
                <a:ext cx="498470" cy="3752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m:t>
                          </m:r>
                        </m:num>
                        <m:den>
                          <m:r>
                            <a:rPr lang="en-US" altLang="zh-CN" sz="1400" i="1">
                              <a:latin typeface="Cambria Math" panose="02040503050406030204" pitchFamily="18" charset="0"/>
                              <a:ea typeface="黑体" pitchFamily="49" charset="-122"/>
                            </a:rPr>
                            <m:t>0</m:t>
                          </m:r>
                        </m:den>
                      </m:f>
                    </m:oMath>
                  </m:oMathPara>
                </a14:m>
                <a:endParaRPr lang="zh-CN" altLang="en-US" sz="1400" dirty="0"/>
              </a:p>
            </p:txBody>
          </p:sp>
        </mc:Choice>
        <mc:Fallback xmlns="">
          <p:sp>
            <p:nvSpPr>
              <p:cNvPr id="143" name="矩形 142">
                <a:extLst>
                  <a:ext uri="{FF2B5EF4-FFF2-40B4-BE49-F238E27FC236}">
                    <a16:creationId xmlns:a16="http://schemas.microsoft.com/office/drawing/2014/main" xmlns="" xmlns:a14="http://schemas.microsoft.com/office/drawing/2010/main" id="{23F45CB6-9743-4A0D-8576-8751E6BA8DEC}"/>
                  </a:ext>
                </a:extLst>
              </p:cNvPr>
              <p:cNvSpPr>
                <a:spLocks noRot="1" noChangeAspect="1" noMove="1" noResize="1" noEditPoints="1" noAdjustHandles="1" noChangeArrowheads="1" noChangeShapeType="1" noTextEdit="1"/>
              </p:cNvSpPr>
              <p:nvPr/>
            </p:nvSpPr>
            <p:spPr>
              <a:xfrm>
                <a:off x="6314616" y="4350343"/>
                <a:ext cx="498470" cy="375231"/>
              </a:xfrm>
              <a:prstGeom prst="rect">
                <a:avLst/>
              </a:prstGeom>
              <a:blipFill rotWithShape="1">
                <a:blip r:embed="rId23"/>
                <a:stretch>
                  <a:fillRect l="-42683" t="-108197" r="-82927" b="-172131"/>
                </a:stretch>
              </a:blipFill>
            </p:spPr>
            <p:txBody>
              <a:bodyPr/>
              <a:lstStyle/>
              <a:p>
                <a:r>
                  <a:rPr lang="zh-CN" altLang="en-US">
                    <a:noFill/>
                  </a:rPr>
                  <a:t> </a:t>
                </a:r>
              </a:p>
            </p:txBody>
          </p:sp>
        </mc:Fallback>
      </mc:AlternateContent>
      <p:sp>
        <p:nvSpPr>
          <p:cNvPr id="31" name="标题 2">
            <a:extLst>
              <a:ext uri="{FF2B5EF4-FFF2-40B4-BE49-F238E27FC236}">
                <a16:creationId xmlns:a16="http://schemas.microsoft.com/office/drawing/2014/main"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a:t>
            </a:r>
            <a:r>
              <a:rPr lang="en-US" altLang="zh-CN" sz="2400" kern="0" dirty="0">
                <a:solidFill>
                  <a:srgbClr val="0070C0"/>
                </a:solidFill>
                <a:latin typeface="Times New Roman" pitchFamily="18" charset="0"/>
                <a:cs typeface="Times New Roman" pitchFamily="18" charset="0"/>
              </a:rPr>
              <a:t>Q-learning</a:t>
            </a:r>
            <a:endParaRPr lang="zh-CN" altLang="en-US" sz="2400" kern="0" dirty="0">
              <a:solidFill>
                <a:srgbClr val="0070C0"/>
              </a:solidFill>
              <a:latin typeface="Times New Roman" pitchFamily="18" charset="0"/>
              <a:cs typeface="Times New Roman" pitchFamily="18" charset="0"/>
            </a:endParaRPr>
          </a:p>
        </p:txBody>
      </p:sp>
      <p:grpSp>
        <p:nvGrpSpPr>
          <p:cNvPr id="33" name="组合 32">
            <a:extLst>
              <a:ext uri="{FF2B5EF4-FFF2-40B4-BE49-F238E27FC236}">
                <a16:creationId xmlns:a16="http://schemas.microsoft.com/office/drawing/2014/main" id="{331BF070-4921-433B-BB25-95B97A4F854D}"/>
              </a:ext>
            </a:extLst>
          </p:cNvPr>
          <p:cNvGrpSpPr/>
          <p:nvPr/>
        </p:nvGrpSpPr>
        <p:grpSpPr>
          <a:xfrm>
            <a:off x="549716" y="913026"/>
            <a:ext cx="8044568" cy="3114699"/>
            <a:chOff x="920840" y="951859"/>
            <a:chExt cx="8044568" cy="3114699"/>
          </a:xfrm>
        </p:grpSpPr>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B475E557-AD1E-4348-99DA-B469D5A60D9F}"/>
                    </a:ext>
                  </a:extLst>
                </p:cNvPr>
                <p:cNvSpPr txBox="1"/>
                <p:nvPr/>
              </p:nvSpPr>
              <p:spPr>
                <a:xfrm>
                  <a:off x="920840" y="951859"/>
                  <a:ext cx="8044568" cy="3114699"/>
                </a:xfrm>
                <a:prstGeom prst="rect">
                  <a:avLst/>
                </a:prstGeom>
                <a:noFill/>
                <a:ln>
                  <a:solidFill>
                    <a:schemeClr val="tx1"/>
                  </a:solidFill>
                </a:ln>
              </p:spPr>
              <p:txBody>
                <a:bodyPr wrap="square" rtlCol="0">
                  <a:spAutoFit/>
                </a:bodyPr>
                <a:lstStyle/>
                <a:p>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solidFill>
                                <a:schemeClr val="tx1"/>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dirty="0" smtClean="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dirty="0" smtClean="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m:rPr>
                              <m:sty m:val="p"/>
                            </m:rP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argmax</m:t>
                          </m:r>
                        </m:e>
                        <m:sub>
                          <m:sSup>
                            <m:sSupPr>
                              <m:ctrlPr>
                                <a:rPr lang="en-US" altLang="zh-CN" b="1" i="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sub>
                      </m:sSub>
                      <m:sSub>
                        <m:sSubPr>
                          <m:ctrlPr>
                            <a:rPr lang="en-US" altLang="zh-CN" b="1" i="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𝑅</m:t>
                      </m:r>
                    </m:oMath>
                  </a14:m>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更新</a:t>
                  </a:r>
                  <a14:m>
                    <m:oMath xmlns:m="http://schemas.openxmlformats.org/officeDocument/2006/math">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𝑅</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 </m:t>
                              </m:r>
                              <m:limLow>
                                <m:limLow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limLowPr>
                                <m:e>
                                  <m:r>
                                    <m:rPr>
                                      <m:sty m:val="p"/>
                                    </m:rP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max</m:t>
                                  </m:r>
                                </m:e>
                                <m:lim>
                                  <m:sSup>
                                    <m:sSup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lim>
                              </m:limLow>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 </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sSup>
                                <m:sSup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e>
                      </m:d>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b="1">
                          <a:latin typeface="Cambria Math" panose="02040503050406030204" pitchFamily="18" charset="0"/>
                          <a:ea typeface="华文楷体" panose="02010600040101010101" pitchFamily="2" charset="-122"/>
                          <a:cs typeface="Times New Roman" panose="02020603050405020304" pitchFamily="18" charset="0"/>
                        </a:rPr>
                        <m:t>收敛</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34" name="文本框 33">
                  <a:extLst>
                    <a:ext uri="{FF2B5EF4-FFF2-40B4-BE49-F238E27FC236}">
                      <a16:creationId xmlns:a16="http://schemas.microsoft.com/office/drawing/2014/main" id="{B475E557-AD1E-4348-99DA-B469D5A60D9F}"/>
                    </a:ext>
                  </a:extLst>
                </p:cNvPr>
                <p:cNvSpPr txBox="1">
                  <a:spLocks noRot="1" noChangeAspect="1" noMove="1" noResize="1" noEditPoints="1" noAdjustHandles="1" noChangeArrowheads="1" noChangeShapeType="1" noTextEdit="1"/>
                </p:cNvSpPr>
                <p:nvPr/>
              </p:nvSpPr>
              <p:spPr>
                <a:xfrm>
                  <a:off x="920840" y="951859"/>
                  <a:ext cx="8044568" cy="3114699"/>
                </a:xfrm>
                <a:prstGeom prst="rect">
                  <a:avLst/>
                </a:prstGeom>
                <a:blipFill>
                  <a:blip r:embed="rId24"/>
                  <a:stretch>
                    <a:fillRect l="-530" t="-780" b="-2144"/>
                  </a:stretch>
                </a:blipFill>
                <a:ln>
                  <a:solidFill>
                    <a:schemeClr val="tx1"/>
                  </a:solidFill>
                </a:ln>
              </p:spPr>
              <p:txBody>
                <a:bodyPr/>
                <a:lstStyle/>
                <a:p>
                  <a:r>
                    <a:rPr lang="zh-CN" altLang="en-US">
                      <a:noFill/>
                    </a:rPr>
                    <a:t> </a:t>
                  </a:r>
                </a:p>
              </p:txBody>
            </p:sp>
          </mc:Fallback>
        </mc:AlternateContent>
        <p:grpSp>
          <p:nvGrpSpPr>
            <p:cNvPr id="35" name="组合 34">
              <a:extLst>
                <a:ext uri="{FF2B5EF4-FFF2-40B4-BE49-F238E27FC236}">
                  <a16:creationId xmlns:a16="http://schemas.microsoft.com/office/drawing/2014/main" id="{ADB980AD-A01D-42F6-8C40-646F2269913B}"/>
                </a:ext>
              </a:extLst>
            </p:cNvPr>
            <p:cNvGrpSpPr/>
            <p:nvPr/>
          </p:nvGrpSpPr>
          <p:grpSpPr>
            <a:xfrm>
              <a:off x="7499450" y="1118805"/>
              <a:ext cx="1174428" cy="1422827"/>
              <a:chOff x="8158160" y="4067172"/>
              <a:chExt cx="1971676" cy="1971668"/>
            </a:xfrm>
          </p:grpSpPr>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C0E97B2F-2F8D-4C46-8EE0-5E0C0E676096}"/>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7</m:t>
                              </m:r>
                            </m:sub>
                          </m:sSub>
                        </m:oMath>
                      </m:oMathPara>
                    </a14:m>
                    <a:endParaRPr lang="zh-CN" altLang="en-US" dirty="0">
                      <a:ea typeface="黑体" pitchFamily="49" charset="-122"/>
                    </a:endParaRPr>
                  </a:p>
                </p:txBody>
              </p:sp>
            </mc:Choice>
            <mc:Fallback xmlns="">
              <p:sp>
                <p:nvSpPr>
                  <p:cNvPr id="77" name="矩形 76">
                    <a:extLst>
                      <a:ext uri="{FF2B5EF4-FFF2-40B4-BE49-F238E27FC236}">
                        <a16:creationId xmlns:a16="http://schemas.microsoft.com/office/drawing/2014/main" id="{821ADC84-4DDE-4089-8090-5BB7DC246C77}"/>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1A620E9A-CD9E-46E4-B5E4-6DD92A9A8C86}"/>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8</m:t>
                              </m:r>
                            </m:sub>
                          </m:sSub>
                        </m:oMath>
                      </m:oMathPara>
                    </a14:m>
                    <a:endParaRPr lang="zh-CN" altLang="en-US" dirty="0">
                      <a:ea typeface="黑体" pitchFamily="49" charset="-122"/>
                    </a:endParaRPr>
                  </a:p>
                </p:txBody>
              </p:sp>
            </mc:Choice>
            <mc:Fallback xmlns="">
              <p:sp>
                <p:nvSpPr>
                  <p:cNvPr id="78" name="矩形 77">
                    <a:extLst>
                      <a:ext uri="{FF2B5EF4-FFF2-40B4-BE49-F238E27FC236}">
                        <a16:creationId xmlns:a16="http://schemas.microsoft.com/office/drawing/2014/main" id="{94EED94B-6FD8-4DD5-A21E-781D5C5E6E9D}"/>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9D7BD0A1-414E-4947-8E85-342433BCCDA1}"/>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9</m:t>
                              </m:r>
                            </m:sub>
                          </m:sSub>
                        </m:oMath>
                      </m:oMathPara>
                    </a14:m>
                    <a:endParaRPr lang="zh-CN" altLang="en-US" dirty="0">
                      <a:ea typeface="黑体" pitchFamily="49" charset="-122"/>
                    </a:endParaRPr>
                  </a:p>
                </p:txBody>
              </p:sp>
            </mc:Choice>
            <mc:Fallback xmlns="">
              <p:sp>
                <p:nvSpPr>
                  <p:cNvPr id="79" name="矩形 78">
                    <a:extLst>
                      <a:ext uri="{FF2B5EF4-FFF2-40B4-BE49-F238E27FC236}">
                        <a16:creationId xmlns:a16="http://schemas.microsoft.com/office/drawing/2014/main" id="{6073323D-FD15-475C-8A7B-2B2232F4A083}"/>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9FADF841-9D0C-4F5F-9571-204B07E2456A}"/>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oMath>
                      </m:oMathPara>
                    </a14:m>
                    <a:endParaRPr lang="zh-CN" altLang="en-US" dirty="0">
                      <a:ea typeface="黑体" pitchFamily="49" charset="-122"/>
                    </a:endParaRPr>
                  </a:p>
                </p:txBody>
              </p:sp>
            </mc:Choice>
            <mc:Fallback xmlns="">
              <p:sp>
                <p:nvSpPr>
                  <p:cNvPr id="80" name="矩形 79">
                    <a:extLst>
                      <a:ext uri="{FF2B5EF4-FFF2-40B4-BE49-F238E27FC236}">
                        <a16:creationId xmlns:a16="http://schemas.microsoft.com/office/drawing/2014/main" id="{97BB0521-F89C-42C9-911E-784075B3317F}"/>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B9107C28-5379-4D46-B5B4-D0EC2EC4F4AE}"/>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5</m:t>
                              </m:r>
                            </m:sub>
                          </m:sSub>
                        </m:oMath>
                      </m:oMathPara>
                    </a14:m>
                    <a:endParaRPr lang="zh-CN" altLang="en-US" dirty="0">
                      <a:ea typeface="黑体" pitchFamily="49" charset="-122"/>
                    </a:endParaRPr>
                  </a:p>
                </p:txBody>
              </p:sp>
            </mc:Choice>
            <mc:Fallback xmlns="">
              <p:sp>
                <p:nvSpPr>
                  <p:cNvPr id="81" name="矩形 80">
                    <a:extLst>
                      <a:ext uri="{FF2B5EF4-FFF2-40B4-BE49-F238E27FC236}">
                        <a16:creationId xmlns:a16="http://schemas.microsoft.com/office/drawing/2014/main" id="{4FE1CDBF-2C88-42EF-BECA-26D9436FC5EB}"/>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833C59C4-78AF-450F-8086-36EE9F77D599}"/>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6</m:t>
                              </m:r>
                            </m:sub>
                          </m:sSub>
                        </m:oMath>
                      </m:oMathPara>
                    </a14:m>
                    <a:endParaRPr lang="zh-CN" altLang="en-US" dirty="0">
                      <a:ea typeface="黑体" pitchFamily="49" charset="-122"/>
                    </a:endParaRPr>
                  </a:p>
                </p:txBody>
              </p:sp>
            </mc:Choice>
            <mc:Fallback xmlns="">
              <p:sp>
                <p:nvSpPr>
                  <p:cNvPr id="82" name="矩形 81">
                    <a:extLst>
                      <a:ext uri="{FF2B5EF4-FFF2-40B4-BE49-F238E27FC236}">
                        <a16:creationId xmlns:a16="http://schemas.microsoft.com/office/drawing/2014/main" id="{F79FFB27-4B68-4470-84C5-71FF44F2A46C}"/>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4F5701AA-BCBC-4BB1-8859-03512495C8FF}"/>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1</m:t>
                              </m:r>
                            </m:sub>
                          </m:sSub>
                        </m:oMath>
                      </m:oMathPara>
                    </a14:m>
                    <a:endParaRPr lang="zh-CN" altLang="en-US" dirty="0">
                      <a:ea typeface="黑体" pitchFamily="49" charset="-122"/>
                    </a:endParaRPr>
                  </a:p>
                </p:txBody>
              </p:sp>
            </mc:Choice>
            <mc:Fallback xmlns="">
              <p:sp>
                <p:nvSpPr>
                  <p:cNvPr id="18" name="矩形 17">
                    <a:extLst>
                      <a:ext uri="{FF2B5EF4-FFF2-40B4-BE49-F238E27FC236}">
                        <a16:creationId xmlns:a16="http://schemas.microsoft.com/office/drawing/2014/main" id="{77D9069E-2B65-46C7-8EC7-1037B575EA8A}"/>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03780F8F-00CB-42B2-8584-6D4805BE2863}"/>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oMath>
                      </m:oMathPara>
                    </a14:m>
                    <a:endParaRPr lang="zh-CN" altLang="en-US" dirty="0">
                      <a:ea typeface="黑体" pitchFamily="49" charset="-122"/>
                    </a:endParaRPr>
                  </a:p>
                </p:txBody>
              </p:sp>
            </mc:Choice>
            <mc:Fallback xmlns="">
              <p:sp>
                <p:nvSpPr>
                  <p:cNvPr id="19" name="矩形 18">
                    <a:extLst>
                      <a:ext uri="{FF2B5EF4-FFF2-40B4-BE49-F238E27FC236}">
                        <a16:creationId xmlns:a16="http://schemas.microsoft.com/office/drawing/2014/main" id="{89A57CBB-A279-4DDB-A314-783BACAF19C0}"/>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DB326361-4628-49F2-B7FE-360104AF254A}"/>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3</m:t>
                              </m:r>
                            </m:sub>
                          </m:sSub>
                        </m:oMath>
                      </m:oMathPara>
                    </a14:m>
                    <a:endParaRPr lang="zh-CN" altLang="en-US" dirty="0">
                      <a:ea typeface="黑体" pitchFamily="49" charset="-122"/>
                    </a:endParaRPr>
                  </a:p>
                </p:txBody>
              </p:sp>
            </mc:Choice>
            <mc:Fallback xmlns="">
              <p:sp>
                <p:nvSpPr>
                  <p:cNvPr id="21" name="矩形 20">
                    <a:extLst>
                      <a:ext uri="{FF2B5EF4-FFF2-40B4-BE49-F238E27FC236}">
                        <a16:creationId xmlns:a16="http://schemas.microsoft.com/office/drawing/2014/main" id="{3A991A88-D1DF-4E6E-828E-B7123EAE1D2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2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17798A5E-EAE4-4086-80A2-3D4AF7FEA98F}"/>
                    </a:ext>
                  </a:extLst>
                </p:cNvPr>
                <p:cNvSpPr/>
                <p:nvPr/>
              </p:nvSpPr>
              <p:spPr>
                <a:xfrm>
                  <a:off x="7059435" y="1118805"/>
                  <a:ext cx="37042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𝑑</m:t>
                            </m:r>
                          </m:sub>
                        </m:sSub>
                      </m:oMath>
                    </m:oMathPara>
                  </a14:m>
                  <a:endParaRPr lang="zh-CN" altLang="en-US" dirty="0"/>
                </a:p>
              </p:txBody>
            </p:sp>
          </mc:Choice>
          <mc:Fallback xmlns="">
            <p:sp>
              <p:nvSpPr>
                <p:cNvPr id="36" name="矩形 35">
                  <a:extLst>
                    <a:ext uri="{FF2B5EF4-FFF2-40B4-BE49-F238E27FC236}">
                      <a16:creationId xmlns:a16="http://schemas.microsoft.com/office/drawing/2014/main" id="{17798A5E-EAE4-4086-80A2-3D4AF7FEA98F}"/>
                    </a:ext>
                  </a:extLst>
                </p:cNvPr>
                <p:cNvSpPr>
                  <a:spLocks noRot="1" noChangeAspect="1" noMove="1" noResize="1" noEditPoints="1" noAdjustHandles="1" noChangeArrowheads="1" noChangeShapeType="1" noTextEdit="1"/>
                </p:cNvSpPr>
                <p:nvPr/>
              </p:nvSpPr>
              <p:spPr>
                <a:xfrm>
                  <a:off x="7059435" y="1118805"/>
                  <a:ext cx="370423" cy="369332"/>
                </a:xfrm>
                <a:prstGeom prst="rect">
                  <a:avLst/>
                </a:prstGeom>
                <a:blipFill>
                  <a:blip r:embed="rId25"/>
                  <a:stretch>
                    <a:fillRect b="-1639"/>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140929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8A8C334F-6F70-44A5-B12C-235F05ADC4B5}"/>
              </a:ext>
            </a:extLst>
          </p:cNvPr>
          <p:cNvGrpSpPr/>
          <p:nvPr/>
        </p:nvGrpSpPr>
        <p:grpSpPr>
          <a:xfrm>
            <a:off x="6460047" y="4074962"/>
            <a:ext cx="2051662" cy="2527720"/>
            <a:chOff x="8158160" y="4067172"/>
            <a:chExt cx="1971676" cy="1971668"/>
          </a:xfrm>
        </p:grpSpPr>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076CB11C-8FA2-4BE3-A55F-6E572D36E585}"/>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3" name="矩形 32">
                  <a:extLst>
                    <a:ext uri="{FF2B5EF4-FFF2-40B4-BE49-F238E27FC236}">
                      <a16:creationId xmlns:a16="http://schemas.microsoft.com/office/drawing/2014/main" id="{076CB11C-8FA2-4BE3-A55F-6E572D36E585}"/>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2"/>
                  <a:stretch>
                    <a:fillRect l="-7190" t="-31818" r="-58170"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1AC655-A897-4039-B6E3-4EB21F87A560}"/>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4" name="矩形 33">
                  <a:extLst>
                    <a:ext uri="{FF2B5EF4-FFF2-40B4-BE49-F238E27FC236}">
                      <a16:creationId xmlns:a16="http://schemas.microsoft.com/office/drawing/2014/main" id="{261AC655-A897-4039-B6E3-4EB21F87A560}"/>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3"/>
                  <a:stretch>
                    <a:fillRect l="-6494" t="-31818" r="-57792"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4F877C5D-4357-4FC5-B549-D211F1AE0586}"/>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5" name="矩形 34">
                  <a:extLst>
                    <a:ext uri="{FF2B5EF4-FFF2-40B4-BE49-F238E27FC236}">
                      <a16:creationId xmlns:a16="http://schemas.microsoft.com/office/drawing/2014/main" id="{4F877C5D-4357-4FC5-B549-D211F1AE0586}"/>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4"/>
                  <a:stretch>
                    <a:fillRect l="-15686" t="-31818" r="-49673"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97A1FD49-5F52-4440-B4C0-FF3D784CE399}"/>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solidFill>
                                  <a:srgbClr val="FF0000"/>
                                </a:solidFill>
                                <a:latin typeface="Cambria Math" panose="02040503050406030204" pitchFamily="18" charset="0"/>
                                <a:ea typeface="黑体" pitchFamily="49" charset="-122"/>
                              </a:rPr>
                              <m:t>0.199</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6" name="矩形 35">
                  <a:extLst>
                    <a:ext uri="{FF2B5EF4-FFF2-40B4-BE49-F238E27FC236}">
                      <a16:creationId xmlns:a16="http://schemas.microsoft.com/office/drawing/2014/main" id="{97A1FD49-5F52-4440-B4C0-FF3D784CE399}"/>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5"/>
                  <a:stretch>
                    <a:fillRect l="-3268" t="-32026" r="-71895" b="-653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7D94FF02-6148-444C-AE73-C12A05ECD718}"/>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7" name="矩形 36">
                  <a:extLst>
                    <a:ext uri="{FF2B5EF4-FFF2-40B4-BE49-F238E27FC236}">
                      <a16:creationId xmlns:a16="http://schemas.microsoft.com/office/drawing/2014/main" id="{7D94FF02-6148-444C-AE73-C12A05ECD718}"/>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6"/>
                  <a:stretch>
                    <a:fillRect l="-6494" t="-32026" r="-57792" b="-653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D5B5E4F4-3303-486D-B87B-47192A3E6BD6}"/>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8" name="矩形 37">
                  <a:extLst>
                    <a:ext uri="{FF2B5EF4-FFF2-40B4-BE49-F238E27FC236}">
                      <a16:creationId xmlns:a16="http://schemas.microsoft.com/office/drawing/2014/main" id="{D5B5E4F4-3303-486D-B87B-47192A3E6BD6}"/>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7"/>
                  <a:stretch>
                    <a:fillRect l="-7190" t="-32680" r="-58170" b="-647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D4A08CB-3A21-408E-BBC7-9244977C6531}"/>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solidFill>
                                  <a:schemeClr val="tx1"/>
                                </a:solidFill>
                                <a:latin typeface="Cambria Math" panose="02040503050406030204" pitchFamily="18" charset="0"/>
                                <a:ea typeface="黑体" pitchFamily="49" charset="-122"/>
                              </a:rPr>
                            </m:ctrlPr>
                          </m:fPr>
                          <m:num>
                            <m:r>
                              <a:rPr lang="en-US" altLang="zh-CN" sz="1400" b="0" i="1" smtClean="0">
                                <a:solidFill>
                                  <a:schemeClr val="tx1"/>
                                </a:solidFill>
                                <a:latin typeface="Cambria Math" panose="02040503050406030204" pitchFamily="18" charset="0"/>
                                <a:ea typeface="黑体" pitchFamily="49" charset="-122"/>
                              </a:rPr>
                              <m:t>0.199</m:t>
                            </m:r>
                          </m:num>
                          <m:den>
                            <m:r>
                              <a:rPr lang="en-US" altLang="zh-CN" sz="1400" i="1">
                                <a:solidFill>
                                  <a:schemeClr val="tx1"/>
                                </a:solidFill>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9" name="矩形 38">
                  <a:extLst>
                    <a:ext uri="{FF2B5EF4-FFF2-40B4-BE49-F238E27FC236}">
                      <a16:creationId xmlns:a16="http://schemas.microsoft.com/office/drawing/2014/main" xmlns="" xmlns:a14="http://schemas.microsoft.com/office/drawing/2010/main" id="{FD4A08CB-3A21-408E-BBC7-9244977C6531}"/>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rotWithShape="1">
                  <a:blip r:embed="rId8"/>
                  <a:stretch>
                    <a:fillRect t="-26056" r="-53896" b="-570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CBB1B818-87F2-4C74-BBC6-9FBEC1F12181}"/>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40" name="矩形 39">
                  <a:extLst>
                    <a:ext uri="{FF2B5EF4-FFF2-40B4-BE49-F238E27FC236}">
                      <a16:creationId xmlns:a16="http://schemas.microsoft.com/office/drawing/2014/main" id="{CBB1B818-87F2-4C74-BBC6-9FBEC1F12181}"/>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9"/>
                  <a:stretch>
                    <a:fillRect l="-6494" t="-31818" r="-57792"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B66774FC-9D8F-4038-B47D-651EE07BC8A5}"/>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41" name="矩形 40">
                  <a:extLst>
                    <a:ext uri="{FF2B5EF4-FFF2-40B4-BE49-F238E27FC236}">
                      <a16:creationId xmlns:a16="http://schemas.microsoft.com/office/drawing/2014/main" id="{B66774FC-9D8F-4038-B47D-651EE07BC8A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10"/>
                  <a:stretch>
                    <a:fillRect l="-7190" t="-31818" r="-58170" b="-64286"/>
                  </a:stretch>
                </a:blipFill>
              </p:spPr>
              <p:txBody>
                <a:bodyPr/>
                <a:lstStyle/>
                <a:p>
                  <a:r>
                    <a:rPr lang="zh-CN" altLang="en-US">
                      <a:noFill/>
                    </a:rPr>
                    <a:t> </a:t>
                  </a:r>
                </a:p>
              </p:txBody>
            </p:sp>
          </mc:Fallback>
        </mc:AlternateContent>
      </p:grpSp>
      <p:sp>
        <p:nvSpPr>
          <p:cNvPr id="42" name="矩形 41">
            <a:extLst>
              <a:ext uri="{FF2B5EF4-FFF2-40B4-BE49-F238E27FC236}">
                <a16:creationId xmlns:a16="http://schemas.microsoft.com/office/drawing/2014/main" id="{65C130D5-30DB-4E81-801E-6B35EF719805}"/>
              </a:ext>
            </a:extLst>
          </p:cNvPr>
          <p:cNvSpPr/>
          <p:nvPr/>
        </p:nvSpPr>
        <p:spPr>
          <a:xfrm>
            <a:off x="6567113" y="4265257"/>
            <a:ext cx="430536" cy="574048"/>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a:latin typeface="Times New Roman" panose="02020603050405020304" pitchFamily="18" charset="0"/>
              <a:ea typeface="黑体" pitchFamily="49" charset="-122"/>
              <a:cs typeface="Times New Roman" panose="02020603050405020304" pitchFamily="18" charset="0"/>
            </a:endParaRPr>
          </a:p>
        </p:txBody>
      </p:sp>
      <p:sp>
        <p:nvSpPr>
          <p:cNvPr id="14" name="矩形 13">
            <a:extLst>
              <a:ext uri="{FF2B5EF4-FFF2-40B4-BE49-F238E27FC236}">
                <a16:creationId xmlns:a16="http://schemas.microsoft.com/office/drawing/2014/main" id="{F9771EFC-F823-41F9-A6DA-F561C77720F7}"/>
              </a:ext>
            </a:extLst>
          </p:cNvPr>
          <p:cNvSpPr/>
          <p:nvPr/>
        </p:nvSpPr>
        <p:spPr>
          <a:xfrm>
            <a:off x="658703" y="3553771"/>
            <a:ext cx="4922044" cy="830997"/>
          </a:xfrm>
          <a:prstGeom prst="rect">
            <a:avLst/>
          </a:prstGeom>
        </p:spPr>
        <p:txBody>
          <a:bodyPr wrap="square">
            <a:spAutoFit/>
          </a:bodyPr>
          <a:lstStyle/>
          <a:p>
            <a:br>
              <a:rPr lang="en-US" altLang="zh-CN" sz="2400" dirty="0">
                <a:latin typeface="Cambria Math" panose="02040503050406030204" pitchFamily="18" charset="0"/>
                <a:ea typeface="黑体" panose="02010609060101010101" pitchFamily="49" charset="-122"/>
              </a:rPr>
            </a:br>
            <a:endParaRPr lang="en-US" altLang="zh-CN" sz="2400" dirty="0"/>
          </a:p>
        </p:txBody>
      </p:sp>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B7884FAA-B2AE-4EE7-AB63-1106C2B80541}"/>
                  </a:ext>
                </a:extLst>
              </p:cNvPr>
              <p:cNvSpPr/>
              <p:nvPr/>
            </p:nvSpPr>
            <p:spPr>
              <a:xfrm>
                <a:off x="158925" y="4384768"/>
                <a:ext cx="6301121" cy="1573892"/>
              </a:xfrm>
              <a:prstGeom prst="rect">
                <a:avLst/>
              </a:prstGeom>
            </p:spPr>
            <p:txBody>
              <a:bodyPr wrap="square">
                <a:spAutoFit/>
              </a:bodyPr>
              <a:lstStyle/>
              <a:p>
                <a:pPr>
                  <a:lnSpc>
                    <a:spcPct val="150000"/>
                  </a:lnSpc>
                </a:pPr>
                <a14:m>
                  <m:oMath xmlns:m="http://schemas.openxmlformats.org/officeDocument/2006/math">
                    <m:r>
                      <a:rPr lang="en-US" altLang="zh-CN" sz="1600" i="1" dirty="0" smtClean="0">
                        <a:latin typeface="Cambria Math" panose="02040503050406030204" pitchFamily="18" charset="0"/>
                        <a:ea typeface="黑体" pitchFamily="49" charset="-122"/>
                      </a:rPr>
                      <m:t>𝑎</m:t>
                    </m:r>
                    <m:r>
                      <a:rPr lang="en-US" altLang="zh-CN" sz="1600" i="1" dirty="0" smtClean="0">
                        <a:latin typeface="Cambria Math" panose="02040503050406030204" pitchFamily="18" charset="0"/>
                        <a:ea typeface="黑体" pitchFamily="49" charset="-122"/>
                      </a:rPr>
                      <m:t>=</m:t>
                    </m:r>
                    <m:sSub>
                      <m:sSubPr>
                        <m:ctrlPr>
                          <a:rPr lang="en-US" altLang="zh-CN" sz="1600" i="1" dirty="0">
                            <a:latin typeface="Cambria Math" panose="02040503050406030204" pitchFamily="18" charset="0"/>
                            <a:ea typeface="黑体" pitchFamily="49" charset="-122"/>
                          </a:rPr>
                        </m:ctrlPr>
                      </m:sSubPr>
                      <m:e>
                        <m:r>
                          <m:rPr>
                            <m:sty m:val="p"/>
                          </m:rPr>
                          <a:rPr lang="en-US" altLang="zh-CN" sz="1600" dirty="0">
                            <a:latin typeface="Cambria Math" panose="02040503050406030204" pitchFamily="18" charset="0"/>
                            <a:ea typeface="黑体" pitchFamily="49" charset="-122"/>
                          </a:rPr>
                          <m:t>argmax</m:t>
                        </m:r>
                      </m:e>
                      <m:sub>
                        <m:sSup>
                          <m:sSupPr>
                            <m:ctrlPr>
                              <a:rPr lang="en-US" altLang="zh-CN" sz="1600" i="1" dirty="0">
                                <a:latin typeface="Cambria Math" panose="02040503050406030204" pitchFamily="18" charset="0"/>
                                <a:ea typeface="黑体" pitchFamily="49" charset="-122"/>
                              </a:rPr>
                            </m:ctrlPr>
                          </m:sSupPr>
                          <m:e>
                            <m:r>
                              <a:rPr lang="en-US" altLang="zh-CN" sz="1600" i="1" dirty="0">
                                <a:latin typeface="Cambria Math" panose="02040503050406030204" pitchFamily="18" charset="0"/>
                                <a:ea typeface="黑体" pitchFamily="49" charset="-122"/>
                              </a:rPr>
                              <m:t>𝑎</m:t>
                            </m:r>
                          </m:e>
                          <m:sup>
                            <m:r>
                              <a:rPr lang="en-US" altLang="zh-CN" sz="1600" i="1" dirty="0">
                                <a:latin typeface="Cambria Math" panose="02040503050406030204" pitchFamily="18" charset="0"/>
                                <a:ea typeface="黑体" pitchFamily="49" charset="-122"/>
                              </a:rPr>
                              <m:t>′</m:t>
                            </m:r>
                          </m:sup>
                        </m:sSup>
                      </m:sub>
                    </m:sSub>
                    <m:sSub>
                      <m:sSubPr>
                        <m:ctrlPr>
                          <a:rPr lang="en-US" altLang="zh-CN" sz="1600" i="1" dirty="0">
                            <a:latin typeface="Cambria Math" panose="02040503050406030204" pitchFamily="18" charset="0"/>
                            <a:ea typeface="黑体" pitchFamily="49" charset="-122"/>
                          </a:rPr>
                        </m:ctrlPr>
                      </m:sSubPr>
                      <m:e>
                        <m:r>
                          <a:rPr lang="en-US" altLang="zh-CN" sz="1600" i="1" dirty="0">
                            <a:latin typeface="Cambria Math" panose="02040503050406030204" pitchFamily="18" charset="0"/>
                            <a:ea typeface="黑体" pitchFamily="49" charset="-122"/>
                          </a:rPr>
                          <m:t>𝑞</m:t>
                        </m:r>
                      </m:e>
                      <m:sub>
                        <m:r>
                          <a:rPr lang="en-US" altLang="zh-CN" sz="1600" i="1" dirty="0">
                            <a:latin typeface="Cambria Math" panose="02040503050406030204" pitchFamily="18" charset="0"/>
                            <a:ea typeface="黑体" pitchFamily="49" charset="-122"/>
                          </a:rPr>
                          <m:t>𝜋</m:t>
                        </m:r>
                      </m:sub>
                    </m:sSub>
                    <m:r>
                      <a:rPr lang="en-US" altLang="zh-CN" sz="1600" i="1" dirty="0">
                        <a:latin typeface="Cambria Math" panose="02040503050406030204" pitchFamily="18" charset="0"/>
                        <a:ea typeface="黑体" pitchFamily="49" charset="-122"/>
                      </a:rPr>
                      <m:t>(</m:t>
                    </m:r>
                    <m:sSub>
                      <m:sSubPr>
                        <m:ctrlPr>
                          <a:rPr lang="en-US" altLang="zh-CN" sz="1600" i="1" dirty="0">
                            <a:latin typeface="Cambria Math" panose="02040503050406030204" pitchFamily="18" charset="0"/>
                            <a:ea typeface="黑体" pitchFamily="49" charset="-122"/>
                          </a:rPr>
                        </m:ctrlPr>
                      </m:sSubPr>
                      <m:e>
                        <m:r>
                          <a:rPr lang="en-US" altLang="zh-CN" sz="1600" i="1" dirty="0">
                            <a:latin typeface="Cambria Math" panose="02040503050406030204" pitchFamily="18" charset="0"/>
                            <a:ea typeface="黑体" pitchFamily="49" charset="-122"/>
                          </a:rPr>
                          <m:t>𝑠</m:t>
                        </m:r>
                      </m:e>
                      <m:sub>
                        <m:r>
                          <a:rPr lang="en-US" altLang="zh-CN" sz="1600" b="0" i="1" dirty="0" smtClean="0">
                            <a:latin typeface="Cambria Math" panose="02040503050406030204" pitchFamily="18" charset="0"/>
                            <a:ea typeface="黑体" pitchFamily="49" charset="-122"/>
                          </a:rPr>
                          <m:t>4</m:t>
                        </m:r>
                      </m:sub>
                    </m:sSub>
                    <m:r>
                      <a:rPr lang="en-US" altLang="zh-CN" sz="1600" i="1" dirty="0">
                        <a:latin typeface="Cambria Math" panose="02040503050406030204" pitchFamily="18" charset="0"/>
                        <a:ea typeface="黑体" pitchFamily="49" charset="-122"/>
                      </a:rPr>
                      <m:t>,</m:t>
                    </m:r>
                    <m:r>
                      <a:rPr lang="en-US" altLang="zh-CN" sz="1600" i="1" dirty="0">
                        <a:latin typeface="Cambria Math" panose="02040503050406030204" pitchFamily="18" charset="0"/>
                        <a:ea typeface="黑体" pitchFamily="49" charset="-122"/>
                      </a:rPr>
                      <m:t>𝑎</m:t>
                    </m:r>
                    <m:r>
                      <a:rPr lang="en-US" altLang="zh-CN" sz="1600" i="1" dirty="0">
                        <a:latin typeface="Cambria Math" panose="02040503050406030204" pitchFamily="18" charset="0"/>
                        <a:ea typeface="黑体" pitchFamily="49" charset="-122"/>
                      </a:rPr>
                      <m:t>′)=</m:t>
                    </m:r>
                    <m:r>
                      <a:rPr lang="zh-CN" altLang="en-US" sz="1600" i="1" dirty="0">
                        <a:latin typeface="Cambria Math" panose="02040503050406030204" pitchFamily="18" charset="0"/>
                        <a:ea typeface="黑体" pitchFamily="49" charset="-122"/>
                      </a:rPr>
                      <m:t>上</m:t>
                    </m:r>
                  </m:oMath>
                </a14:m>
                <a:r>
                  <a:rPr lang="en-US" altLang="zh-CN" sz="1600" dirty="0">
                    <a:ea typeface="黑体" pitchFamily="49" charset="-122"/>
                  </a:rPr>
                  <a:t> </a:t>
                </a:r>
              </a:p>
              <a:p>
                <a:pPr>
                  <a:lnSpc>
                    <a:spcPct val="150000"/>
                  </a:lnSpc>
                </a:pPr>
                <a14:m>
                  <m:oMath xmlns:m="http://schemas.openxmlformats.org/officeDocument/2006/math">
                    <m:r>
                      <a:rPr lang="en-US" altLang="zh-CN" sz="1600" i="1">
                        <a:latin typeface="Cambria Math" panose="02040503050406030204" pitchFamily="18" charset="0"/>
                        <a:ea typeface="黑体" pitchFamily="49" charset="-122"/>
                      </a:rPr>
                      <m:t>𝑅</m:t>
                    </m:r>
                    <m:r>
                      <a:rPr lang="en-US" altLang="zh-CN" sz="1600" i="1">
                        <a:latin typeface="Cambria Math" panose="02040503050406030204" pitchFamily="18" charset="0"/>
                        <a:ea typeface="黑体" pitchFamily="49" charset="-122"/>
                      </a:rPr>
                      <m:t>=0</m:t>
                    </m:r>
                  </m:oMath>
                </a14:m>
                <a:r>
                  <a:rPr lang="zh-CN" altLang="en-US" sz="1600" i="1" dirty="0">
                    <a:latin typeface="Cambria Math" panose="02040503050406030204" pitchFamily="18" charset="0"/>
                    <a:ea typeface="黑体" pitchFamily="49" charset="-122"/>
                  </a:rPr>
                  <a:t>，</a:t>
                </a:r>
                <a14:m>
                  <m:oMath xmlns:m="http://schemas.openxmlformats.org/officeDocument/2006/math">
                    <m:sSup>
                      <m:sSupPr>
                        <m:ctrlPr>
                          <a:rPr lang="en-US" altLang="zh-CN" sz="1600" i="1">
                            <a:latin typeface="Cambria Math" panose="02040503050406030204" pitchFamily="18" charset="0"/>
                            <a:ea typeface="黑体" pitchFamily="49" charset="-122"/>
                          </a:rPr>
                        </m:ctrlPr>
                      </m:sSupPr>
                      <m:e>
                        <m:r>
                          <a:rPr lang="en-US" altLang="zh-CN" sz="1600" i="1">
                            <a:latin typeface="Cambria Math" panose="02040503050406030204" pitchFamily="18" charset="0"/>
                            <a:ea typeface="黑体" pitchFamily="49" charset="-122"/>
                          </a:rPr>
                          <m:t>𝑠</m:t>
                        </m:r>
                      </m:e>
                      <m:sup>
                        <m:r>
                          <a:rPr lang="en-US" altLang="zh-CN" sz="1600" i="1">
                            <a:latin typeface="Cambria Math" panose="02040503050406030204" pitchFamily="18" charset="0"/>
                            <a:ea typeface="黑体" pitchFamily="49" charset="-122"/>
                          </a:rPr>
                          <m:t>′</m:t>
                        </m:r>
                      </m:sup>
                    </m:sSup>
                    <m:r>
                      <a:rPr lang="en-US" altLang="zh-CN" sz="1600" i="1">
                        <a:latin typeface="Cambria Math" panose="02040503050406030204" pitchFamily="18" charset="0"/>
                        <a:ea typeface="黑体" pitchFamily="49" charset="-122"/>
                      </a:rPr>
                      <m:t>=</m:t>
                    </m:r>
                    <m:sSub>
                      <m:sSubPr>
                        <m:ctrlPr>
                          <a:rPr lang="en-US" altLang="zh-CN" sz="1600" i="1">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b="0" i="1" smtClean="0">
                            <a:latin typeface="Cambria Math" panose="02040503050406030204" pitchFamily="18" charset="0"/>
                            <a:ea typeface="黑体" pitchFamily="49" charset="-122"/>
                          </a:rPr>
                          <m:t>7</m:t>
                        </m:r>
                      </m:sub>
                    </m:sSub>
                  </m:oMath>
                </a14:m>
                <a:r>
                  <a:rPr lang="en-US" altLang="zh-CN" sz="1600" dirty="0">
                    <a:ea typeface="黑体" pitchFamily="49" charset="-122"/>
                  </a:rPr>
                  <a:t> </a:t>
                </a: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1600" i="1">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𝑞</m:t>
                          </m:r>
                        </m:e>
                        <m:sub>
                          <m:r>
                            <a:rPr lang="en-US" altLang="zh-CN" sz="1600" i="1">
                              <a:latin typeface="Cambria Math" panose="02040503050406030204" pitchFamily="18" charset="0"/>
                              <a:ea typeface="黑体" pitchFamily="49" charset="-122"/>
                            </a:rPr>
                            <m:t>𝜋</m:t>
                          </m:r>
                        </m:sub>
                      </m:sSub>
                      <m:d>
                        <m:dPr>
                          <m:ctrlPr>
                            <a:rPr lang="en-US" altLang="zh-CN" sz="1600" i="1">
                              <a:latin typeface="Cambria Math" panose="02040503050406030204" pitchFamily="18" charset="0"/>
                              <a:ea typeface="黑体" pitchFamily="49" charset="-122"/>
                            </a:rPr>
                          </m:ctrlPr>
                        </m:dPr>
                        <m:e>
                          <m:sSub>
                            <m:sSubPr>
                              <m:ctrlPr>
                                <a:rPr lang="en-US" altLang="zh-CN" sz="1600" i="1">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b="0" i="1" smtClean="0">
                                  <a:latin typeface="Cambria Math" panose="02040503050406030204" pitchFamily="18" charset="0"/>
                                  <a:ea typeface="黑体" pitchFamily="49" charset="-122"/>
                                </a:rPr>
                                <m:t>4</m:t>
                              </m:r>
                            </m:sub>
                          </m:sSub>
                          <m:r>
                            <a:rPr lang="en-US" altLang="zh-CN" sz="1600" i="1">
                              <a:latin typeface="Cambria Math" panose="02040503050406030204" pitchFamily="18" charset="0"/>
                              <a:ea typeface="黑体" pitchFamily="49" charset="-122"/>
                            </a:rPr>
                            <m:t>,</m:t>
                          </m:r>
                          <m:r>
                            <a:rPr lang="zh-CN" altLang="en-US" sz="1600" i="1">
                              <a:latin typeface="Cambria Math" panose="02040503050406030204" pitchFamily="18" charset="0"/>
                              <a:ea typeface="黑体" pitchFamily="49" charset="-122"/>
                            </a:rPr>
                            <m:t>上</m:t>
                          </m:r>
                        </m:e>
                      </m:d>
                      <m:r>
                        <a:rPr lang="en-US" altLang="zh-CN" sz="1600" i="1">
                          <a:latin typeface="Cambria Math" panose="02040503050406030204" pitchFamily="18" charset="0"/>
                          <a:ea typeface="黑体" pitchFamily="49" charset="-122"/>
                        </a:rPr>
                        <m:t>←0.2+0.5×</m:t>
                      </m:r>
                      <m:d>
                        <m:dPr>
                          <m:begChr m:val="["/>
                          <m:endChr m:val="]"/>
                          <m:ctrlPr>
                            <a:rPr lang="en-US" altLang="zh-CN" sz="1600" i="1">
                              <a:latin typeface="Cambria Math" panose="02040503050406030204" pitchFamily="18" charset="0"/>
                              <a:ea typeface="黑体" pitchFamily="49" charset="-122"/>
                            </a:rPr>
                          </m:ctrlPr>
                        </m:dPr>
                        <m:e>
                          <m:r>
                            <a:rPr lang="en-US" altLang="zh-CN" sz="1600" i="1">
                              <a:latin typeface="Cambria Math" panose="02040503050406030204" pitchFamily="18" charset="0"/>
                              <a:ea typeface="黑体" pitchFamily="49" charset="-122"/>
                            </a:rPr>
                            <m:t>0+0.99×</m:t>
                          </m:r>
                          <m:func>
                            <m:funcPr>
                              <m:ctrlPr>
                                <a:rPr lang="en-US" altLang="zh-CN" sz="1600" i="1">
                                  <a:latin typeface="Cambria Math" panose="02040503050406030204" pitchFamily="18" charset="0"/>
                                  <a:ea typeface="黑体" pitchFamily="49" charset="-122"/>
                                </a:rPr>
                              </m:ctrlPr>
                            </m:funcPr>
                            <m:fName>
                              <m:r>
                                <m:rPr>
                                  <m:sty m:val="p"/>
                                </m:rPr>
                                <a:rPr lang="en-US" altLang="zh-CN" sz="1600">
                                  <a:latin typeface="Cambria Math" panose="02040503050406030204" pitchFamily="18" charset="0"/>
                                  <a:ea typeface="黑体" pitchFamily="49" charset="-122"/>
                                </a:rPr>
                                <m:t>max</m:t>
                              </m:r>
                            </m:fName>
                            <m:e>
                              <m:d>
                                <m:dPr>
                                  <m:begChr m:val="{"/>
                                  <m:endChr m:val="}"/>
                                  <m:ctrlPr>
                                    <a:rPr lang="en-US" altLang="zh-CN" sz="1600" i="1">
                                      <a:latin typeface="Cambria Math" panose="02040503050406030204" pitchFamily="18" charset="0"/>
                                      <a:ea typeface="黑体" pitchFamily="49" charset="-122"/>
                                    </a:rPr>
                                  </m:ctrlPr>
                                </m:dPr>
                                <m:e>
                                  <m:r>
                                    <a:rPr lang="en-US" altLang="zh-CN" sz="1600" i="1">
                                      <a:latin typeface="Cambria Math" panose="02040503050406030204" pitchFamily="18" charset="0"/>
                                      <a:ea typeface="黑体" pitchFamily="49" charset="-122"/>
                                    </a:rPr>
                                    <m:t>0,0.2</m:t>
                                  </m:r>
                                </m:e>
                              </m:d>
                            </m:e>
                          </m:func>
                          <m:r>
                            <a:rPr lang="en-US" altLang="zh-CN" sz="1600" i="1">
                              <a:latin typeface="Cambria Math" panose="02040503050406030204" pitchFamily="18" charset="0"/>
                              <a:ea typeface="黑体" pitchFamily="49" charset="-122"/>
                            </a:rPr>
                            <m:t>−0.2</m:t>
                          </m:r>
                        </m:e>
                      </m:d>
                      <m:r>
                        <a:rPr lang="en-US" altLang="zh-CN" sz="1600" i="1">
                          <a:latin typeface="Cambria Math" panose="02040503050406030204" pitchFamily="18" charset="0"/>
                          <a:ea typeface="黑体" pitchFamily="49" charset="-122"/>
                        </a:rPr>
                        <m:t>=0.199</m:t>
                      </m:r>
                    </m:oMath>
                  </m:oMathPara>
                </a14:m>
                <a:endParaRPr lang="en-US" altLang="zh-CN" sz="1600" dirty="0">
                  <a:ea typeface="黑体" pitchFamily="49" charset="-122"/>
                </a:endParaRPr>
              </a:p>
              <a:p>
                <a:pPr>
                  <a:lnSpc>
                    <a:spcPct val="150000"/>
                  </a:lnSpc>
                </a:pPr>
                <a14:m>
                  <m:oMath xmlns:m="http://schemas.openxmlformats.org/officeDocument/2006/math">
                    <m:r>
                      <a:rPr lang="en-US" altLang="zh-CN" sz="1600" i="1">
                        <a:latin typeface="Cambria Math" panose="02040503050406030204" pitchFamily="18" charset="0"/>
                        <a:ea typeface="黑体" pitchFamily="49" charset="-122"/>
                      </a:rPr>
                      <m:t>𝑠</m:t>
                    </m:r>
                    <m:r>
                      <a:rPr lang="en-US" altLang="zh-CN" sz="1600" i="1">
                        <a:latin typeface="Cambria Math" panose="02040503050406030204" pitchFamily="18" charset="0"/>
                        <a:ea typeface="黑体" pitchFamily="49" charset="-122"/>
                      </a:rPr>
                      <m:t>←</m:t>
                    </m:r>
                    <m:sSub>
                      <m:sSubPr>
                        <m:ctrlPr>
                          <a:rPr lang="en-US" altLang="zh-CN" sz="1600" i="1">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b="0" i="1" smtClean="0">
                            <a:latin typeface="Cambria Math" panose="02040503050406030204" pitchFamily="18" charset="0"/>
                            <a:ea typeface="黑体" pitchFamily="49" charset="-122"/>
                          </a:rPr>
                          <m:t>7</m:t>
                        </m:r>
                      </m:sub>
                    </m:sSub>
                  </m:oMath>
                </a14:m>
                <a:r>
                  <a:rPr lang="en-US" altLang="zh-CN" sz="1600" dirty="0">
                    <a:ea typeface="黑体" pitchFamily="49" charset="-122"/>
                  </a:rPr>
                  <a:t> </a:t>
                </a:r>
              </a:p>
            </p:txBody>
          </p:sp>
        </mc:Choice>
        <mc:Fallback xmlns="">
          <p:sp>
            <p:nvSpPr>
              <p:cNvPr id="73" name="矩形 72">
                <a:extLst>
                  <a:ext uri="{FF2B5EF4-FFF2-40B4-BE49-F238E27FC236}">
                    <a16:creationId xmlns:a16="http://schemas.microsoft.com/office/drawing/2014/main" xmlns="" xmlns:a14="http://schemas.microsoft.com/office/drawing/2010/main" id="{B7884FAA-B2AE-4EE7-AB63-1106C2B80541}"/>
                  </a:ext>
                </a:extLst>
              </p:cNvPr>
              <p:cNvSpPr>
                <a:spLocks noRot="1" noChangeAspect="1" noMove="1" noResize="1" noEditPoints="1" noAdjustHandles="1" noChangeArrowheads="1" noChangeShapeType="1" noTextEdit="1"/>
              </p:cNvSpPr>
              <p:nvPr/>
            </p:nvSpPr>
            <p:spPr>
              <a:xfrm>
                <a:off x="158925" y="4384768"/>
                <a:ext cx="6301121" cy="1573892"/>
              </a:xfrm>
              <a:prstGeom prst="rect">
                <a:avLst/>
              </a:prstGeom>
              <a:blipFill rotWithShape="1">
                <a:blip r:embed="rId12"/>
                <a:stretch>
                  <a:fillRect/>
                </a:stretch>
              </a:blipFill>
            </p:spPr>
            <p:txBody>
              <a:bodyPr/>
              <a:lstStyle/>
              <a:p>
                <a:r>
                  <a:rPr lang="zh-CN" altLang="en-US">
                    <a:noFill/>
                  </a:rPr>
                  <a:t> </a:t>
                </a:r>
              </a:p>
            </p:txBody>
          </p:sp>
        </mc:Fallback>
      </mc:AlternateContent>
      <p:sp>
        <p:nvSpPr>
          <p:cNvPr id="125" name="箭头: 下 124">
            <a:extLst>
              <a:ext uri="{FF2B5EF4-FFF2-40B4-BE49-F238E27FC236}">
                <a16:creationId xmlns:a16="http://schemas.microsoft.com/office/drawing/2014/main" id="{05AE34BC-BE1F-4DC0-AC2A-CB6219EAC75B}"/>
              </a:ext>
            </a:extLst>
          </p:cNvPr>
          <p:cNvSpPr/>
          <p:nvPr/>
        </p:nvSpPr>
        <p:spPr>
          <a:xfrm rot="10800000">
            <a:off x="6749211" y="4880940"/>
            <a:ext cx="102154" cy="296790"/>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CEFF04FD-CF58-4204-8DE6-F20ABC307456}"/>
                  </a:ext>
                </a:extLst>
              </p:cNvPr>
              <p:cNvSpPr/>
              <p:nvPr/>
            </p:nvSpPr>
            <p:spPr>
              <a:xfrm>
                <a:off x="5931647" y="4302843"/>
                <a:ext cx="498470" cy="3752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31" name="矩形 30">
                <a:extLst>
                  <a:ext uri="{FF2B5EF4-FFF2-40B4-BE49-F238E27FC236}">
                    <a16:creationId xmlns:a16="http://schemas.microsoft.com/office/drawing/2014/main" xmlns="" xmlns:a14="http://schemas.microsoft.com/office/drawing/2010/main" id="{CEFF04FD-CF58-4204-8DE6-F20ABC307456}"/>
                  </a:ext>
                </a:extLst>
              </p:cNvPr>
              <p:cNvSpPr>
                <a:spLocks noRot="1" noChangeAspect="1" noMove="1" noResize="1" noEditPoints="1" noAdjustHandles="1" noChangeArrowheads="1" noChangeShapeType="1" noTextEdit="1"/>
              </p:cNvSpPr>
              <p:nvPr/>
            </p:nvSpPr>
            <p:spPr>
              <a:xfrm>
                <a:off x="5931647" y="4302843"/>
                <a:ext cx="498470" cy="375231"/>
              </a:xfrm>
              <a:prstGeom prst="rect">
                <a:avLst/>
              </a:prstGeom>
              <a:blipFill rotWithShape="1">
                <a:blip r:embed="rId23"/>
                <a:stretch>
                  <a:fillRect l="-41463" t="-108197" r="-84146" b="-172131"/>
                </a:stretch>
              </a:blipFill>
            </p:spPr>
            <p:txBody>
              <a:bodyPr/>
              <a:lstStyle/>
              <a:p>
                <a:r>
                  <a:rPr lang="zh-CN" altLang="en-US">
                    <a:noFill/>
                  </a:rPr>
                  <a:t> </a:t>
                </a:r>
              </a:p>
            </p:txBody>
          </p:sp>
        </mc:Fallback>
      </mc:AlternateContent>
      <p:sp>
        <p:nvSpPr>
          <p:cNvPr id="43" name="标题 2">
            <a:extLst>
              <a:ext uri="{FF2B5EF4-FFF2-40B4-BE49-F238E27FC236}">
                <a16:creationId xmlns:a16="http://schemas.microsoft.com/office/drawing/2014/main"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a:t>
            </a:r>
            <a:r>
              <a:rPr lang="en-US" altLang="zh-CN" sz="2400" kern="0" dirty="0">
                <a:solidFill>
                  <a:srgbClr val="0070C0"/>
                </a:solidFill>
                <a:latin typeface="Times New Roman" pitchFamily="18" charset="0"/>
                <a:cs typeface="Times New Roman" pitchFamily="18" charset="0"/>
              </a:rPr>
              <a:t>Q-learning</a:t>
            </a:r>
            <a:endParaRPr lang="zh-CN" altLang="en-US" sz="2400" kern="0" dirty="0">
              <a:solidFill>
                <a:srgbClr val="0070C0"/>
              </a:solidFill>
              <a:latin typeface="Times New Roman" pitchFamily="18" charset="0"/>
              <a:cs typeface="Times New Roman" pitchFamily="18" charset="0"/>
            </a:endParaRPr>
          </a:p>
        </p:txBody>
      </p:sp>
      <p:grpSp>
        <p:nvGrpSpPr>
          <p:cNvPr id="57" name="组合 56">
            <a:extLst>
              <a:ext uri="{FF2B5EF4-FFF2-40B4-BE49-F238E27FC236}">
                <a16:creationId xmlns:a16="http://schemas.microsoft.com/office/drawing/2014/main" id="{7BB6F6BB-8957-49F1-8865-E392C96AA176}"/>
              </a:ext>
            </a:extLst>
          </p:cNvPr>
          <p:cNvGrpSpPr/>
          <p:nvPr/>
        </p:nvGrpSpPr>
        <p:grpSpPr>
          <a:xfrm>
            <a:off x="549716" y="913026"/>
            <a:ext cx="8044568" cy="3114699"/>
            <a:chOff x="920840" y="951859"/>
            <a:chExt cx="8044568" cy="3114699"/>
          </a:xfrm>
        </p:grpSpPr>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44B63112-1980-41C2-ABE3-8CD7254669CB}"/>
                    </a:ext>
                  </a:extLst>
                </p:cNvPr>
                <p:cNvSpPr txBox="1"/>
                <p:nvPr/>
              </p:nvSpPr>
              <p:spPr>
                <a:xfrm>
                  <a:off x="920840" y="951859"/>
                  <a:ext cx="8044568" cy="3114699"/>
                </a:xfrm>
                <a:prstGeom prst="rect">
                  <a:avLst/>
                </a:prstGeom>
                <a:noFill/>
                <a:ln>
                  <a:solidFill>
                    <a:schemeClr val="tx1"/>
                  </a:solidFill>
                </a:ln>
              </p:spPr>
              <p:txBody>
                <a:bodyPr wrap="square" rtlCol="0">
                  <a:spAutoFit/>
                </a:bodyPr>
                <a:lstStyle/>
                <a:p>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solidFill>
                                <a:schemeClr val="tx1"/>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dirty="0" smtClean="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dirty="0" smtClean="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m:rPr>
                              <m:sty m:val="p"/>
                            </m:rP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argmax</m:t>
                          </m:r>
                        </m:e>
                        <m:sub>
                          <m:sSup>
                            <m:sSupPr>
                              <m:ctrlPr>
                                <a:rPr lang="en-US" altLang="zh-CN" b="1" i="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sub>
                      </m:sSub>
                      <m:sSub>
                        <m:sSubPr>
                          <m:ctrlPr>
                            <a:rPr lang="en-US" altLang="zh-CN" b="1" i="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𝑅</m:t>
                      </m:r>
                    </m:oMath>
                  </a14:m>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更新</a:t>
                  </a:r>
                  <a14:m>
                    <m:oMath xmlns:m="http://schemas.openxmlformats.org/officeDocument/2006/math">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𝑅</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 </m:t>
                              </m:r>
                              <m:limLow>
                                <m:limLow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limLowPr>
                                <m:e>
                                  <m:r>
                                    <m:rPr>
                                      <m:sty m:val="p"/>
                                    </m:rP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max</m:t>
                                  </m:r>
                                </m:e>
                                <m:lim>
                                  <m:sSup>
                                    <m:sSup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lim>
                              </m:limLow>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 </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sSup>
                                <m:sSup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e>
                      </m:d>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b="1">
                          <a:latin typeface="Cambria Math" panose="02040503050406030204" pitchFamily="18" charset="0"/>
                          <a:ea typeface="华文楷体" panose="02010600040101010101" pitchFamily="2" charset="-122"/>
                          <a:cs typeface="Times New Roman" panose="02020603050405020304" pitchFamily="18" charset="0"/>
                        </a:rPr>
                        <m:t>收敛</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8" name="文本框 57">
                  <a:extLst>
                    <a:ext uri="{FF2B5EF4-FFF2-40B4-BE49-F238E27FC236}">
                      <a16:creationId xmlns:a16="http://schemas.microsoft.com/office/drawing/2014/main" id="{44B63112-1980-41C2-ABE3-8CD7254669CB}"/>
                    </a:ext>
                  </a:extLst>
                </p:cNvPr>
                <p:cNvSpPr txBox="1">
                  <a:spLocks noRot="1" noChangeAspect="1" noMove="1" noResize="1" noEditPoints="1" noAdjustHandles="1" noChangeArrowheads="1" noChangeShapeType="1" noTextEdit="1"/>
                </p:cNvSpPr>
                <p:nvPr/>
              </p:nvSpPr>
              <p:spPr>
                <a:xfrm>
                  <a:off x="920840" y="951859"/>
                  <a:ext cx="8044568" cy="3114699"/>
                </a:xfrm>
                <a:prstGeom prst="rect">
                  <a:avLst/>
                </a:prstGeom>
                <a:blipFill>
                  <a:blip r:embed="rId24"/>
                  <a:stretch>
                    <a:fillRect l="-530" t="-780" b="-2144"/>
                  </a:stretch>
                </a:blipFill>
                <a:ln>
                  <a:solidFill>
                    <a:schemeClr val="tx1"/>
                  </a:solidFill>
                </a:ln>
              </p:spPr>
              <p:txBody>
                <a:bodyPr/>
                <a:lstStyle/>
                <a:p>
                  <a:r>
                    <a:rPr lang="zh-CN" altLang="en-US">
                      <a:noFill/>
                    </a:rPr>
                    <a:t> </a:t>
                  </a:r>
                </a:p>
              </p:txBody>
            </p:sp>
          </mc:Fallback>
        </mc:AlternateContent>
        <p:grpSp>
          <p:nvGrpSpPr>
            <p:cNvPr id="59" name="组合 58">
              <a:extLst>
                <a:ext uri="{FF2B5EF4-FFF2-40B4-BE49-F238E27FC236}">
                  <a16:creationId xmlns:a16="http://schemas.microsoft.com/office/drawing/2014/main" id="{96DBD639-566A-4088-818B-F769572A4AEF}"/>
                </a:ext>
              </a:extLst>
            </p:cNvPr>
            <p:cNvGrpSpPr/>
            <p:nvPr/>
          </p:nvGrpSpPr>
          <p:grpSpPr>
            <a:xfrm>
              <a:off x="7499450" y="1118805"/>
              <a:ext cx="1174428" cy="1422827"/>
              <a:chOff x="8158160" y="4067172"/>
              <a:chExt cx="1971676" cy="1971668"/>
            </a:xfrm>
          </p:grpSpPr>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7520776E-45DD-4126-83F6-EEE9640D0425}"/>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7</m:t>
                              </m:r>
                            </m:sub>
                          </m:sSub>
                        </m:oMath>
                      </m:oMathPara>
                    </a14:m>
                    <a:endParaRPr lang="zh-CN" altLang="en-US" dirty="0">
                      <a:ea typeface="黑体" pitchFamily="49" charset="-122"/>
                    </a:endParaRPr>
                  </a:p>
                </p:txBody>
              </p:sp>
            </mc:Choice>
            <mc:Fallback xmlns="">
              <p:sp>
                <p:nvSpPr>
                  <p:cNvPr id="77" name="矩形 76">
                    <a:extLst>
                      <a:ext uri="{FF2B5EF4-FFF2-40B4-BE49-F238E27FC236}">
                        <a16:creationId xmlns:a16="http://schemas.microsoft.com/office/drawing/2014/main" id="{821ADC84-4DDE-4089-8090-5BB7DC246C77}"/>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61D2E6B8-42BC-4495-A3F5-AA7686DC1BB7}"/>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8</m:t>
                              </m:r>
                            </m:sub>
                          </m:sSub>
                        </m:oMath>
                      </m:oMathPara>
                    </a14:m>
                    <a:endParaRPr lang="zh-CN" altLang="en-US" dirty="0">
                      <a:ea typeface="黑体" pitchFamily="49" charset="-122"/>
                    </a:endParaRPr>
                  </a:p>
                </p:txBody>
              </p:sp>
            </mc:Choice>
            <mc:Fallback xmlns="">
              <p:sp>
                <p:nvSpPr>
                  <p:cNvPr id="78" name="矩形 77">
                    <a:extLst>
                      <a:ext uri="{FF2B5EF4-FFF2-40B4-BE49-F238E27FC236}">
                        <a16:creationId xmlns:a16="http://schemas.microsoft.com/office/drawing/2014/main" id="{94EED94B-6FD8-4DD5-A21E-781D5C5E6E9D}"/>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489AC064-9A93-4E14-BEAC-DB35AA938FED}"/>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9</m:t>
                              </m:r>
                            </m:sub>
                          </m:sSub>
                        </m:oMath>
                      </m:oMathPara>
                    </a14:m>
                    <a:endParaRPr lang="zh-CN" altLang="en-US" dirty="0">
                      <a:ea typeface="黑体" pitchFamily="49" charset="-122"/>
                    </a:endParaRPr>
                  </a:p>
                </p:txBody>
              </p:sp>
            </mc:Choice>
            <mc:Fallback xmlns="">
              <p:sp>
                <p:nvSpPr>
                  <p:cNvPr id="79" name="矩形 78">
                    <a:extLst>
                      <a:ext uri="{FF2B5EF4-FFF2-40B4-BE49-F238E27FC236}">
                        <a16:creationId xmlns:a16="http://schemas.microsoft.com/office/drawing/2014/main" id="{6073323D-FD15-475C-8A7B-2B2232F4A083}"/>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7A16A244-4F2B-4EF0-BA5F-F8FC7A49508A}"/>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oMath>
                      </m:oMathPara>
                    </a14:m>
                    <a:endParaRPr lang="zh-CN" altLang="en-US" dirty="0">
                      <a:ea typeface="黑体" pitchFamily="49" charset="-122"/>
                    </a:endParaRPr>
                  </a:p>
                </p:txBody>
              </p:sp>
            </mc:Choice>
            <mc:Fallback xmlns="">
              <p:sp>
                <p:nvSpPr>
                  <p:cNvPr id="80" name="矩形 79">
                    <a:extLst>
                      <a:ext uri="{FF2B5EF4-FFF2-40B4-BE49-F238E27FC236}">
                        <a16:creationId xmlns:a16="http://schemas.microsoft.com/office/drawing/2014/main" id="{97BB0521-F89C-42C9-911E-784075B3317F}"/>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BD80AB32-14EA-4AD7-A604-F4150DD9BFB9}"/>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5</m:t>
                              </m:r>
                            </m:sub>
                          </m:sSub>
                        </m:oMath>
                      </m:oMathPara>
                    </a14:m>
                    <a:endParaRPr lang="zh-CN" altLang="en-US" dirty="0">
                      <a:ea typeface="黑体" pitchFamily="49" charset="-122"/>
                    </a:endParaRPr>
                  </a:p>
                </p:txBody>
              </p:sp>
            </mc:Choice>
            <mc:Fallback xmlns="">
              <p:sp>
                <p:nvSpPr>
                  <p:cNvPr id="81" name="矩形 80">
                    <a:extLst>
                      <a:ext uri="{FF2B5EF4-FFF2-40B4-BE49-F238E27FC236}">
                        <a16:creationId xmlns:a16="http://schemas.microsoft.com/office/drawing/2014/main" id="{4FE1CDBF-2C88-42EF-BECA-26D9436FC5EB}"/>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64249C31-B8E0-427E-9971-5FBBF35A8412}"/>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6</m:t>
                              </m:r>
                            </m:sub>
                          </m:sSub>
                        </m:oMath>
                      </m:oMathPara>
                    </a14:m>
                    <a:endParaRPr lang="zh-CN" altLang="en-US" dirty="0">
                      <a:ea typeface="黑体" pitchFamily="49" charset="-122"/>
                    </a:endParaRPr>
                  </a:p>
                </p:txBody>
              </p:sp>
            </mc:Choice>
            <mc:Fallback xmlns="">
              <p:sp>
                <p:nvSpPr>
                  <p:cNvPr id="82" name="矩形 81">
                    <a:extLst>
                      <a:ext uri="{FF2B5EF4-FFF2-40B4-BE49-F238E27FC236}">
                        <a16:creationId xmlns:a16="http://schemas.microsoft.com/office/drawing/2014/main" id="{F79FFB27-4B68-4470-84C5-71FF44F2A46C}"/>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7A631B53-8DE4-4B87-8D05-42939CFED03F}"/>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1</m:t>
                              </m:r>
                            </m:sub>
                          </m:sSub>
                        </m:oMath>
                      </m:oMathPara>
                    </a14:m>
                    <a:endParaRPr lang="zh-CN" altLang="en-US" dirty="0">
                      <a:ea typeface="黑体" pitchFamily="49" charset="-122"/>
                    </a:endParaRPr>
                  </a:p>
                </p:txBody>
              </p:sp>
            </mc:Choice>
            <mc:Fallback xmlns="">
              <p:sp>
                <p:nvSpPr>
                  <p:cNvPr id="18" name="矩形 17">
                    <a:extLst>
                      <a:ext uri="{FF2B5EF4-FFF2-40B4-BE49-F238E27FC236}">
                        <a16:creationId xmlns:a16="http://schemas.microsoft.com/office/drawing/2014/main" id="{77D9069E-2B65-46C7-8EC7-1037B575EA8A}"/>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2D5FCC84-BC13-42C2-8FFA-EFD256B0AC09}"/>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oMath>
                      </m:oMathPara>
                    </a14:m>
                    <a:endParaRPr lang="zh-CN" altLang="en-US" dirty="0">
                      <a:ea typeface="黑体" pitchFamily="49" charset="-122"/>
                    </a:endParaRPr>
                  </a:p>
                </p:txBody>
              </p:sp>
            </mc:Choice>
            <mc:Fallback xmlns="">
              <p:sp>
                <p:nvSpPr>
                  <p:cNvPr id="19" name="矩形 18">
                    <a:extLst>
                      <a:ext uri="{FF2B5EF4-FFF2-40B4-BE49-F238E27FC236}">
                        <a16:creationId xmlns:a16="http://schemas.microsoft.com/office/drawing/2014/main" id="{89A57CBB-A279-4DDB-A314-783BACAF19C0}"/>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D23B88BE-7E35-4A01-BF04-5CC6BF25523E}"/>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3</m:t>
                              </m:r>
                            </m:sub>
                          </m:sSub>
                        </m:oMath>
                      </m:oMathPara>
                    </a14:m>
                    <a:endParaRPr lang="zh-CN" altLang="en-US" dirty="0">
                      <a:ea typeface="黑体" pitchFamily="49" charset="-122"/>
                    </a:endParaRPr>
                  </a:p>
                </p:txBody>
              </p:sp>
            </mc:Choice>
            <mc:Fallback xmlns="">
              <p:sp>
                <p:nvSpPr>
                  <p:cNvPr id="21" name="矩形 20">
                    <a:extLst>
                      <a:ext uri="{FF2B5EF4-FFF2-40B4-BE49-F238E27FC236}">
                        <a16:creationId xmlns:a16="http://schemas.microsoft.com/office/drawing/2014/main" id="{3A991A88-D1DF-4E6E-828E-B7123EAE1D2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2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CFC41DD7-96F7-471E-8334-640E0A4C2E4D}"/>
                    </a:ext>
                  </a:extLst>
                </p:cNvPr>
                <p:cNvSpPr/>
                <p:nvPr/>
              </p:nvSpPr>
              <p:spPr>
                <a:xfrm>
                  <a:off x="7059435" y="1118805"/>
                  <a:ext cx="37042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𝑑</m:t>
                            </m:r>
                          </m:sub>
                        </m:sSub>
                      </m:oMath>
                    </m:oMathPara>
                  </a14:m>
                  <a:endParaRPr lang="zh-CN" altLang="en-US" dirty="0"/>
                </a:p>
              </p:txBody>
            </p:sp>
          </mc:Choice>
          <mc:Fallback xmlns="">
            <p:sp>
              <p:nvSpPr>
                <p:cNvPr id="60" name="矩形 59">
                  <a:extLst>
                    <a:ext uri="{FF2B5EF4-FFF2-40B4-BE49-F238E27FC236}">
                      <a16:creationId xmlns:a16="http://schemas.microsoft.com/office/drawing/2014/main" id="{CFC41DD7-96F7-471E-8334-640E0A4C2E4D}"/>
                    </a:ext>
                  </a:extLst>
                </p:cNvPr>
                <p:cNvSpPr>
                  <a:spLocks noRot="1" noChangeAspect="1" noMove="1" noResize="1" noEditPoints="1" noAdjustHandles="1" noChangeArrowheads="1" noChangeShapeType="1" noTextEdit="1"/>
                </p:cNvSpPr>
                <p:nvPr/>
              </p:nvSpPr>
              <p:spPr>
                <a:xfrm>
                  <a:off x="7059435" y="1118805"/>
                  <a:ext cx="370423" cy="369332"/>
                </a:xfrm>
                <a:prstGeom prst="rect">
                  <a:avLst/>
                </a:prstGeom>
                <a:blipFill>
                  <a:blip r:embed="rId25"/>
                  <a:stretch>
                    <a:fillRect b="-1639"/>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5942942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8A8C334F-6F70-44A5-B12C-235F05ADC4B5}"/>
              </a:ext>
            </a:extLst>
          </p:cNvPr>
          <p:cNvGrpSpPr/>
          <p:nvPr/>
        </p:nvGrpSpPr>
        <p:grpSpPr>
          <a:xfrm>
            <a:off x="6102384" y="3969268"/>
            <a:ext cx="2051662" cy="2609742"/>
            <a:chOff x="8158160" y="4067172"/>
            <a:chExt cx="1971676" cy="1971668"/>
          </a:xfrm>
        </p:grpSpPr>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076CB11C-8FA2-4BE3-A55F-6E572D36E585}"/>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solidFill>
                                  <a:srgbClr val="FF0000"/>
                                </a:solidFill>
                                <a:latin typeface="Cambria Math" panose="02040503050406030204" pitchFamily="18" charset="0"/>
                                <a:ea typeface="黑体" pitchFamily="49" charset="-122"/>
                              </a:rPr>
                              <m:t>−0.4</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3" name="矩形 32">
                  <a:extLst>
                    <a:ext uri="{FF2B5EF4-FFF2-40B4-BE49-F238E27FC236}">
                      <a16:creationId xmlns:a16="http://schemas.microsoft.com/office/drawing/2014/main" id="{076CB11C-8FA2-4BE3-A55F-6E572D36E585}"/>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2"/>
                  <a:stretch>
                    <a:fillRect t="-31818" r="-67974"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261AC655-A897-4039-B6E3-4EB21F87A560}"/>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4" name="矩形 33">
                  <a:extLst>
                    <a:ext uri="{FF2B5EF4-FFF2-40B4-BE49-F238E27FC236}">
                      <a16:creationId xmlns:a16="http://schemas.microsoft.com/office/drawing/2014/main" id="{261AC655-A897-4039-B6E3-4EB21F87A560}"/>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3"/>
                  <a:stretch>
                    <a:fillRect l="-6494" t="-31818" r="-57792"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4F877C5D-4357-4FC5-B549-D211F1AE0586}"/>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5" name="矩形 34">
                  <a:extLst>
                    <a:ext uri="{FF2B5EF4-FFF2-40B4-BE49-F238E27FC236}">
                      <a16:creationId xmlns:a16="http://schemas.microsoft.com/office/drawing/2014/main" id="{4F877C5D-4357-4FC5-B549-D211F1AE0586}"/>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4"/>
                  <a:stretch>
                    <a:fillRect l="-15686" t="-31818" r="-49673"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97A1FD49-5F52-4440-B4C0-FF3D784CE399}"/>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solidFill>
                                  <a:schemeClr val="tx1"/>
                                </a:solidFill>
                                <a:latin typeface="Cambria Math" panose="02040503050406030204" pitchFamily="18" charset="0"/>
                                <a:ea typeface="黑体" pitchFamily="49" charset="-122"/>
                              </a:rPr>
                              <m:t>0.199</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6" name="矩形 35">
                  <a:extLst>
                    <a:ext uri="{FF2B5EF4-FFF2-40B4-BE49-F238E27FC236}">
                      <a16:creationId xmlns:a16="http://schemas.microsoft.com/office/drawing/2014/main" xmlns="" xmlns:a14="http://schemas.microsoft.com/office/drawing/2010/main" id="{97A1FD49-5F52-4440-B4C0-FF3D784CE399}"/>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rotWithShape="1">
                  <a:blip r:embed="rId5"/>
                  <a:stretch>
                    <a:fillRect t="-23810" r="-54902" b="-530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7D94FF02-6148-444C-AE73-C12A05ECD718}"/>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7" name="矩形 36">
                  <a:extLst>
                    <a:ext uri="{FF2B5EF4-FFF2-40B4-BE49-F238E27FC236}">
                      <a16:creationId xmlns:a16="http://schemas.microsoft.com/office/drawing/2014/main" id="{7D94FF02-6148-444C-AE73-C12A05ECD718}"/>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6"/>
                  <a:stretch>
                    <a:fillRect l="-6494" t="-32026" r="-57792" b="-653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D5B5E4F4-3303-486D-B87B-47192A3E6BD6}"/>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8" name="矩形 37">
                  <a:extLst>
                    <a:ext uri="{FF2B5EF4-FFF2-40B4-BE49-F238E27FC236}">
                      <a16:creationId xmlns:a16="http://schemas.microsoft.com/office/drawing/2014/main" id="{D5B5E4F4-3303-486D-B87B-47192A3E6BD6}"/>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7"/>
                  <a:stretch>
                    <a:fillRect l="-7190" t="-32680" r="-58170" b="-647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FD4A08CB-3A21-408E-BBC7-9244977C6531}"/>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solidFill>
                                  <a:schemeClr val="tx1"/>
                                </a:solidFill>
                                <a:latin typeface="Cambria Math" panose="02040503050406030204" pitchFamily="18" charset="0"/>
                                <a:ea typeface="黑体" pitchFamily="49" charset="-122"/>
                              </a:rPr>
                            </m:ctrlPr>
                          </m:fPr>
                          <m:num>
                            <m:r>
                              <a:rPr lang="en-US" altLang="zh-CN" sz="1400" b="0" i="1" smtClean="0">
                                <a:solidFill>
                                  <a:schemeClr val="tx1"/>
                                </a:solidFill>
                                <a:latin typeface="Cambria Math" panose="02040503050406030204" pitchFamily="18" charset="0"/>
                                <a:ea typeface="黑体" pitchFamily="49" charset="-122"/>
                              </a:rPr>
                              <m:t>0.199</m:t>
                            </m:r>
                          </m:num>
                          <m:den>
                            <m:r>
                              <a:rPr lang="en-US" altLang="zh-CN" sz="1400" i="1">
                                <a:solidFill>
                                  <a:schemeClr val="tx1"/>
                                </a:solidFill>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39" name="矩形 38">
                  <a:extLst>
                    <a:ext uri="{FF2B5EF4-FFF2-40B4-BE49-F238E27FC236}">
                      <a16:creationId xmlns:a16="http://schemas.microsoft.com/office/drawing/2014/main" xmlns="" xmlns:a14="http://schemas.microsoft.com/office/drawing/2010/main" id="{FD4A08CB-3A21-408E-BBC7-9244977C6531}"/>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rotWithShape="1">
                  <a:blip r:embed="rId8"/>
                  <a:stretch>
                    <a:fillRect t="-23129" r="-54902" b="-537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CBB1B818-87F2-4C74-BBC6-9FBEC1F12181}"/>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40" name="矩形 39">
                  <a:extLst>
                    <a:ext uri="{FF2B5EF4-FFF2-40B4-BE49-F238E27FC236}">
                      <a16:creationId xmlns:a16="http://schemas.microsoft.com/office/drawing/2014/main" id="{CBB1B818-87F2-4C74-BBC6-9FBEC1F12181}"/>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9"/>
                  <a:stretch>
                    <a:fillRect l="-6494" t="-31818" r="-57792" b="-6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B66774FC-9D8F-4038-B47D-651EE07BC8A5}"/>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0.2</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41" name="矩形 40">
                  <a:extLst>
                    <a:ext uri="{FF2B5EF4-FFF2-40B4-BE49-F238E27FC236}">
                      <a16:creationId xmlns:a16="http://schemas.microsoft.com/office/drawing/2014/main" id="{B66774FC-9D8F-4038-B47D-651EE07BC8A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10"/>
                  <a:stretch>
                    <a:fillRect l="-7190" t="-31818" r="-58170" b="-64286"/>
                  </a:stretch>
                </a:blipFill>
              </p:spPr>
              <p:txBody>
                <a:bodyPr/>
                <a:lstStyle/>
                <a:p>
                  <a:r>
                    <a:rPr lang="zh-CN" altLang="en-US">
                      <a:noFill/>
                    </a:rPr>
                    <a:t> </a:t>
                  </a:r>
                </a:p>
              </p:txBody>
            </p:sp>
          </mc:Fallback>
        </mc:AlternateContent>
      </p:grpSp>
      <p:sp>
        <p:nvSpPr>
          <p:cNvPr id="42" name="矩形 41">
            <a:extLst>
              <a:ext uri="{FF2B5EF4-FFF2-40B4-BE49-F238E27FC236}">
                <a16:creationId xmlns:a16="http://schemas.microsoft.com/office/drawing/2014/main" id="{65C130D5-30DB-4E81-801E-6B35EF719805}"/>
              </a:ext>
            </a:extLst>
          </p:cNvPr>
          <p:cNvSpPr/>
          <p:nvPr/>
        </p:nvSpPr>
        <p:spPr>
          <a:xfrm>
            <a:off x="5573983" y="4140156"/>
            <a:ext cx="430536" cy="547650"/>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a:latin typeface="Times New Roman" panose="02020603050405020304" pitchFamily="18" charset="0"/>
              <a:ea typeface="黑体" pitchFamily="49" charset="-122"/>
              <a:cs typeface="Times New Roman" panose="02020603050405020304" pitchFamily="18" charset="0"/>
            </a:endParaRPr>
          </a:p>
        </p:txBody>
      </p:sp>
      <p:sp>
        <p:nvSpPr>
          <p:cNvPr id="14" name="矩形 13">
            <a:extLst>
              <a:ext uri="{FF2B5EF4-FFF2-40B4-BE49-F238E27FC236}">
                <a16:creationId xmlns:a16="http://schemas.microsoft.com/office/drawing/2014/main" id="{F9771EFC-F823-41F9-A6DA-F561C77720F7}"/>
              </a:ext>
            </a:extLst>
          </p:cNvPr>
          <p:cNvSpPr/>
          <p:nvPr/>
        </p:nvSpPr>
        <p:spPr>
          <a:xfrm>
            <a:off x="658703" y="3553771"/>
            <a:ext cx="4922044" cy="830997"/>
          </a:xfrm>
          <a:prstGeom prst="rect">
            <a:avLst/>
          </a:prstGeom>
        </p:spPr>
        <p:txBody>
          <a:bodyPr wrap="square">
            <a:spAutoFit/>
          </a:bodyPr>
          <a:lstStyle/>
          <a:p>
            <a:br>
              <a:rPr lang="en-US" altLang="zh-CN" sz="2400" dirty="0">
                <a:latin typeface="Cambria Math" panose="02040503050406030204" pitchFamily="18" charset="0"/>
                <a:ea typeface="黑体" panose="02010609060101010101" pitchFamily="49" charset="-122"/>
              </a:rPr>
            </a:br>
            <a:endParaRPr lang="en-US" altLang="zh-CN" sz="2400" dirty="0"/>
          </a:p>
        </p:txBody>
      </p:sp>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B7884FAA-B2AE-4EE7-AB63-1106C2B80541}"/>
                  </a:ext>
                </a:extLst>
              </p:cNvPr>
              <p:cNvSpPr/>
              <p:nvPr/>
            </p:nvSpPr>
            <p:spPr>
              <a:xfrm>
                <a:off x="19815" y="4105300"/>
                <a:ext cx="6301121" cy="1080039"/>
              </a:xfrm>
              <a:prstGeom prst="rect">
                <a:avLst/>
              </a:prstGeom>
            </p:spPr>
            <p:txBody>
              <a:bodyPr wrap="square">
                <a:spAutoFit/>
              </a:bodyPr>
              <a:lstStyle/>
              <a:p>
                <a14:m>
                  <m:oMath xmlns:m="http://schemas.openxmlformats.org/officeDocument/2006/math">
                    <m:r>
                      <a:rPr lang="en-US" altLang="zh-CN" sz="1600" i="1" dirty="0" smtClean="0">
                        <a:latin typeface="Cambria Math" panose="02040503050406030204" pitchFamily="18" charset="0"/>
                        <a:ea typeface="黑体" pitchFamily="49" charset="-122"/>
                      </a:rPr>
                      <m:t>𝑎</m:t>
                    </m:r>
                    <m:r>
                      <a:rPr lang="en-US" altLang="zh-CN" sz="1600" i="1" dirty="0" smtClean="0">
                        <a:latin typeface="Cambria Math" panose="02040503050406030204" pitchFamily="18" charset="0"/>
                        <a:ea typeface="黑体" pitchFamily="49" charset="-122"/>
                      </a:rPr>
                      <m:t>=</m:t>
                    </m:r>
                    <m:sSub>
                      <m:sSubPr>
                        <m:ctrlPr>
                          <a:rPr lang="en-US" altLang="zh-CN" sz="1600" i="1" dirty="0">
                            <a:latin typeface="Cambria Math" panose="02040503050406030204" pitchFamily="18" charset="0"/>
                            <a:ea typeface="黑体" pitchFamily="49" charset="-122"/>
                          </a:rPr>
                        </m:ctrlPr>
                      </m:sSubPr>
                      <m:e>
                        <m:r>
                          <m:rPr>
                            <m:sty m:val="p"/>
                          </m:rPr>
                          <a:rPr lang="en-US" altLang="zh-CN" sz="1600" dirty="0">
                            <a:latin typeface="Cambria Math" panose="02040503050406030204" pitchFamily="18" charset="0"/>
                            <a:ea typeface="黑体" pitchFamily="49" charset="-122"/>
                          </a:rPr>
                          <m:t>argmax</m:t>
                        </m:r>
                      </m:e>
                      <m:sub>
                        <m:sSup>
                          <m:sSupPr>
                            <m:ctrlPr>
                              <a:rPr lang="en-US" altLang="zh-CN" sz="1600" i="1" dirty="0">
                                <a:latin typeface="Cambria Math" panose="02040503050406030204" pitchFamily="18" charset="0"/>
                                <a:ea typeface="黑体" pitchFamily="49" charset="-122"/>
                              </a:rPr>
                            </m:ctrlPr>
                          </m:sSupPr>
                          <m:e>
                            <m:r>
                              <a:rPr lang="en-US" altLang="zh-CN" sz="1600" i="1" dirty="0">
                                <a:latin typeface="Cambria Math" panose="02040503050406030204" pitchFamily="18" charset="0"/>
                                <a:ea typeface="黑体" pitchFamily="49" charset="-122"/>
                              </a:rPr>
                              <m:t>𝑎</m:t>
                            </m:r>
                          </m:e>
                          <m:sup>
                            <m:r>
                              <a:rPr lang="en-US" altLang="zh-CN" sz="1600" i="1" dirty="0">
                                <a:latin typeface="Cambria Math" panose="02040503050406030204" pitchFamily="18" charset="0"/>
                                <a:ea typeface="黑体" pitchFamily="49" charset="-122"/>
                              </a:rPr>
                              <m:t>′</m:t>
                            </m:r>
                          </m:sup>
                        </m:sSup>
                      </m:sub>
                    </m:sSub>
                    <m:sSub>
                      <m:sSubPr>
                        <m:ctrlPr>
                          <a:rPr lang="en-US" altLang="zh-CN" sz="1600" i="1" dirty="0">
                            <a:latin typeface="Cambria Math" panose="02040503050406030204" pitchFamily="18" charset="0"/>
                            <a:ea typeface="黑体" pitchFamily="49" charset="-122"/>
                          </a:rPr>
                        </m:ctrlPr>
                      </m:sSubPr>
                      <m:e>
                        <m:r>
                          <a:rPr lang="en-US" altLang="zh-CN" sz="1600" i="1" dirty="0">
                            <a:latin typeface="Cambria Math" panose="02040503050406030204" pitchFamily="18" charset="0"/>
                            <a:ea typeface="黑体" pitchFamily="49" charset="-122"/>
                          </a:rPr>
                          <m:t>𝑞</m:t>
                        </m:r>
                      </m:e>
                      <m:sub>
                        <m:r>
                          <a:rPr lang="en-US" altLang="zh-CN" sz="1600" i="1" dirty="0">
                            <a:latin typeface="Cambria Math" panose="02040503050406030204" pitchFamily="18" charset="0"/>
                            <a:ea typeface="黑体" pitchFamily="49" charset="-122"/>
                          </a:rPr>
                          <m:t>𝜋</m:t>
                        </m:r>
                      </m:sub>
                    </m:sSub>
                    <m:r>
                      <a:rPr lang="en-US" altLang="zh-CN" sz="1600" i="1" dirty="0">
                        <a:latin typeface="Cambria Math" panose="02040503050406030204" pitchFamily="18" charset="0"/>
                        <a:ea typeface="黑体" pitchFamily="49" charset="-122"/>
                      </a:rPr>
                      <m:t>(</m:t>
                    </m:r>
                    <m:sSub>
                      <m:sSubPr>
                        <m:ctrlPr>
                          <a:rPr lang="en-US" altLang="zh-CN" sz="1600" i="1" dirty="0">
                            <a:latin typeface="Cambria Math" panose="02040503050406030204" pitchFamily="18" charset="0"/>
                            <a:ea typeface="黑体" pitchFamily="49" charset="-122"/>
                          </a:rPr>
                        </m:ctrlPr>
                      </m:sSubPr>
                      <m:e>
                        <m:r>
                          <a:rPr lang="en-US" altLang="zh-CN" sz="1600" i="1" dirty="0">
                            <a:latin typeface="Cambria Math" panose="02040503050406030204" pitchFamily="18" charset="0"/>
                            <a:ea typeface="黑体" pitchFamily="49" charset="-122"/>
                          </a:rPr>
                          <m:t>𝑠</m:t>
                        </m:r>
                      </m:e>
                      <m:sub>
                        <m:r>
                          <a:rPr lang="en-US" altLang="zh-CN" sz="1600" i="1" dirty="0">
                            <a:latin typeface="Cambria Math" panose="02040503050406030204" pitchFamily="18" charset="0"/>
                            <a:ea typeface="黑体" pitchFamily="49" charset="-122"/>
                          </a:rPr>
                          <m:t>7</m:t>
                        </m:r>
                      </m:sub>
                    </m:sSub>
                    <m:r>
                      <a:rPr lang="en-US" altLang="zh-CN" sz="1600" i="1" dirty="0">
                        <a:latin typeface="Cambria Math" panose="02040503050406030204" pitchFamily="18" charset="0"/>
                        <a:ea typeface="黑体" pitchFamily="49" charset="-122"/>
                      </a:rPr>
                      <m:t>,</m:t>
                    </m:r>
                    <m:r>
                      <a:rPr lang="en-US" altLang="zh-CN" sz="1600" i="1" dirty="0">
                        <a:latin typeface="Cambria Math" panose="02040503050406030204" pitchFamily="18" charset="0"/>
                        <a:ea typeface="黑体" pitchFamily="49" charset="-122"/>
                      </a:rPr>
                      <m:t>𝑎</m:t>
                    </m:r>
                    <m:r>
                      <a:rPr lang="en-US" altLang="zh-CN" sz="1600" i="1" dirty="0">
                        <a:latin typeface="Cambria Math" panose="02040503050406030204" pitchFamily="18" charset="0"/>
                        <a:ea typeface="黑体" pitchFamily="49" charset="-122"/>
                      </a:rPr>
                      <m:t>′)=</m:t>
                    </m:r>
                    <m:r>
                      <a:rPr lang="zh-CN" altLang="en-US" sz="1600" i="1" dirty="0">
                        <a:latin typeface="Cambria Math" panose="02040503050406030204" pitchFamily="18" charset="0"/>
                        <a:ea typeface="黑体" pitchFamily="49" charset="-122"/>
                      </a:rPr>
                      <m:t>上</m:t>
                    </m:r>
                  </m:oMath>
                </a14:m>
                <a:r>
                  <a:rPr lang="en-US" altLang="zh-CN" sz="1600" dirty="0">
                    <a:ea typeface="黑体" pitchFamily="49" charset="-122"/>
                  </a:rPr>
                  <a:t> </a:t>
                </a:r>
              </a:p>
              <a:p>
                <a14:m>
                  <m:oMath xmlns:m="http://schemas.openxmlformats.org/officeDocument/2006/math">
                    <m:r>
                      <a:rPr lang="en-US" altLang="zh-CN" sz="1600" i="1">
                        <a:latin typeface="Cambria Math" panose="02040503050406030204" pitchFamily="18" charset="0"/>
                        <a:ea typeface="黑体" pitchFamily="49" charset="-122"/>
                      </a:rPr>
                      <m:t>𝑅</m:t>
                    </m:r>
                    <m:r>
                      <a:rPr lang="en-US" altLang="zh-CN" sz="1600" i="1">
                        <a:latin typeface="Cambria Math" panose="02040503050406030204" pitchFamily="18" charset="0"/>
                        <a:ea typeface="黑体" pitchFamily="49" charset="-122"/>
                      </a:rPr>
                      <m:t>=−1</m:t>
                    </m:r>
                  </m:oMath>
                </a14:m>
                <a:r>
                  <a:rPr lang="zh-CN" altLang="en-US" sz="1600" i="1" dirty="0">
                    <a:latin typeface="Cambria Math" panose="02040503050406030204" pitchFamily="18" charset="0"/>
                    <a:ea typeface="黑体" pitchFamily="49" charset="-122"/>
                  </a:rPr>
                  <a:t>，</a:t>
                </a:r>
                <a14:m>
                  <m:oMath xmlns:m="http://schemas.openxmlformats.org/officeDocument/2006/math">
                    <m:sSup>
                      <m:sSupPr>
                        <m:ctrlPr>
                          <a:rPr lang="en-US" altLang="zh-CN" sz="1600" i="1">
                            <a:latin typeface="Cambria Math" panose="02040503050406030204" pitchFamily="18" charset="0"/>
                            <a:ea typeface="黑体" pitchFamily="49" charset="-122"/>
                          </a:rPr>
                        </m:ctrlPr>
                      </m:sSupPr>
                      <m:e>
                        <m:r>
                          <a:rPr lang="en-US" altLang="zh-CN" sz="1600" i="1">
                            <a:latin typeface="Cambria Math" panose="02040503050406030204" pitchFamily="18" charset="0"/>
                            <a:ea typeface="黑体" pitchFamily="49" charset="-122"/>
                          </a:rPr>
                          <m:t>𝑠</m:t>
                        </m:r>
                      </m:e>
                      <m:sup>
                        <m:r>
                          <a:rPr lang="en-US" altLang="zh-CN" sz="1600" i="1">
                            <a:latin typeface="Cambria Math" panose="02040503050406030204" pitchFamily="18" charset="0"/>
                            <a:ea typeface="黑体" pitchFamily="49" charset="-122"/>
                          </a:rPr>
                          <m:t>′</m:t>
                        </m:r>
                      </m:sup>
                    </m:sSup>
                    <m:r>
                      <a:rPr lang="en-US" altLang="zh-CN" sz="1600" i="1">
                        <a:latin typeface="Cambria Math" panose="02040503050406030204" pitchFamily="18" charset="0"/>
                        <a:ea typeface="黑体" pitchFamily="49" charset="-122"/>
                      </a:rPr>
                      <m:t>=</m:t>
                    </m:r>
                    <m:sSub>
                      <m:sSubPr>
                        <m:ctrlPr>
                          <a:rPr lang="en-US" altLang="zh-CN" sz="1600" i="1">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i="1">
                            <a:latin typeface="Cambria Math" panose="02040503050406030204" pitchFamily="18" charset="0"/>
                            <a:ea typeface="黑体" pitchFamily="49" charset="-122"/>
                          </a:rPr>
                          <m:t>𝑑</m:t>
                        </m:r>
                      </m:sub>
                    </m:sSub>
                  </m:oMath>
                </a14:m>
                <a:r>
                  <a:rPr lang="en-US" altLang="zh-CN" sz="1600" dirty="0">
                    <a:ea typeface="黑体" pitchFamily="49" charset="-122"/>
                  </a:rPr>
                  <a:t> </a:t>
                </a:r>
              </a:p>
              <a:p>
                <a14:m>
                  <m:oMath xmlns:m="http://schemas.openxmlformats.org/officeDocument/2006/math">
                    <m:sSub>
                      <m:sSubPr>
                        <m:ctrlPr>
                          <a:rPr lang="en-US" altLang="zh-CN" sz="1600" i="1">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𝑞</m:t>
                        </m:r>
                      </m:e>
                      <m:sub>
                        <m:r>
                          <a:rPr lang="en-US" altLang="zh-CN" sz="1600" i="1">
                            <a:latin typeface="Cambria Math" panose="02040503050406030204" pitchFamily="18" charset="0"/>
                            <a:ea typeface="黑体" pitchFamily="49" charset="-122"/>
                          </a:rPr>
                          <m:t>𝜋</m:t>
                        </m:r>
                      </m:sub>
                    </m:sSub>
                    <m:d>
                      <m:dPr>
                        <m:ctrlPr>
                          <a:rPr lang="en-US" altLang="zh-CN" sz="1600" i="1">
                            <a:latin typeface="Cambria Math" panose="02040503050406030204" pitchFamily="18" charset="0"/>
                            <a:ea typeface="黑体" pitchFamily="49" charset="-122"/>
                          </a:rPr>
                        </m:ctrlPr>
                      </m:dPr>
                      <m:e>
                        <m:sSub>
                          <m:sSubPr>
                            <m:ctrlPr>
                              <a:rPr lang="en-US" altLang="zh-CN" sz="1600" i="1">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i="1">
                                <a:latin typeface="Cambria Math" panose="02040503050406030204" pitchFamily="18" charset="0"/>
                                <a:ea typeface="黑体" pitchFamily="49" charset="-122"/>
                              </a:rPr>
                              <m:t>7</m:t>
                            </m:r>
                          </m:sub>
                        </m:sSub>
                        <m:r>
                          <a:rPr lang="en-US" altLang="zh-CN" sz="1600" i="1">
                            <a:latin typeface="Cambria Math" panose="02040503050406030204" pitchFamily="18" charset="0"/>
                            <a:ea typeface="黑体" pitchFamily="49" charset="-122"/>
                          </a:rPr>
                          <m:t>,</m:t>
                        </m:r>
                        <m:r>
                          <a:rPr lang="zh-CN" altLang="en-US" sz="1600" i="1">
                            <a:latin typeface="Cambria Math" panose="02040503050406030204" pitchFamily="18" charset="0"/>
                            <a:ea typeface="黑体" pitchFamily="49" charset="-122"/>
                          </a:rPr>
                          <m:t>上</m:t>
                        </m:r>
                      </m:e>
                    </m:d>
                    <m:r>
                      <a:rPr lang="en-US" altLang="zh-CN" sz="1600" i="1">
                        <a:latin typeface="Cambria Math" panose="02040503050406030204" pitchFamily="18" charset="0"/>
                        <a:ea typeface="黑体" pitchFamily="49" charset="-122"/>
                      </a:rPr>
                      <m:t>←</m:t>
                    </m:r>
                    <m:r>
                      <a:rPr lang="en-US" altLang="zh-CN" sz="1600" b="0" i="1" smtClean="0">
                        <a:latin typeface="Cambria Math" panose="02040503050406030204" pitchFamily="18" charset="0"/>
                        <a:ea typeface="黑体" pitchFamily="49" charset="-122"/>
                      </a:rPr>
                      <m:t>0.2</m:t>
                    </m:r>
                    <m:r>
                      <a:rPr lang="en-US" altLang="zh-CN" sz="1600" i="1">
                        <a:latin typeface="Cambria Math" panose="02040503050406030204" pitchFamily="18" charset="0"/>
                        <a:ea typeface="黑体" pitchFamily="49" charset="-122"/>
                      </a:rPr>
                      <m:t>+0.5×</m:t>
                    </m:r>
                    <m:d>
                      <m:dPr>
                        <m:begChr m:val="["/>
                        <m:endChr m:val="]"/>
                        <m:ctrlPr>
                          <a:rPr lang="en-US" altLang="zh-CN" sz="1600" i="1">
                            <a:latin typeface="Cambria Math" panose="02040503050406030204" pitchFamily="18" charset="0"/>
                            <a:ea typeface="黑体" pitchFamily="49" charset="-122"/>
                          </a:rPr>
                        </m:ctrlPr>
                      </m:dPr>
                      <m:e>
                        <m:r>
                          <a:rPr lang="en-US" altLang="zh-CN" sz="1600" i="1">
                            <a:latin typeface="Cambria Math" panose="02040503050406030204" pitchFamily="18" charset="0"/>
                            <a:ea typeface="黑体" pitchFamily="49" charset="-122"/>
                          </a:rPr>
                          <m:t>−1+0.99×</m:t>
                        </m:r>
                        <m:func>
                          <m:funcPr>
                            <m:ctrlPr>
                              <a:rPr lang="en-US" altLang="zh-CN" sz="1600" i="1">
                                <a:latin typeface="Cambria Math" panose="02040503050406030204" pitchFamily="18" charset="0"/>
                                <a:ea typeface="黑体" pitchFamily="49" charset="-122"/>
                              </a:rPr>
                            </m:ctrlPr>
                          </m:funcPr>
                          <m:fName>
                            <m:r>
                              <m:rPr>
                                <m:sty m:val="p"/>
                              </m:rPr>
                              <a:rPr lang="en-US" altLang="zh-CN" sz="1600">
                                <a:latin typeface="Cambria Math" panose="02040503050406030204" pitchFamily="18" charset="0"/>
                                <a:ea typeface="黑体" pitchFamily="49" charset="-122"/>
                              </a:rPr>
                              <m:t>max</m:t>
                            </m:r>
                          </m:fName>
                          <m:e>
                            <m:d>
                              <m:dPr>
                                <m:begChr m:val="{"/>
                                <m:endChr m:val="}"/>
                                <m:ctrlPr>
                                  <a:rPr lang="en-US" altLang="zh-CN" sz="1600" i="1">
                                    <a:latin typeface="Cambria Math" panose="02040503050406030204" pitchFamily="18" charset="0"/>
                                    <a:ea typeface="黑体" pitchFamily="49" charset="-122"/>
                                  </a:rPr>
                                </m:ctrlPr>
                              </m:dPr>
                              <m:e>
                                <m:r>
                                  <a:rPr lang="en-US" altLang="zh-CN" sz="1600" i="1">
                                    <a:latin typeface="Cambria Math" panose="02040503050406030204" pitchFamily="18" charset="0"/>
                                    <a:ea typeface="黑体" pitchFamily="49" charset="-122"/>
                                  </a:rPr>
                                  <m:t>0,0</m:t>
                                </m:r>
                              </m:e>
                            </m:d>
                          </m:e>
                        </m:func>
                        <m:r>
                          <a:rPr lang="en-US" altLang="zh-CN" sz="1600" i="1">
                            <a:latin typeface="Cambria Math" panose="02040503050406030204" pitchFamily="18" charset="0"/>
                            <a:ea typeface="黑体" pitchFamily="49" charset="-122"/>
                          </a:rPr>
                          <m:t>−</m:t>
                        </m:r>
                        <m:r>
                          <a:rPr lang="en-US" altLang="zh-CN" sz="1600" b="0" i="1" smtClean="0">
                            <a:latin typeface="Cambria Math" panose="02040503050406030204" pitchFamily="18" charset="0"/>
                            <a:ea typeface="黑体" pitchFamily="49" charset="-122"/>
                          </a:rPr>
                          <m:t>0.2</m:t>
                        </m:r>
                      </m:e>
                    </m:d>
                    <m:r>
                      <a:rPr lang="en-US" altLang="zh-CN" sz="1600" i="1">
                        <a:latin typeface="Cambria Math" panose="02040503050406030204" pitchFamily="18" charset="0"/>
                        <a:ea typeface="黑体" pitchFamily="49" charset="-122"/>
                      </a:rPr>
                      <m:t>=</m:t>
                    </m:r>
                    <m:r>
                      <a:rPr lang="en-US" altLang="zh-CN" sz="1600" b="0" i="1" smtClean="0">
                        <a:latin typeface="Cambria Math" panose="02040503050406030204" pitchFamily="18" charset="0"/>
                        <a:ea typeface="黑体" pitchFamily="49" charset="-122"/>
                      </a:rPr>
                      <m:t>−</m:t>
                    </m:r>
                    <m:r>
                      <a:rPr lang="en-US" altLang="zh-CN" sz="1600" i="1">
                        <a:latin typeface="Cambria Math" panose="02040503050406030204" pitchFamily="18" charset="0"/>
                        <a:ea typeface="黑体" pitchFamily="49" charset="-122"/>
                      </a:rPr>
                      <m:t>0</m:t>
                    </m:r>
                    <m:r>
                      <a:rPr lang="en-US" altLang="zh-CN" sz="1600" b="0" i="1" smtClean="0">
                        <a:latin typeface="Cambria Math" panose="02040503050406030204" pitchFamily="18" charset="0"/>
                        <a:ea typeface="黑体" pitchFamily="49" charset="-122"/>
                      </a:rPr>
                      <m:t>.4</m:t>
                    </m:r>
                  </m:oMath>
                </a14:m>
                <a:r>
                  <a:rPr lang="en-US" altLang="zh-CN" sz="1600" dirty="0">
                    <a:ea typeface="黑体" pitchFamily="49" charset="-122"/>
                  </a:rPr>
                  <a:t> </a:t>
                </a:r>
              </a:p>
              <a:p>
                <a14:m>
                  <m:oMath xmlns:m="http://schemas.openxmlformats.org/officeDocument/2006/math">
                    <m:r>
                      <a:rPr lang="en-US" altLang="zh-CN" sz="1600" i="1">
                        <a:latin typeface="Cambria Math" panose="02040503050406030204" pitchFamily="18" charset="0"/>
                        <a:ea typeface="黑体" pitchFamily="49" charset="-122"/>
                      </a:rPr>
                      <m:t>𝑠</m:t>
                    </m:r>
                    <m:r>
                      <a:rPr lang="en-US" altLang="zh-CN" sz="1600" i="1">
                        <a:latin typeface="Cambria Math" panose="02040503050406030204" pitchFamily="18" charset="0"/>
                        <a:ea typeface="黑体" pitchFamily="49" charset="-122"/>
                      </a:rPr>
                      <m:t>←</m:t>
                    </m:r>
                    <m:sSub>
                      <m:sSubPr>
                        <m:ctrlPr>
                          <a:rPr lang="en-US" altLang="zh-CN" sz="1600" i="1">
                            <a:latin typeface="Cambria Math" panose="02040503050406030204" pitchFamily="18" charset="0"/>
                            <a:ea typeface="黑体" pitchFamily="49" charset="-122"/>
                          </a:rPr>
                        </m:ctrlPr>
                      </m:sSubPr>
                      <m:e>
                        <m:r>
                          <a:rPr lang="en-US" altLang="zh-CN" sz="1600" i="1">
                            <a:latin typeface="Cambria Math" panose="02040503050406030204" pitchFamily="18" charset="0"/>
                            <a:ea typeface="黑体" pitchFamily="49" charset="-122"/>
                          </a:rPr>
                          <m:t>𝑠</m:t>
                        </m:r>
                      </m:e>
                      <m:sub>
                        <m:r>
                          <a:rPr lang="en-US" altLang="zh-CN" sz="1600" b="0" i="1" smtClean="0">
                            <a:latin typeface="Cambria Math" panose="02040503050406030204" pitchFamily="18" charset="0"/>
                            <a:ea typeface="黑体" pitchFamily="49" charset="-122"/>
                          </a:rPr>
                          <m:t>𝑑</m:t>
                        </m:r>
                      </m:sub>
                    </m:sSub>
                  </m:oMath>
                </a14:m>
                <a:r>
                  <a:rPr lang="en-US" altLang="zh-CN" sz="1600" dirty="0">
                    <a:ea typeface="黑体" pitchFamily="49" charset="-122"/>
                  </a:rPr>
                  <a:t> </a:t>
                </a:r>
              </a:p>
            </p:txBody>
          </p:sp>
        </mc:Choice>
        <mc:Fallback xmlns="">
          <p:sp>
            <p:nvSpPr>
              <p:cNvPr id="73" name="矩形 72">
                <a:extLst>
                  <a:ext uri="{FF2B5EF4-FFF2-40B4-BE49-F238E27FC236}">
                    <a16:creationId xmlns:a16="http://schemas.microsoft.com/office/drawing/2014/main" xmlns="" xmlns:a14="http://schemas.microsoft.com/office/drawing/2010/main" id="{B7884FAA-B2AE-4EE7-AB63-1106C2B80541}"/>
                  </a:ext>
                </a:extLst>
              </p:cNvPr>
              <p:cNvSpPr>
                <a:spLocks noRot="1" noChangeAspect="1" noMove="1" noResize="1" noEditPoints="1" noAdjustHandles="1" noChangeArrowheads="1" noChangeShapeType="1" noTextEdit="1"/>
              </p:cNvSpPr>
              <p:nvPr/>
            </p:nvSpPr>
            <p:spPr>
              <a:xfrm>
                <a:off x="19815" y="4105300"/>
                <a:ext cx="6301121" cy="1080039"/>
              </a:xfrm>
              <a:prstGeom prst="rect">
                <a:avLst/>
              </a:prstGeom>
              <a:blipFill rotWithShape="1">
                <a:blip r:embed="rId12"/>
                <a:stretch>
                  <a:fillRect/>
                </a:stretch>
              </a:blipFill>
            </p:spPr>
            <p:txBody>
              <a:bodyPr/>
              <a:lstStyle/>
              <a:p>
                <a:r>
                  <a:rPr lang="zh-CN" altLang="en-US">
                    <a:noFill/>
                  </a:rPr>
                  <a:t> </a:t>
                </a:r>
              </a:p>
            </p:txBody>
          </p:sp>
        </mc:Fallback>
      </mc:AlternateContent>
      <p:sp>
        <p:nvSpPr>
          <p:cNvPr id="125" name="箭头: 下 124">
            <a:extLst>
              <a:ext uri="{FF2B5EF4-FFF2-40B4-BE49-F238E27FC236}">
                <a16:creationId xmlns:a16="http://schemas.microsoft.com/office/drawing/2014/main" id="{05AE34BC-BE1F-4DC0-AC2A-CB6219EAC75B}"/>
              </a:ext>
            </a:extLst>
          </p:cNvPr>
          <p:cNvSpPr/>
          <p:nvPr/>
        </p:nvSpPr>
        <p:spPr>
          <a:xfrm rot="10800000">
            <a:off x="6392549" y="3864445"/>
            <a:ext cx="102154" cy="283142"/>
          </a:xfrm>
          <a:prstGeom prst="downArrow">
            <a:avLst/>
          </a:prstGeom>
          <a:solidFill>
            <a:srgbClr val="FF0000"/>
          </a:solidFill>
          <a:ln>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400" dirty="0">
              <a:latin typeface="Times New Roman" panose="02020603050405020304" pitchFamily="18" charset="0"/>
              <a:ea typeface="黑体"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CEFF04FD-CF58-4204-8DE6-F20ABC307456}"/>
                  </a:ext>
                </a:extLst>
              </p:cNvPr>
              <p:cNvSpPr/>
              <p:nvPr/>
            </p:nvSpPr>
            <p:spPr>
              <a:xfrm>
                <a:off x="5573985" y="4197149"/>
                <a:ext cx="498470" cy="3752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type m:val="skw"/>
                          <m:ctrlPr>
                            <a:rPr lang="zh-CN" altLang="en-US" sz="1400" i="1" smtClean="0">
                              <a:latin typeface="Cambria Math" panose="02040503050406030204" pitchFamily="18" charset="0"/>
                              <a:ea typeface="黑体" pitchFamily="49" charset="-122"/>
                            </a:rPr>
                          </m:ctrlPr>
                        </m:fPr>
                        <m:num>
                          <m:r>
                            <a:rPr lang="en-US" altLang="zh-CN" sz="1400" b="0" i="1" smtClean="0">
                              <a:latin typeface="Cambria Math" panose="02040503050406030204" pitchFamily="18" charset="0"/>
                              <a:ea typeface="黑体" pitchFamily="49" charset="-122"/>
                            </a:rPr>
                            <m:t>0</m:t>
                          </m:r>
                        </m:num>
                        <m:den>
                          <m:r>
                            <a:rPr lang="en-US" altLang="zh-CN" sz="1400" i="1">
                              <a:latin typeface="Cambria Math" panose="02040503050406030204" pitchFamily="18" charset="0"/>
                              <a:ea typeface="黑体" pitchFamily="49" charset="-122"/>
                            </a:rPr>
                            <m:t>0</m:t>
                          </m:r>
                        </m:den>
                      </m:f>
                    </m:oMath>
                  </m:oMathPara>
                </a14:m>
                <a:endParaRPr lang="zh-CN" altLang="en-US" sz="1400" dirty="0">
                  <a:latin typeface="Times New Roman" panose="02020603050405020304" pitchFamily="18" charset="0"/>
                  <a:cs typeface="Times New Roman" panose="02020603050405020304" pitchFamily="18" charset="0"/>
                </a:endParaRPr>
              </a:p>
            </p:txBody>
          </p:sp>
        </mc:Choice>
        <mc:Fallback xmlns="">
          <p:sp>
            <p:nvSpPr>
              <p:cNvPr id="31" name="矩形 30">
                <a:extLst>
                  <a:ext uri="{FF2B5EF4-FFF2-40B4-BE49-F238E27FC236}">
                    <a16:creationId xmlns:a16="http://schemas.microsoft.com/office/drawing/2014/main" xmlns="" xmlns:a14="http://schemas.microsoft.com/office/drawing/2010/main" id="{CEFF04FD-CF58-4204-8DE6-F20ABC307456}"/>
                  </a:ext>
                </a:extLst>
              </p:cNvPr>
              <p:cNvSpPr>
                <a:spLocks noRot="1" noChangeAspect="1" noMove="1" noResize="1" noEditPoints="1" noAdjustHandles="1" noChangeArrowheads="1" noChangeShapeType="1" noTextEdit="1"/>
              </p:cNvSpPr>
              <p:nvPr/>
            </p:nvSpPr>
            <p:spPr>
              <a:xfrm>
                <a:off x="5573985" y="4197149"/>
                <a:ext cx="498470" cy="375231"/>
              </a:xfrm>
              <a:prstGeom prst="rect">
                <a:avLst/>
              </a:prstGeom>
              <a:blipFill rotWithShape="1">
                <a:blip r:embed="rId23"/>
                <a:stretch>
                  <a:fillRect l="-41463" t="-108197" r="-84146" b="-1721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471CE237-08F3-426C-A04A-B24A3BC2D36D}"/>
                  </a:ext>
                </a:extLst>
              </p:cNvPr>
              <p:cNvSpPr/>
              <p:nvPr/>
            </p:nvSpPr>
            <p:spPr>
              <a:xfrm>
                <a:off x="62021" y="5509046"/>
                <a:ext cx="6301121" cy="400110"/>
              </a:xfrm>
              <a:prstGeom prst="rect">
                <a:avLst/>
              </a:prstGeom>
            </p:spPr>
            <p:txBody>
              <a:bodyPr wrap="square">
                <a:spAutoFit/>
              </a:bodyPr>
              <a:lstStyle/>
              <a:p>
                <a:r>
                  <a:rPr lang="zh-CN" altLang="en-US" sz="2000" dirty="0">
                    <a:latin typeface="Times New Roman" panose="02020603050405020304" pitchFamily="18" charset="0"/>
                    <a:ea typeface="黑体" pitchFamily="49" charset="-122"/>
                    <a:cs typeface="Times New Roman" panose="02020603050405020304" pitchFamily="18" charset="0"/>
                  </a:rPr>
                  <a:t>因为</a:t>
                </a:r>
                <a14:m>
                  <m:oMath xmlns:m="http://schemas.openxmlformats.org/officeDocument/2006/math">
                    <m:sSub>
                      <m:sSubPr>
                        <m:ctrlPr>
                          <a:rPr lang="en-US" altLang="zh-CN" sz="2000" b="0" i="1" smtClean="0">
                            <a:latin typeface="Cambria Math" panose="02040503050406030204" pitchFamily="18" charset="0"/>
                            <a:ea typeface="黑体" pitchFamily="49" charset="-122"/>
                          </a:rPr>
                        </m:ctrlPr>
                      </m:sSubPr>
                      <m:e>
                        <m:r>
                          <a:rPr lang="en-US" altLang="zh-CN" sz="2000" b="0" i="1" smtClean="0">
                            <a:latin typeface="Cambria Math" panose="02040503050406030204" pitchFamily="18" charset="0"/>
                            <a:ea typeface="黑体" pitchFamily="49" charset="-122"/>
                          </a:rPr>
                          <m:t>𝑠</m:t>
                        </m:r>
                      </m:e>
                      <m:sub>
                        <m:r>
                          <a:rPr lang="en-US" altLang="zh-CN" sz="2000" b="0" i="1" smtClean="0">
                            <a:latin typeface="Cambria Math" panose="02040503050406030204" pitchFamily="18" charset="0"/>
                            <a:ea typeface="黑体" pitchFamily="49" charset="-122"/>
                          </a:rPr>
                          <m:t>𝑑</m:t>
                        </m:r>
                      </m:sub>
                    </m:sSub>
                  </m:oMath>
                </a14:m>
                <a:r>
                  <a:rPr lang="zh-CN" altLang="en-US" sz="2000" dirty="0">
                    <a:latin typeface="Times New Roman" panose="02020603050405020304" pitchFamily="18" charset="0"/>
                    <a:ea typeface="黑体" pitchFamily="49" charset="-122"/>
                    <a:cs typeface="Times New Roman" panose="02020603050405020304" pitchFamily="18" charset="0"/>
                  </a:rPr>
                  <a:t>是终止状态，因此一个片段（</a:t>
                </a:r>
                <a:r>
                  <a:rPr lang="en-US" altLang="zh-CN" sz="2000" dirty="0">
                    <a:latin typeface="Times New Roman" panose="02020603050405020304" pitchFamily="18" charset="0"/>
                    <a:ea typeface="黑体" pitchFamily="49" charset="-122"/>
                    <a:cs typeface="Times New Roman" panose="02020603050405020304" pitchFamily="18" charset="0"/>
                  </a:rPr>
                  <a:t>episode</a:t>
                </a:r>
                <a:r>
                  <a:rPr lang="zh-CN" altLang="en-US" sz="2000" dirty="0">
                    <a:latin typeface="Times New Roman" panose="02020603050405020304" pitchFamily="18" charset="0"/>
                    <a:ea typeface="黑体" pitchFamily="49" charset="-122"/>
                    <a:cs typeface="Times New Roman" panose="02020603050405020304" pitchFamily="18" charset="0"/>
                  </a:rPr>
                  <a:t>）结束</a:t>
                </a:r>
                <a:endParaRPr lang="en-US" altLang="zh-CN" sz="2000"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43" name="矩形 42">
                <a:extLst>
                  <a:ext uri="{FF2B5EF4-FFF2-40B4-BE49-F238E27FC236}">
                    <a16:creationId xmlns:a16="http://schemas.microsoft.com/office/drawing/2014/main" xmlns="" xmlns:a14="http://schemas.microsoft.com/office/drawing/2010/main" id="{471CE237-08F3-426C-A04A-B24A3BC2D36D}"/>
                  </a:ext>
                </a:extLst>
              </p:cNvPr>
              <p:cNvSpPr>
                <a:spLocks noRot="1" noChangeAspect="1" noMove="1" noResize="1" noEditPoints="1" noAdjustHandles="1" noChangeArrowheads="1" noChangeShapeType="1" noTextEdit="1"/>
              </p:cNvSpPr>
              <p:nvPr/>
            </p:nvSpPr>
            <p:spPr>
              <a:xfrm>
                <a:off x="62021" y="5509046"/>
                <a:ext cx="6301121" cy="400110"/>
              </a:xfrm>
              <a:prstGeom prst="rect">
                <a:avLst/>
              </a:prstGeom>
              <a:blipFill rotWithShape="1">
                <a:blip r:embed="rId24"/>
                <a:stretch>
                  <a:fillRect l="-967" t="-10769" b="-29231"/>
                </a:stretch>
              </a:blipFill>
            </p:spPr>
            <p:txBody>
              <a:bodyPr/>
              <a:lstStyle/>
              <a:p>
                <a:r>
                  <a:rPr lang="zh-CN" altLang="en-US">
                    <a:noFill/>
                  </a:rPr>
                  <a:t> </a:t>
                </a:r>
              </a:p>
            </p:txBody>
          </p:sp>
        </mc:Fallback>
      </mc:AlternateContent>
      <p:sp>
        <p:nvSpPr>
          <p:cNvPr id="44" name="标题 2">
            <a:extLst>
              <a:ext uri="{FF2B5EF4-FFF2-40B4-BE49-F238E27FC236}">
                <a16:creationId xmlns:a16="http://schemas.microsoft.com/office/drawing/2014/main"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a:t>
            </a:r>
            <a:r>
              <a:rPr lang="en-US" altLang="zh-CN" sz="2400" kern="0" dirty="0">
                <a:solidFill>
                  <a:srgbClr val="0070C0"/>
                </a:solidFill>
                <a:latin typeface="Times New Roman" pitchFamily="18" charset="0"/>
                <a:cs typeface="Times New Roman" pitchFamily="18" charset="0"/>
              </a:rPr>
              <a:t>Q-learning</a:t>
            </a:r>
            <a:endParaRPr lang="zh-CN" altLang="en-US" sz="2400" kern="0" dirty="0">
              <a:solidFill>
                <a:srgbClr val="0070C0"/>
              </a:solidFill>
              <a:latin typeface="Times New Roman" pitchFamily="18" charset="0"/>
              <a:cs typeface="Times New Roman" pitchFamily="18" charset="0"/>
            </a:endParaRPr>
          </a:p>
        </p:txBody>
      </p:sp>
      <p:grpSp>
        <p:nvGrpSpPr>
          <p:cNvPr id="45" name="组合 44">
            <a:extLst>
              <a:ext uri="{FF2B5EF4-FFF2-40B4-BE49-F238E27FC236}">
                <a16:creationId xmlns:a16="http://schemas.microsoft.com/office/drawing/2014/main" id="{DD124E95-1211-4296-932B-65FD14A41FF3}"/>
              </a:ext>
            </a:extLst>
          </p:cNvPr>
          <p:cNvGrpSpPr/>
          <p:nvPr/>
        </p:nvGrpSpPr>
        <p:grpSpPr>
          <a:xfrm>
            <a:off x="549716" y="913026"/>
            <a:ext cx="8044568" cy="3114699"/>
            <a:chOff x="920840" y="951859"/>
            <a:chExt cx="8044568" cy="3114699"/>
          </a:xfrm>
        </p:grpSpPr>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EC6EF878-5CB7-49FF-AC57-B52844863B00}"/>
                    </a:ext>
                  </a:extLst>
                </p:cNvPr>
                <p:cNvSpPr txBox="1"/>
                <p:nvPr/>
              </p:nvSpPr>
              <p:spPr>
                <a:xfrm>
                  <a:off x="920840" y="951859"/>
                  <a:ext cx="8044568" cy="3114699"/>
                </a:xfrm>
                <a:prstGeom prst="rect">
                  <a:avLst/>
                </a:prstGeom>
                <a:noFill/>
                <a:ln>
                  <a:solidFill>
                    <a:schemeClr val="tx1"/>
                  </a:solidFill>
                </a:ln>
              </p:spPr>
              <p:txBody>
                <a:bodyPr wrap="square" rtlCol="0">
                  <a:spAutoFit/>
                </a:bodyPr>
                <a:lstStyle/>
                <a:p>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solidFill>
                                <a:schemeClr val="tx1"/>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dirty="0" smtClean="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dirty="0" smtClean="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m:rPr>
                              <m:sty m:val="p"/>
                            </m:rP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argmax</m:t>
                          </m:r>
                        </m:e>
                        <m:sub>
                          <m:sSup>
                            <m:sSupPr>
                              <m:ctrlPr>
                                <a:rPr lang="en-US" altLang="zh-CN" b="1" i="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sub>
                      </m:sSub>
                      <m:sSub>
                        <m:sSubPr>
                          <m:ctrlPr>
                            <a:rPr lang="en-US" altLang="zh-CN" b="1" i="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𝑅</m:t>
                      </m:r>
                    </m:oMath>
                  </a14:m>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更新</a:t>
                  </a:r>
                  <a14:m>
                    <m:oMath xmlns:m="http://schemas.openxmlformats.org/officeDocument/2006/math">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𝑅</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 </m:t>
                              </m:r>
                              <m:limLow>
                                <m:limLow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limLowPr>
                                <m:e>
                                  <m:r>
                                    <m:rPr>
                                      <m:sty m:val="p"/>
                                    </m:rP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max</m:t>
                                  </m:r>
                                </m:e>
                                <m:lim>
                                  <m:sSup>
                                    <m:sSup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lim>
                              </m:limLow>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 </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sSup>
                                <m:sSup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e>
                          </m:d>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e>
                          </m:d>
                        </m:e>
                      </m:d>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b="1">
                          <a:latin typeface="Cambria Math" panose="02040503050406030204" pitchFamily="18" charset="0"/>
                          <a:ea typeface="华文楷体" panose="02010600040101010101" pitchFamily="2" charset="-122"/>
                          <a:cs typeface="Times New Roman" panose="02020603050405020304" pitchFamily="18" charset="0"/>
                        </a:rPr>
                        <m:t>收敛</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6" name="文本框 45">
                  <a:extLst>
                    <a:ext uri="{FF2B5EF4-FFF2-40B4-BE49-F238E27FC236}">
                      <a16:creationId xmlns:a16="http://schemas.microsoft.com/office/drawing/2014/main" id="{EC6EF878-5CB7-49FF-AC57-B52844863B00}"/>
                    </a:ext>
                  </a:extLst>
                </p:cNvPr>
                <p:cNvSpPr txBox="1">
                  <a:spLocks noRot="1" noChangeAspect="1" noMove="1" noResize="1" noEditPoints="1" noAdjustHandles="1" noChangeArrowheads="1" noChangeShapeType="1" noTextEdit="1"/>
                </p:cNvSpPr>
                <p:nvPr/>
              </p:nvSpPr>
              <p:spPr>
                <a:xfrm>
                  <a:off x="920840" y="951859"/>
                  <a:ext cx="8044568" cy="3114699"/>
                </a:xfrm>
                <a:prstGeom prst="rect">
                  <a:avLst/>
                </a:prstGeom>
                <a:blipFill>
                  <a:blip r:embed="rId25"/>
                  <a:stretch>
                    <a:fillRect l="-530" t="-780" b="-2144"/>
                  </a:stretch>
                </a:blipFill>
                <a:ln>
                  <a:solidFill>
                    <a:schemeClr val="tx1"/>
                  </a:solidFill>
                </a:ln>
              </p:spPr>
              <p:txBody>
                <a:bodyPr/>
                <a:lstStyle/>
                <a:p>
                  <a:r>
                    <a:rPr lang="zh-CN" altLang="en-US">
                      <a:noFill/>
                    </a:rPr>
                    <a:t> </a:t>
                  </a:r>
                </a:p>
              </p:txBody>
            </p:sp>
          </mc:Fallback>
        </mc:AlternateContent>
        <p:grpSp>
          <p:nvGrpSpPr>
            <p:cNvPr id="47" name="组合 46">
              <a:extLst>
                <a:ext uri="{FF2B5EF4-FFF2-40B4-BE49-F238E27FC236}">
                  <a16:creationId xmlns:a16="http://schemas.microsoft.com/office/drawing/2014/main" id="{8022A5C5-33BA-4066-B81A-848898A32FE8}"/>
                </a:ext>
              </a:extLst>
            </p:cNvPr>
            <p:cNvGrpSpPr/>
            <p:nvPr/>
          </p:nvGrpSpPr>
          <p:grpSpPr>
            <a:xfrm>
              <a:off x="7499450" y="1118805"/>
              <a:ext cx="1174428" cy="1422827"/>
              <a:chOff x="8158160" y="4067172"/>
              <a:chExt cx="1971676" cy="1971668"/>
            </a:xfrm>
          </p:grpSpPr>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EE429672-35FF-482A-9805-119F6150175E}"/>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7</m:t>
                              </m:r>
                            </m:sub>
                          </m:sSub>
                        </m:oMath>
                      </m:oMathPara>
                    </a14:m>
                    <a:endParaRPr lang="zh-CN" altLang="en-US" dirty="0">
                      <a:ea typeface="黑体" pitchFamily="49" charset="-122"/>
                    </a:endParaRPr>
                  </a:p>
                </p:txBody>
              </p:sp>
            </mc:Choice>
            <mc:Fallback xmlns="">
              <p:sp>
                <p:nvSpPr>
                  <p:cNvPr id="77" name="矩形 76">
                    <a:extLst>
                      <a:ext uri="{FF2B5EF4-FFF2-40B4-BE49-F238E27FC236}">
                        <a16:creationId xmlns:a16="http://schemas.microsoft.com/office/drawing/2014/main" id="{821ADC84-4DDE-4089-8090-5BB7DC246C77}"/>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444334C4-05BB-48D5-8AE9-62F7DC1A8154}"/>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8</m:t>
                              </m:r>
                            </m:sub>
                          </m:sSub>
                        </m:oMath>
                      </m:oMathPara>
                    </a14:m>
                    <a:endParaRPr lang="zh-CN" altLang="en-US" dirty="0">
                      <a:ea typeface="黑体" pitchFamily="49" charset="-122"/>
                    </a:endParaRPr>
                  </a:p>
                </p:txBody>
              </p:sp>
            </mc:Choice>
            <mc:Fallback xmlns="">
              <p:sp>
                <p:nvSpPr>
                  <p:cNvPr id="78" name="矩形 77">
                    <a:extLst>
                      <a:ext uri="{FF2B5EF4-FFF2-40B4-BE49-F238E27FC236}">
                        <a16:creationId xmlns:a16="http://schemas.microsoft.com/office/drawing/2014/main" id="{94EED94B-6FD8-4DD5-A21E-781D5C5E6E9D}"/>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8907FC64-AC07-4C26-B979-3B1EDA79E4E1}"/>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9</m:t>
                              </m:r>
                            </m:sub>
                          </m:sSub>
                        </m:oMath>
                      </m:oMathPara>
                    </a14:m>
                    <a:endParaRPr lang="zh-CN" altLang="en-US" dirty="0">
                      <a:ea typeface="黑体" pitchFamily="49" charset="-122"/>
                    </a:endParaRPr>
                  </a:p>
                </p:txBody>
              </p:sp>
            </mc:Choice>
            <mc:Fallback xmlns="">
              <p:sp>
                <p:nvSpPr>
                  <p:cNvPr id="79" name="矩形 78">
                    <a:extLst>
                      <a:ext uri="{FF2B5EF4-FFF2-40B4-BE49-F238E27FC236}">
                        <a16:creationId xmlns:a16="http://schemas.microsoft.com/office/drawing/2014/main" id="{6073323D-FD15-475C-8A7B-2B2232F4A083}"/>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2A5CB793-9870-4552-9435-DA7FB378D90E}"/>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oMath>
                      </m:oMathPara>
                    </a14:m>
                    <a:endParaRPr lang="zh-CN" altLang="en-US" dirty="0">
                      <a:ea typeface="黑体" pitchFamily="49" charset="-122"/>
                    </a:endParaRPr>
                  </a:p>
                </p:txBody>
              </p:sp>
            </mc:Choice>
            <mc:Fallback xmlns="">
              <p:sp>
                <p:nvSpPr>
                  <p:cNvPr id="80" name="矩形 79">
                    <a:extLst>
                      <a:ext uri="{FF2B5EF4-FFF2-40B4-BE49-F238E27FC236}">
                        <a16:creationId xmlns:a16="http://schemas.microsoft.com/office/drawing/2014/main" id="{97BB0521-F89C-42C9-911E-784075B3317F}"/>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3523602F-EE42-4601-A79A-50C666E341F2}"/>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5</m:t>
                              </m:r>
                            </m:sub>
                          </m:sSub>
                        </m:oMath>
                      </m:oMathPara>
                    </a14:m>
                    <a:endParaRPr lang="zh-CN" altLang="en-US" dirty="0">
                      <a:ea typeface="黑体" pitchFamily="49" charset="-122"/>
                    </a:endParaRPr>
                  </a:p>
                </p:txBody>
              </p:sp>
            </mc:Choice>
            <mc:Fallback xmlns="">
              <p:sp>
                <p:nvSpPr>
                  <p:cNvPr id="81" name="矩形 80">
                    <a:extLst>
                      <a:ext uri="{FF2B5EF4-FFF2-40B4-BE49-F238E27FC236}">
                        <a16:creationId xmlns:a16="http://schemas.microsoft.com/office/drawing/2014/main" id="{4FE1CDBF-2C88-42EF-BECA-26D9436FC5EB}"/>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028C43B9-57AA-431E-88AF-D894500582BE}"/>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6</m:t>
                              </m:r>
                            </m:sub>
                          </m:sSub>
                        </m:oMath>
                      </m:oMathPara>
                    </a14:m>
                    <a:endParaRPr lang="zh-CN" altLang="en-US" dirty="0">
                      <a:ea typeface="黑体" pitchFamily="49" charset="-122"/>
                    </a:endParaRPr>
                  </a:p>
                </p:txBody>
              </p:sp>
            </mc:Choice>
            <mc:Fallback xmlns="">
              <p:sp>
                <p:nvSpPr>
                  <p:cNvPr id="82" name="矩形 81">
                    <a:extLst>
                      <a:ext uri="{FF2B5EF4-FFF2-40B4-BE49-F238E27FC236}">
                        <a16:creationId xmlns:a16="http://schemas.microsoft.com/office/drawing/2014/main" id="{F79FFB27-4B68-4470-84C5-71FF44F2A46C}"/>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2641978B-9380-4F73-81F7-15986153F137}"/>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1</m:t>
                              </m:r>
                            </m:sub>
                          </m:sSub>
                        </m:oMath>
                      </m:oMathPara>
                    </a14:m>
                    <a:endParaRPr lang="zh-CN" altLang="en-US" dirty="0">
                      <a:ea typeface="黑体" pitchFamily="49" charset="-122"/>
                    </a:endParaRPr>
                  </a:p>
                </p:txBody>
              </p:sp>
            </mc:Choice>
            <mc:Fallback xmlns="">
              <p:sp>
                <p:nvSpPr>
                  <p:cNvPr id="18" name="矩形 17">
                    <a:extLst>
                      <a:ext uri="{FF2B5EF4-FFF2-40B4-BE49-F238E27FC236}">
                        <a16:creationId xmlns:a16="http://schemas.microsoft.com/office/drawing/2014/main" id="{77D9069E-2B65-46C7-8EC7-1037B575EA8A}"/>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id="{BADDE404-ED81-4B67-9E33-E8E61A2D4A3E}"/>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oMath>
                      </m:oMathPara>
                    </a14:m>
                    <a:endParaRPr lang="zh-CN" altLang="en-US" dirty="0">
                      <a:ea typeface="黑体" pitchFamily="49" charset="-122"/>
                    </a:endParaRPr>
                  </a:p>
                </p:txBody>
              </p:sp>
            </mc:Choice>
            <mc:Fallback xmlns="">
              <p:sp>
                <p:nvSpPr>
                  <p:cNvPr id="19" name="矩形 18">
                    <a:extLst>
                      <a:ext uri="{FF2B5EF4-FFF2-40B4-BE49-F238E27FC236}">
                        <a16:creationId xmlns:a16="http://schemas.microsoft.com/office/drawing/2014/main" id="{89A57CBB-A279-4DDB-A314-783BACAF19C0}"/>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0E006827-7D7F-47CA-A5FE-14298DF27265}"/>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3</m:t>
                              </m:r>
                            </m:sub>
                          </m:sSub>
                        </m:oMath>
                      </m:oMathPara>
                    </a14:m>
                    <a:endParaRPr lang="zh-CN" altLang="en-US" dirty="0">
                      <a:ea typeface="黑体" pitchFamily="49" charset="-122"/>
                    </a:endParaRPr>
                  </a:p>
                </p:txBody>
              </p:sp>
            </mc:Choice>
            <mc:Fallback xmlns="">
              <p:sp>
                <p:nvSpPr>
                  <p:cNvPr id="21" name="矩形 20">
                    <a:extLst>
                      <a:ext uri="{FF2B5EF4-FFF2-40B4-BE49-F238E27FC236}">
                        <a16:creationId xmlns:a16="http://schemas.microsoft.com/office/drawing/2014/main" id="{3A991A88-D1DF-4E6E-828E-B7123EAE1D2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2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0E682D5E-5565-4DEF-9931-74E593D8BF30}"/>
                    </a:ext>
                  </a:extLst>
                </p:cNvPr>
                <p:cNvSpPr/>
                <p:nvPr/>
              </p:nvSpPr>
              <p:spPr>
                <a:xfrm>
                  <a:off x="7059435" y="1118805"/>
                  <a:ext cx="370423"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𝑑</m:t>
                            </m:r>
                          </m:sub>
                        </m:sSub>
                      </m:oMath>
                    </m:oMathPara>
                  </a14:m>
                  <a:endParaRPr lang="zh-CN" altLang="en-US" dirty="0"/>
                </a:p>
              </p:txBody>
            </p:sp>
          </mc:Choice>
          <mc:Fallback xmlns="">
            <p:sp>
              <p:nvSpPr>
                <p:cNvPr id="48" name="矩形 47">
                  <a:extLst>
                    <a:ext uri="{FF2B5EF4-FFF2-40B4-BE49-F238E27FC236}">
                      <a16:creationId xmlns:a16="http://schemas.microsoft.com/office/drawing/2014/main" id="{0E682D5E-5565-4DEF-9931-74E593D8BF30}"/>
                    </a:ext>
                  </a:extLst>
                </p:cNvPr>
                <p:cNvSpPr>
                  <a:spLocks noRot="1" noChangeAspect="1" noMove="1" noResize="1" noEditPoints="1" noAdjustHandles="1" noChangeArrowheads="1" noChangeShapeType="1" noTextEdit="1"/>
                </p:cNvSpPr>
                <p:nvPr/>
              </p:nvSpPr>
              <p:spPr>
                <a:xfrm>
                  <a:off x="7059435" y="1118805"/>
                  <a:ext cx="370423" cy="369332"/>
                </a:xfrm>
                <a:prstGeom prst="rect">
                  <a:avLst/>
                </a:prstGeom>
                <a:blipFill>
                  <a:blip r:embed="rId26"/>
                  <a:stretch>
                    <a:fillRect b="-1639"/>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835416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标题 2">
            <a:extLst>
              <a:ext uri="{FF2B5EF4-FFF2-40B4-BE49-F238E27FC236}">
                <a16:creationId xmlns:a16="http://schemas.microsoft.com/office/drawing/2014/main"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a:t>
            </a:r>
            <a:r>
              <a:rPr lang="en-US" altLang="zh-CN" sz="2400" kern="0" dirty="0">
                <a:solidFill>
                  <a:srgbClr val="0070C0"/>
                </a:solidFill>
                <a:latin typeface="Times New Roman" pitchFamily="18" charset="0"/>
                <a:cs typeface="Times New Roman" pitchFamily="18" charset="0"/>
              </a:rPr>
              <a:t>Q-learning</a:t>
            </a:r>
            <a:endParaRPr lang="zh-CN" altLang="en-US" sz="2400" kern="0" dirty="0">
              <a:solidFill>
                <a:srgbClr val="0070C0"/>
              </a:solidFill>
              <a:latin typeface="Times New Roman" pitchFamily="18" charset="0"/>
              <a:cs typeface="Times New Roman" pitchFamily="18" charset="0"/>
            </a:endParaRPr>
          </a:p>
        </p:txBody>
      </p:sp>
      <p:pic>
        <p:nvPicPr>
          <p:cNvPr id="4" name="图片 3">
            <a:extLst>
              <a:ext uri="{FF2B5EF4-FFF2-40B4-BE49-F238E27FC236}">
                <a16:creationId xmlns:a16="http://schemas.microsoft.com/office/drawing/2014/main" id="{111EAF17-B4C7-45DD-84E6-77D84A36FD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903" y="1814495"/>
            <a:ext cx="7100193" cy="3775960"/>
          </a:xfrm>
          <a:prstGeom prst="rect">
            <a:avLst/>
          </a:prstGeom>
        </p:spPr>
      </p:pic>
      <p:cxnSp>
        <p:nvCxnSpPr>
          <p:cNvPr id="98" name="直接箭头连接符 97">
            <a:extLst>
              <a:ext uri="{FF2B5EF4-FFF2-40B4-BE49-F238E27FC236}">
                <a16:creationId xmlns:a16="http://schemas.microsoft.com/office/drawing/2014/main" id="{D23EF4F6-4151-4B95-AB6C-ECE7A6963D3F}"/>
              </a:ext>
            </a:extLst>
          </p:cNvPr>
          <p:cNvCxnSpPr>
            <a:cxnSpLocks/>
          </p:cNvCxnSpPr>
          <p:nvPr/>
        </p:nvCxnSpPr>
        <p:spPr>
          <a:xfrm flipH="1" flipV="1">
            <a:off x="6748530" y="4230710"/>
            <a:ext cx="1" cy="7147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45212775-D465-4F6D-9267-F97A882549A3}"/>
              </a:ext>
            </a:extLst>
          </p:cNvPr>
          <p:cNvCxnSpPr>
            <a:cxnSpLocks/>
          </p:cNvCxnSpPr>
          <p:nvPr/>
        </p:nvCxnSpPr>
        <p:spPr>
          <a:xfrm>
            <a:off x="6793606" y="4307983"/>
            <a:ext cx="66326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3" name="文本框 102">
            <a:extLst>
              <a:ext uri="{FF2B5EF4-FFF2-40B4-BE49-F238E27FC236}">
                <a16:creationId xmlns:a16="http://schemas.microsoft.com/office/drawing/2014/main" id="{BED1C347-E4B8-428D-994B-0576936F0161}"/>
              </a:ext>
            </a:extLst>
          </p:cNvPr>
          <p:cNvSpPr txBox="1"/>
          <p:nvPr/>
        </p:nvSpPr>
        <p:spPr>
          <a:xfrm>
            <a:off x="1906964" y="1142716"/>
            <a:ext cx="5444670" cy="338554"/>
          </a:xfrm>
          <a:prstGeom prst="rect">
            <a:avLst/>
          </a:prstGeom>
          <a:noFill/>
        </p:spPr>
        <p:txBody>
          <a:bodyPr wrap="square">
            <a:spAutoFit/>
          </a:bodyPr>
          <a:lstStyle/>
          <a:p>
            <a:pPr algn="just"/>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7.11 Q</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学习执行三个片段的过程</a:t>
            </a:r>
          </a:p>
        </p:txBody>
      </p:sp>
    </p:spTree>
    <p:extLst>
      <p:ext uri="{BB962C8B-B14F-4D97-AF65-F5344CB8AC3E}">
        <p14:creationId xmlns:p14="http://schemas.microsoft.com/office/powerpoint/2010/main" val="2088564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标题 1"/>
          <p:cNvSpPr>
            <a:spLocks noGrp="1"/>
          </p:cNvSpPr>
          <p:nvPr>
            <p:ph type="title"/>
          </p:nvPr>
        </p:nvSpPr>
        <p:spPr>
          <a:xfrm>
            <a:off x="506911" y="108501"/>
            <a:ext cx="8376356" cy="657727"/>
          </a:xfrm>
        </p:spPr>
        <p:txBody>
          <a:bodyPr/>
          <a:lstStyle/>
          <a:p>
            <a:r>
              <a:rPr lang="zh-CN" altLang="zh-CN" sz="2400" dirty="0">
                <a:latin typeface="黑体" panose="02010609060101010101" pitchFamily="49" charset="-122"/>
                <a:ea typeface="黑体" panose="02010609060101010101" pitchFamily="49" charset="-122"/>
                <a:cs typeface="Times New Roman" panose="02020603050405020304" pitchFamily="18" charset="0"/>
              </a:rPr>
              <a:t>马尔可夫决策过程</a:t>
            </a:r>
            <a:endParaRPr lang="zh-CN" altLang="en-US" sz="2400" dirty="0">
              <a:latin typeface="黑体" panose="02010609060101010101" pitchFamily="49" charset="-122"/>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90761557-CA0E-4BA7-8D0E-128162596493}"/>
                  </a:ext>
                </a:extLst>
              </p:cNvPr>
              <p:cNvSpPr/>
              <p:nvPr/>
            </p:nvSpPr>
            <p:spPr>
              <a:xfrm>
                <a:off x="212158" y="884112"/>
                <a:ext cx="5373394" cy="2769989"/>
              </a:xfrm>
              <a:prstGeom prst="rect">
                <a:avLst/>
              </a:prstGeom>
            </p:spPr>
            <p:txBody>
              <a:bodyPr wrap="square">
                <a:spAutoFit/>
              </a:bodyPr>
              <a:lstStyle/>
              <a:p>
                <a:pPr>
                  <a:lnSpc>
                    <a:spcPct val="150000"/>
                  </a:lnSpc>
                </a:pPr>
                <a:r>
                  <a:rPr lang="zh-CN" altLang="en-US" sz="1600" b="1" dirty="0">
                    <a:ea typeface="黑体" panose="02010609060101010101" pitchFamily="49" charset="-122"/>
                  </a:rPr>
                  <a:t>（序列优化）问题：</a:t>
                </a:r>
                <a:endParaRPr lang="en-US" altLang="zh-CN" sz="1600" b="1" dirty="0">
                  <a:ea typeface="黑体" panose="02010609060101010101" pitchFamily="49" charset="-122"/>
                </a:endParaRPr>
              </a:p>
              <a:p>
                <a:pPr marL="342900" indent="-342900">
                  <a:lnSpc>
                    <a:spcPct val="150000"/>
                  </a:lnSpc>
                  <a:buFont typeface="Wingdings" panose="05000000000000000000" pitchFamily="2" charset="2"/>
                  <a:buChar char="l"/>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在下图网格中，假设有一个机器人位于</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rPr>
                        </m:ctrlPr>
                      </m:sSubPr>
                      <m:e>
                        <m:r>
                          <a:rPr lang="en-US" altLang="zh-CN" sz="1600" b="1" i="1">
                            <a:latin typeface="Cambria Math"/>
                            <a:ea typeface="黑体" panose="02010609060101010101" pitchFamily="49" charset="-122"/>
                          </a:rPr>
                          <m:t>𝒔</m:t>
                        </m:r>
                      </m:e>
                      <m:sub>
                        <m:r>
                          <a:rPr lang="en-US" altLang="zh-CN" sz="1600" b="1" i="1">
                            <a:latin typeface="Cambria Math"/>
                            <a:ea typeface="黑体" panose="02010609060101010101" pitchFamily="49" charset="-122"/>
                          </a:rPr>
                          <m:t>𝟏</m:t>
                        </m:r>
                      </m:sub>
                    </m:sSub>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，其每一步只能向上或向右移动一格，跃出方格会被惩罚（且游戏停止）</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如何使用强化学习找到一种策略，使机器人从</a:t>
                </a:r>
                <a14:m>
                  <m:oMath xmlns:m="http://schemas.openxmlformats.org/officeDocument/2006/math">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到达</a:t>
                </a:r>
                <a14:m>
                  <m:oMath xmlns:m="http://schemas.openxmlformats.org/officeDocument/2006/math">
                    <m:sSub>
                      <m:sSubPr>
                        <m:ctrlPr>
                          <a:rPr lang="en-US" altLang="zh-CN" sz="16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600" b="1">
                            <a:latin typeface="Cambria Math" panose="02040503050406030204" pitchFamily="18" charset="0"/>
                            <a:ea typeface="华文楷体" panose="02010600040101010101" pitchFamily="2" charset="-122"/>
                            <a:cs typeface="Times New Roman" panose="02020603050405020304" pitchFamily="18" charset="0"/>
                          </a:rPr>
                          <m:t>9</m:t>
                        </m:r>
                      </m:sub>
                    </m:sSub>
                    <m:r>
                      <a:rPr lang="zh-CN" altLang="en-US" sz="1600"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endParaRPr lang="en-US" altLang="zh-CN" sz="2000" b="1" dirty="0">
                  <a:latin typeface="黑体" panose="02010609060101010101" pitchFamily="49" charset="-122"/>
                  <a:ea typeface="黑体" panose="02010609060101010101" pitchFamily="49" charset="-122"/>
                </a:endParaRPr>
              </a:p>
            </p:txBody>
          </p:sp>
        </mc:Choice>
        <mc:Fallback xmlns="">
          <p:sp>
            <p:nvSpPr>
              <p:cNvPr id="14" name="矩形 13">
                <a:extLst>
                  <a:ext uri="{FF2B5EF4-FFF2-40B4-BE49-F238E27FC236}">
                    <a16:creationId xmlns:a16="http://schemas.microsoft.com/office/drawing/2014/main" id="{90761557-CA0E-4BA7-8D0E-128162596493}"/>
                  </a:ext>
                </a:extLst>
              </p:cNvPr>
              <p:cNvSpPr>
                <a:spLocks noRot="1" noChangeAspect="1" noMove="1" noResize="1" noEditPoints="1" noAdjustHandles="1" noChangeArrowheads="1" noChangeShapeType="1" noTextEdit="1"/>
              </p:cNvSpPr>
              <p:nvPr/>
            </p:nvSpPr>
            <p:spPr>
              <a:xfrm>
                <a:off x="212158" y="884112"/>
                <a:ext cx="5373394" cy="2769989"/>
              </a:xfrm>
              <a:prstGeom prst="rect">
                <a:avLst/>
              </a:prstGeom>
              <a:blipFill>
                <a:blip r:embed="rId2"/>
                <a:stretch>
                  <a:fillRect l="-681"/>
                </a:stretch>
              </a:blipFill>
            </p:spPr>
            <p:txBody>
              <a:bodyPr/>
              <a:lstStyle/>
              <a:p>
                <a:r>
                  <a:rPr lang="zh-CN" altLang="en-US">
                    <a:noFill/>
                  </a:rPr>
                  <a:t> </a:t>
                </a:r>
              </a:p>
            </p:txBody>
          </p:sp>
        </mc:Fallback>
      </mc:AlternateContent>
      <p:grpSp>
        <p:nvGrpSpPr>
          <p:cNvPr id="3" name="组合 2"/>
          <p:cNvGrpSpPr/>
          <p:nvPr/>
        </p:nvGrpSpPr>
        <p:grpSpPr>
          <a:xfrm>
            <a:off x="6221012" y="1046018"/>
            <a:ext cx="1971676" cy="1971668"/>
            <a:chOff x="6762730" y="1104007"/>
            <a:chExt cx="1971676" cy="1971668"/>
          </a:xfrm>
        </p:grpSpPr>
        <p:grpSp>
          <p:nvGrpSpPr>
            <p:cNvPr id="4" name="组合 3">
              <a:extLst>
                <a:ext uri="{FF2B5EF4-FFF2-40B4-BE49-F238E27FC236}">
                  <a16:creationId xmlns:a16="http://schemas.microsoft.com/office/drawing/2014/main" id="{606D2708-8DE6-417F-91EA-43019CDA1570}"/>
                </a:ext>
              </a:extLst>
            </p:cNvPr>
            <p:cNvGrpSpPr/>
            <p:nvPr/>
          </p:nvGrpSpPr>
          <p:grpSpPr>
            <a:xfrm>
              <a:off x="6762730" y="1104007"/>
              <a:ext cx="1971676" cy="1971668"/>
              <a:chOff x="8158160" y="4067172"/>
              <a:chExt cx="1971676" cy="1971668"/>
            </a:xfrm>
          </p:grpSpPr>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49726D7-18E6-40A1-B54A-3F49578780FF}"/>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7</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A49726D7-18E6-40A1-B54A-3F49578780FF}"/>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13F230B-2C35-44EA-B4A2-DF0A8B2CD016}"/>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8</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2" name="矩形 11">
                    <a:extLst>
                      <a:ext uri="{FF2B5EF4-FFF2-40B4-BE49-F238E27FC236}">
                        <a16:creationId xmlns:a16="http://schemas.microsoft.com/office/drawing/2014/main" id="{413F230B-2C35-44EA-B4A2-DF0A8B2CD016}"/>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426B4B1-A2A3-4D06-A04C-F7AA7C358C1A}"/>
                      </a:ext>
                    </a:extLst>
                  </p:cNvPr>
                  <p:cNvSpPr/>
                  <p:nvPr/>
                </p:nvSpPr>
                <p:spPr>
                  <a:xfrm>
                    <a:off x="9472611" y="406717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9</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3" name="矩形 12">
                    <a:extLst>
                      <a:ext uri="{FF2B5EF4-FFF2-40B4-BE49-F238E27FC236}">
                        <a16:creationId xmlns:a16="http://schemas.microsoft.com/office/drawing/2014/main" id="{5426B4B1-A2A3-4D06-A04C-F7AA7C358C1A}"/>
                      </a:ext>
                    </a:extLst>
                  </p:cNvPr>
                  <p:cNvSpPr>
                    <a:spLocks noRot="1" noChangeAspect="1" noMove="1" noResize="1" noEditPoints="1" noAdjustHandles="1" noChangeArrowheads="1" noChangeShapeType="1" noTextEdit="1"/>
                  </p:cNvSpPr>
                  <p:nvPr/>
                </p:nvSpPr>
                <p:spPr>
                  <a:xfrm>
                    <a:off x="9472611" y="4067172"/>
                    <a:ext cx="657225" cy="65722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3E8543F-A19F-4167-BDF1-BA691548B920}"/>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4</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5" name="矩形 14">
                    <a:extLst>
                      <a:ext uri="{FF2B5EF4-FFF2-40B4-BE49-F238E27FC236}">
                        <a16:creationId xmlns:a16="http://schemas.microsoft.com/office/drawing/2014/main" id="{93E8543F-A19F-4167-BDF1-BA691548B920}"/>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462C781C-E680-4B6A-A852-97E261E2F125}"/>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5</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6" name="矩形 15">
                    <a:extLst>
                      <a:ext uri="{FF2B5EF4-FFF2-40B4-BE49-F238E27FC236}">
                        <a16:creationId xmlns:a16="http://schemas.microsoft.com/office/drawing/2014/main" id="{462C781C-E680-4B6A-A852-97E261E2F125}"/>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BA3BD8E8-F2B6-4FD2-B8C2-914D11DE26F9}"/>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6</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7" name="矩形 16">
                    <a:extLst>
                      <a:ext uri="{FF2B5EF4-FFF2-40B4-BE49-F238E27FC236}">
                        <a16:creationId xmlns:a16="http://schemas.microsoft.com/office/drawing/2014/main" id="{BA3BD8E8-F2B6-4FD2-B8C2-914D11DE26F9}"/>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77D9069E-2B65-46C7-8EC7-1037B575EA8A}"/>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1</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8" name="矩形 17">
                    <a:extLst>
                      <a:ext uri="{FF2B5EF4-FFF2-40B4-BE49-F238E27FC236}">
                        <a16:creationId xmlns:a16="http://schemas.microsoft.com/office/drawing/2014/main" id="{77D9069E-2B65-46C7-8EC7-1037B575EA8A}"/>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89A57CBB-A279-4DDB-A314-783BACAF19C0}"/>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2</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19" name="矩形 18">
                    <a:extLst>
                      <a:ext uri="{FF2B5EF4-FFF2-40B4-BE49-F238E27FC236}">
                        <a16:creationId xmlns:a16="http://schemas.microsoft.com/office/drawing/2014/main" id="{89A57CBB-A279-4DDB-A314-783BACAF19C0}"/>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A991A88-D1DF-4E6E-828E-B7123EAE1D25}"/>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i="1">
                                  <a:latin typeface="Cambria Math" panose="02040503050406030204" pitchFamily="18" charset="0"/>
                                  <a:ea typeface="黑体" pitchFamily="49" charset="-122"/>
                                </a:rPr>
                                <m:t>𝑠</m:t>
                              </m:r>
                            </m:e>
                            <m:sub>
                              <m:r>
                                <a:rPr lang="en-US" altLang="zh-CN" b="0" i="1" smtClean="0">
                                  <a:latin typeface="Cambria Math" panose="02040503050406030204" pitchFamily="18" charset="0"/>
                                  <a:ea typeface="黑体" pitchFamily="49" charset="-122"/>
                                </a:rPr>
                                <m:t>3</m:t>
                              </m:r>
                            </m:sub>
                          </m:sSub>
                        </m:oMath>
                      </m:oMathPara>
                    </a14:m>
                    <a:endParaRPr lang="zh-CN" altLang="en-US" dirty="0">
                      <a:latin typeface="Times New Roman" panose="02020603050405020304" pitchFamily="18" charset="0"/>
                      <a:ea typeface="黑体" pitchFamily="49" charset="-122"/>
                      <a:cs typeface="Times New Roman" panose="02020603050405020304" pitchFamily="18" charset="0"/>
                    </a:endParaRPr>
                  </a:p>
                </p:txBody>
              </p:sp>
            </mc:Choice>
            <mc:Fallback xmlns="">
              <p:sp>
                <p:nvSpPr>
                  <p:cNvPr id="21" name="矩形 20">
                    <a:extLst>
                      <a:ext uri="{FF2B5EF4-FFF2-40B4-BE49-F238E27FC236}">
                        <a16:creationId xmlns:a16="http://schemas.microsoft.com/office/drawing/2014/main" id="{3A991A88-D1DF-4E6E-828E-B7123EAE1D25}"/>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16"/>
                    <a:stretch>
                      <a:fillRect/>
                    </a:stretch>
                  </a:blipFill>
                </p:spPr>
                <p:txBody>
                  <a:bodyPr/>
                  <a:lstStyle/>
                  <a:p>
                    <a:r>
                      <a:rPr lang="zh-CN" altLang="en-US">
                        <a:noFill/>
                      </a:rPr>
                      <a:t> </a:t>
                    </a:r>
                  </a:p>
                </p:txBody>
              </p:sp>
            </mc:Fallback>
          </mc:AlternateContent>
        </p:grpSp>
        <p:cxnSp>
          <p:nvCxnSpPr>
            <p:cNvPr id="15" name="直接箭头连接符 14">
              <a:extLst>
                <a:ext uri="{FF2B5EF4-FFF2-40B4-BE49-F238E27FC236}">
                  <a16:creationId xmlns:a16="http://schemas.microsoft.com/office/drawing/2014/main" id="{7C6402E0-2F33-4295-BA76-26E7AC51CCF2}"/>
                </a:ext>
              </a:extLst>
            </p:cNvPr>
            <p:cNvCxnSpPr>
              <a:cxnSpLocks/>
            </p:cNvCxnSpPr>
            <p:nvPr/>
          </p:nvCxnSpPr>
          <p:spPr>
            <a:xfrm flipV="1">
              <a:off x="7069308" y="1432619"/>
              <a:ext cx="1314371" cy="1260549"/>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文本框 25">
              <a:extLst>
                <a:ext uri="{FF2B5EF4-FFF2-40B4-BE49-F238E27FC236}">
                  <a16:creationId xmlns:a16="http://schemas.microsoft.com/office/drawing/2014/main" id="{DCBFACF8-804F-4E60-8F67-BC39667A5C48}"/>
                </a:ext>
              </a:extLst>
            </p:cNvPr>
            <p:cNvSpPr txBox="1"/>
            <p:nvPr/>
          </p:nvSpPr>
          <p:spPr>
            <a:xfrm>
              <a:off x="7639903" y="2123441"/>
              <a:ext cx="595035" cy="584775"/>
            </a:xfrm>
            <a:prstGeom prst="rect">
              <a:avLst/>
            </a:prstGeom>
            <a:noFill/>
          </p:spPr>
          <p:txBody>
            <a:bodyPr wrap="none" rtlCol="0">
              <a:spAutoFit/>
            </a:bodyPr>
            <a:lstStyle/>
            <a:p>
              <a:r>
                <a:rPr lang="zh-CN" altLang="en-US" sz="3200" b="1" dirty="0">
                  <a:solidFill>
                    <a:srgbClr val="FF0000"/>
                  </a:solidFill>
                  <a:latin typeface="Times New Roman" panose="02020603050405020304" pitchFamily="18" charset="0"/>
                  <a:ea typeface="黑体" pitchFamily="49" charset="-122"/>
                  <a:cs typeface="Times New Roman" panose="02020603050405020304" pitchFamily="18" charset="0"/>
                </a:rPr>
                <a:t>？</a:t>
              </a:r>
            </a:p>
          </p:txBody>
        </p:sp>
      </p:grpSp>
      <p:sp>
        <p:nvSpPr>
          <p:cNvPr id="17" name="矩形 16">
            <a:extLst>
              <a:ext uri="{FF2B5EF4-FFF2-40B4-BE49-F238E27FC236}">
                <a16:creationId xmlns:a16="http://schemas.microsoft.com/office/drawing/2014/main" id="{83528E4B-4CD8-4F19-A419-0F4EBB9C9811}"/>
              </a:ext>
            </a:extLst>
          </p:cNvPr>
          <p:cNvSpPr/>
          <p:nvPr/>
        </p:nvSpPr>
        <p:spPr>
          <a:xfrm>
            <a:off x="3215140" y="2988691"/>
            <a:ext cx="3766081" cy="461665"/>
          </a:xfrm>
          <a:prstGeom prst="rect">
            <a:avLst/>
          </a:prstGeom>
        </p:spPr>
        <p:txBody>
          <a:bodyPr wrap="square">
            <a:spAutoFit/>
          </a:bodyPr>
          <a:lstStyle/>
          <a:p>
            <a:pPr>
              <a:lnSpc>
                <a:spcPct val="150000"/>
              </a:lnSpc>
            </a:pPr>
            <a:r>
              <a:rPr lang="zh-CN" altLang="en-US" sz="1600" b="1" dirty="0">
                <a:latin typeface="黑体" panose="02010609060101010101" pitchFamily="49" charset="-122"/>
                <a:ea typeface="黑体" panose="02010609060101010101" pitchFamily="49" charset="-122"/>
              </a:rPr>
              <a:t>    刻画解该问题的因素</a:t>
            </a:r>
            <a:endParaRPr lang="en-US" altLang="zh-CN" sz="1600" b="1"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graphicFrame>
            <p:nvGraphicFramePr>
              <p:cNvPr id="18" name="表格 17"/>
              <p:cNvGraphicFramePr>
                <a:graphicFrameLocks noGrp="1"/>
              </p:cNvGraphicFramePr>
              <p:nvPr>
                <p:extLst>
                  <p:ext uri="{D42A27DB-BD31-4B8C-83A1-F6EECF244321}">
                    <p14:modId xmlns:p14="http://schemas.microsoft.com/office/powerpoint/2010/main" val="3302796871"/>
                  </p:ext>
                </p:extLst>
              </p:nvPr>
            </p:nvGraphicFramePr>
            <p:xfrm>
              <a:off x="2055073" y="3503379"/>
              <a:ext cx="5280031" cy="2763865"/>
            </p:xfrm>
            <a:graphic>
              <a:graphicData uri="http://schemas.openxmlformats.org/drawingml/2006/table">
                <a:tbl>
                  <a:tblPr firstRow="1" bandRow="1">
                    <a:tableStyleId>{5C22544A-7EE6-4342-B048-85BDC9FD1C3A}</a:tableStyleId>
                  </a:tblPr>
                  <a:tblGrid>
                    <a:gridCol w="1202782">
                      <a:extLst>
                        <a:ext uri="{9D8B030D-6E8A-4147-A177-3AD203B41FA5}">
                          <a16:colId xmlns:a16="http://schemas.microsoft.com/office/drawing/2014/main" val="20000"/>
                        </a:ext>
                      </a:extLst>
                    </a:gridCol>
                    <a:gridCol w="4077249">
                      <a:extLst>
                        <a:ext uri="{9D8B030D-6E8A-4147-A177-3AD203B41FA5}">
                          <a16:colId xmlns:a16="http://schemas.microsoft.com/office/drawing/2014/main" val="20001"/>
                        </a:ext>
                      </a:extLst>
                    </a:gridCol>
                  </a:tblGrid>
                  <a:tr h="439706">
                    <a:tc>
                      <a:txBody>
                        <a:bodyPr/>
                        <a:lstStyle/>
                        <a:p>
                          <a:pPr algn="ctr"/>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智能主体</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迷宫机器人</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39706">
                    <a:tc>
                      <a:txBody>
                        <a:bodyPr/>
                        <a:lstStyle/>
                        <a:p>
                          <a:pPr algn="ctr"/>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环境</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14:m>
                            <m:oMath xmlns:m="http://schemas.openxmlformats.org/officeDocument/2006/math">
                              <m:r>
                                <a:rPr lang="en-US" altLang="zh-CN" sz="1600" b="1" kern="1200" smtClean="0">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3×3</m:t>
                              </m:r>
                            </m:oMath>
                          </a14:m>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方格</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28151">
                    <a:tc>
                      <a:txBody>
                        <a:bodyPr/>
                        <a:lstStyle/>
                        <a:p>
                          <a:pPr marL="0" algn="ctr" defTabSz="685800" rtl="0" eaLnBrk="1" latinLnBrk="0" hangingPunct="1"/>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状态</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机器人当前时刻所处方格</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28151">
                    <a:tc>
                      <a:txBody>
                        <a:bodyPr/>
                        <a:lstStyle/>
                        <a:p>
                          <a:pPr marL="0" algn="ctr" defTabSz="685800" rtl="0" eaLnBrk="1" latinLnBrk="0" hangingPunct="1"/>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动作</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每次移动一个方格</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28151">
                    <a:tc>
                      <a:txBody>
                        <a:bodyPr/>
                        <a:lstStyle/>
                        <a:p>
                          <a:pPr marL="0" algn="ctr" defTabSz="685800" rtl="0" eaLnBrk="1" latinLnBrk="0" hangingPunct="1"/>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奖励</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到达</a:t>
                          </a:r>
                          <a14:m>
                            <m:oMath xmlns:m="http://schemas.openxmlformats.org/officeDocument/2006/math">
                              <m:sSub>
                                <m:sSubPr>
                                  <m:ctrlPr>
                                    <a:rPr lang="en-US" altLang="zh-CN" sz="1600" b="1" i="1" kern="1200">
                                      <a:solidFill>
                                        <a:schemeClr val="tx1"/>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600" b="1" kern="1200">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sz="1600" b="1" kern="1200" smtClean="0">
                                      <a:solidFill>
                                        <a:schemeClr val="tx1"/>
                                      </a:solidFill>
                                      <a:latin typeface="Cambria Math" panose="02040503050406030204" pitchFamily="18" charset="0"/>
                                      <a:ea typeface="华文楷体" panose="02010600040101010101" pitchFamily="2" charset="-122"/>
                                      <a:cs typeface="Times New Roman" panose="02020603050405020304" pitchFamily="18" charset="0"/>
                                    </a:rPr>
                                    <m:t>9</m:t>
                                  </m:r>
                                </m:sub>
                              </m:sSub>
                            </m:oMath>
                          </a14:m>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时给予奖励；越界时给予惩罚</a:t>
                          </a:r>
                          <a:endParaRPr lang="en-US" altLang="zh-CN"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mc:Choice>
        <mc:Fallback xmlns="">
          <p:graphicFrame>
            <p:nvGraphicFramePr>
              <p:cNvPr id="18" name="表格 17"/>
              <p:cNvGraphicFramePr>
                <a:graphicFrameLocks noGrp="1"/>
              </p:cNvGraphicFramePr>
              <p:nvPr>
                <p:extLst>
                  <p:ext uri="{D42A27DB-BD31-4B8C-83A1-F6EECF244321}">
                    <p14:modId xmlns:p14="http://schemas.microsoft.com/office/powerpoint/2010/main" val="3302796871"/>
                  </p:ext>
                </p:extLst>
              </p:nvPr>
            </p:nvGraphicFramePr>
            <p:xfrm>
              <a:off x="2055073" y="3503379"/>
              <a:ext cx="5280031" cy="2763865"/>
            </p:xfrm>
            <a:graphic>
              <a:graphicData uri="http://schemas.openxmlformats.org/drawingml/2006/table">
                <a:tbl>
                  <a:tblPr firstRow="1" bandRow="1">
                    <a:tableStyleId>{5C22544A-7EE6-4342-B048-85BDC9FD1C3A}</a:tableStyleId>
                  </a:tblPr>
                  <a:tblGrid>
                    <a:gridCol w="1202782">
                      <a:extLst>
                        <a:ext uri="{9D8B030D-6E8A-4147-A177-3AD203B41FA5}">
                          <a16:colId xmlns:a16="http://schemas.microsoft.com/office/drawing/2014/main" val="20000"/>
                        </a:ext>
                      </a:extLst>
                    </a:gridCol>
                    <a:gridCol w="4077249">
                      <a:extLst>
                        <a:ext uri="{9D8B030D-6E8A-4147-A177-3AD203B41FA5}">
                          <a16:colId xmlns:a16="http://schemas.microsoft.com/office/drawing/2014/main" val="20001"/>
                        </a:ext>
                      </a:extLst>
                    </a:gridCol>
                  </a:tblGrid>
                  <a:tr h="439706">
                    <a:tc>
                      <a:txBody>
                        <a:bodyPr/>
                        <a:lstStyle/>
                        <a:p>
                          <a:pPr algn="ctr"/>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智能主体</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迷宫机器人</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39706">
                    <a:tc>
                      <a:txBody>
                        <a:bodyPr/>
                        <a:lstStyle/>
                        <a:p>
                          <a:pPr algn="ctr"/>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环境</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7"/>
                          <a:stretch>
                            <a:fillRect l="-29746" t="-105479" r="-299" b="-427397"/>
                          </a:stretch>
                        </a:blipFill>
                      </a:tcPr>
                    </a:tc>
                    <a:extLst>
                      <a:ext uri="{0D108BD9-81ED-4DB2-BD59-A6C34878D82A}">
                        <a16:rowId xmlns:a16="http://schemas.microsoft.com/office/drawing/2014/main" val="10001"/>
                      </a:ext>
                    </a:extLst>
                  </a:tr>
                  <a:tr h="628151">
                    <a:tc>
                      <a:txBody>
                        <a:bodyPr/>
                        <a:lstStyle/>
                        <a:p>
                          <a:pPr marL="0" algn="ctr" defTabSz="685800" rtl="0" eaLnBrk="1" latinLnBrk="0" hangingPunct="1"/>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状态</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机器人当前时刻所处方格</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628151">
                    <a:tc>
                      <a:txBody>
                        <a:bodyPr/>
                        <a:lstStyle/>
                        <a:p>
                          <a:pPr marL="0" algn="ctr" defTabSz="685800" rtl="0" eaLnBrk="1" latinLnBrk="0" hangingPunct="1"/>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动作</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indent="0" algn="ctr" defTabSz="914400" rtl="0" eaLnBrk="1" latinLnBrk="0" hangingPunct="1">
                            <a:lnSpc>
                              <a:spcPct val="150000"/>
                            </a:lnSpc>
                            <a:buFont typeface="Wingdings" panose="05000000000000000000" pitchFamily="2" charset="2"/>
                            <a:buNone/>
                          </a:pPr>
                          <a:r>
                            <a:rPr lang="zh-CN" altLang="en-US" sz="1600" b="1" kern="1200"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每次移动一个方格</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628151">
                    <a:tc>
                      <a:txBody>
                        <a:bodyPr/>
                        <a:lstStyle/>
                        <a:p>
                          <a:pPr marL="0" algn="ctr" defTabSz="685800" rtl="0" eaLnBrk="1" latinLnBrk="0" hangingPunct="1"/>
                          <a:r>
                            <a:rPr lang="zh-CN" altLang="en-US" sz="1600" b="1" kern="1200" dirty="0">
                              <a:solidFill>
                                <a:srgbClr val="0070C0"/>
                              </a:solidFill>
                              <a:latin typeface="Times New Roman" panose="02020603050405020304" pitchFamily="18" charset="0"/>
                              <a:ea typeface="黑体" pitchFamily="49" charset="-122"/>
                              <a:cs typeface="Times New Roman" panose="02020603050405020304" pitchFamily="18" charset="0"/>
                            </a:rPr>
                            <a:t>奖励</a:t>
                          </a:r>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zh-CN"/>
                        </a:p>
                      </a:txBody>
                      <a:tcPr marT="34290" marB="3429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7"/>
                          <a:stretch>
                            <a:fillRect l="-29746" t="-346602" r="-299" b="-1942"/>
                          </a:stretch>
                        </a:blipFill>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29701674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 name="文本框 162">
                <a:extLst>
                  <a:ext uri="{FF2B5EF4-FFF2-40B4-BE49-F238E27FC236}">
                    <a16:creationId xmlns:a16="http://schemas.microsoft.com/office/drawing/2014/main" id="{A8E4EB40-A84D-48C8-BCFA-65CF90957E19}"/>
                  </a:ext>
                </a:extLst>
              </p:cNvPr>
              <p:cNvSpPr txBox="1"/>
              <p:nvPr/>
            </p:nvSpPr>
            <p:spPr>
              <a:xfrm>
                <a:off x="131560" y="4813361"/>
                <a:ext cx="8863997" cy="1754326"/>
              </a:xfrm>
              <a:prstGeom prst="rect">
                <a:avLst/>
              </a:prstGeom>
              <a:noFill/>
            </p:spPr>
            <p:txBody>
              <a:bodyPr wrap="square" rtlCol="0">
                <a:spAutoFit/>
              </a:bodyPr>
              <a:lstStyle/>
              <a:p>
                <a:pPr indent="-342900">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如果</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函数的初始化为</a:t>
                </a:r>
                <a14:m>
                  <m:oMath xmlns:m="http://schemas.openxmlformats.org/officeDocument/2006/math">
                    <m:f>
                      <m:fPr>
                        <m:type m:val="skw"/>
                        <m:ctrlPr>
                          <a:rPr lang="zh-CN" altLang="en-US" b="1" i="1">
                            <a:latin typeface="Cambria Math" panose="02040503050406030204" pitchFamily="18" charset="0"/>
                            <a:ea typeface="华文楷体" panose="02010600040101010101" pitchFamily="2" charset="-122"/>
                            <a:cs typeface="Times New Roman" panose="02020603050405020304" pitchFamily="18" charset="0"/>
                          </a:rPr>
                        </m:ctrlPr>
                      </m:fPr>
                      <m:num>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b="1">
                            <a:latin typeface="Cambria Math" panose="02040503050406030204" pitchFamily="18" charset="0"/>
                            <a:ea typeface="华文楷体" panose="02010600040101010101" pitchFamily="2" charset="-122"/>
                            <a:cs typeface="Times New Roman" panose="02020603050405020304" pitchFamily="18" charset="0"/>
                          </a:rPr>
                          <m:t>−2</m:t>
                        </m:r>
                      </m:den>
                    </m:f>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，在模型收敛后，策略仍无法使得智能主体找到目标状态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indent="-342900">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原因在于</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除了终止状态，对于每个状态，</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由于向上一个方格可得到</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回报、而向右一个方格仅得到</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回报，因此</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智能体更倾向于向上移动一个方格而非向右一个方格。在这样初始策略下，即使在</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Q</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学习算法收敛以后，所得到的策略仍然不能使得机器人抵达目标状态</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9</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，而是沿着轨迹</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4</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7</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𝑑</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导致机器人</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越界而</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被损坏。</a:t>
                </a:r>
              </a:p>
              <a:p>
                <a:pPr indent="-342900">
                  <a:buFont typeface="Arial" panose="020B0604020202020204" pitchFamily="34" charset="0"/>
                  <a:buChar char="•"/>
                </a:pP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63" name="文本框 162">
                <a:extLst>
                  <a:ext uri="{FF2B5EF4-FFF2-40B4-BE49-F238E27FC236}">
                    <a16:creationId xmlns:a16="http://schemas.microsoft.com/office/drawing/2014/main" id="{A8E4EB40-A84D-48C8-BCFA-65CF90957E19}"/>
                  </a:ext>
                </a:extLst>
              </p:cNvPr>
              <p:cNvSpPr txBox="1">
                <a:spLocks noRot="1" noChangeAspect="1" noMove="1" noResize="1" noEditPoints="1" noAdjustHandles="1" noChangeArrowheads="1" noChangeShapeType="1" noTextEdit="1"/>
              </p:cNvSpPr>
              <p:nvPr/>
            </p:nvSpPr>
            <p:spPr>
              <a:xfrm>
                <a:off x="131560" y="4813361"/>
                <a:ext cx="8863997" cy="1754326"/>
              </a:xfrm>
              <a:prstGeom prst="rect">
                <a:avLst/>
              </a:prstGeom>
              <a:blipFill>
                <a:blip r:embed="rId2"/>
                <a:stretch>
                  <a:fillRect l="-619" t="-24739" r="-413"/>
                </a:stretch>
              </a:blipFill>
            </p:spPr>
            <p:txBody>
              <a:bodyPr/>
              <a:lstStyle/>
              <a:p>
                <a:r>
                  <a:rPr lang="zh-CN" altLang="en-US">
                    <a:noFill/>
                  </a:rPr>
                  <a:t> </a:t>
                </a:r>
              </a:p>
            </p:txBody>
          </p:sp>
        </mc:Fallback>
      </mc:AlternateContent>
      <p:sp>
        <p:nvSpPr>
          <p:cNvPr id="50" name="标题 2">
            <a:extLst>
              <a:ext uri="{FF2B5EF4-FFF2-40B4-BE49-F238E27FC236}">
                <a16:creationId xmlns:a16="http://schemas.microsoft.com/office/drawing/2014/main"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a:t>
            </a:r>
            <a:r>
              <a:rPr lang="en-US" altLang="zh-CN" sz="2400" kern="0" dirty="0">
                <a:solidFill>
                  <a:srgbClr val="0070C0"/>
                </a:solidFill>
                <a:latin typeface="Times New Roman" pitchFamily="18" charset="0"/>
                <a:cs typeface="Times New Roman" pitchFamily="18" charset="0"/>
              </a:rPr>
              <a:t>Q-learning</a:t>
            </a:r>
            <a:endParaRPr lang="zh-CN" altLang="en-US" sz="2400" kern="0" dirty="0">
              <a:solidFill>
                <a:srgbClr val="0070C0"/>
              </a:solidFill>
              <a:latin typeface="Times New Roman" pitchFamily="18" charset="0"/>
              <a:cs typeface="Times New Roman" pitchFamily="18" charset="0"/>
            </a:endParaRPr>
          </a:p>
        </p:txBody>
      </p:sp>
      <p:pic>
        <p:nvPicPr>
          <p:cNvPr id="4" name="图片 3">
            <a:extLst>
              <a:ext uri="{FF2B5EF4-FFF2-40B4-BE49-F238E27FC236}">
                <a16:creationId xmlns:a16="http://schemas.microsoft.com/office/drawing/2014/main" id="{DD0F9725-B869-4A07-B5DA-2995698FF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1194" y="1335289"/>
            <a:ext cx="4170094" cy="2973239"/>
          </a:xfrm>
          <a:prstGeom prst="rect">
            <a:avLst/>
          </a:prstGeom>
        </p:spPr>
      </p:pic>
      <p:pic>
        <p:nvPicPr>
          <p:cNvPr id="5" name="图片 4">
            <a:extLst>
              <a:ext uri="{FF2B5EF4-FFF2-40B4-BE49-F238E27FC236}">
                <a16:creationId xmlns:a16="http://schemas.microsoft.com/office/drawing/2014/main" id="{F3A5F2EF-B8AA-474C-BD3A-C7B745C69C25}"/>
              </a:ext>
            </a:extLst>
          </p:cNvPr>
          <p:cNvPicPr>
            <a:picLocks noChangeAspect="1"/>
          </p:cNvPicPr>
          <p:nvPr/>
        </p:nvPicPr>
        <p:blipFill>
          <a:blip r:embed="rId4"/>
          <a:stretch>
            <a:fillRect/>
          </a:stretch>
        </p:blipFill>
        <p:spPr>
          <a:xfrm>
            <a:off x="668494" y="1993953"/>
            <a:ext cx="3028950" cy="2314575"/>
          </a:xfrm>
          <a:prstGeom prst="rect">
            <a:avLst/>
          </a:prstGeom>
        </p:spPr>
      </p:pic>
      <p:sp>
        <p:nvSpPr>
          <p:cNvPr id="19" name="文本框 18">
            <a:extLst>
              <a:ext uri="{FF2B5EF4-FFF2-40B4-BE49-F238E27FC236}">
                <a16:creationId xmlns:a16="http://schemas.microsoft.com/office/drawing/2014/main" id="{90BBDADD-4E56-4DC0-AC50-1312E5C71076}"/>
              </a:ext>
            </a:extLst>
          </p:cNvPr>
          <p:cNvSpPr txBox="1"/>
          <p:nvPr/>
        </p:nvSpPr>
        <p:spPr>
          <a:xfrm>
            <a:off x="578958" y="1409178"/>
            <a:ext cx="2956293" cy="584775"/>
          </a:xfrm>
          <a:prstGeom prst="rect">
            <a:avLst/>
          </a:prstGeom>
          <a:noFill/>
        </p:spPr>
        <p:txBody>
          <a:bodyPr wrap="square">
            <a:spAutoFit/>
          </a:bodyPr>
          <a:lstStyle/>
          <a:p>
            <a:pPr algn="ct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7.12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动作</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价值函数初始化为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1/-2</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时</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Q</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学习算法的流程</a:t>
            </a:r>
          </a:p>
        </p:txBody>
      </p:sp>
    </p:spTree>
    <p:extLst>
      <p:ext uri="{BB962C8B-B14F-4D97-AF65-F5344CB8AC3E}">
        <p14:creationId xmlns:p14="http://schemas.microsoft.com/office/powerpoint/2010/main" val="30022763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 name="文本框 162">
                <a:extLst>
                  <a:ext uri="{FF2B5EF4-FFF2-40B4-BE49-F238E27FC236}">
                    <a16:creationId xmlns:a16="http://schemas.microsoft.com/office/drawing/2014/main" id="{A8E4EB40-A84D-48C8-BCFA-65CF90957E19}"/>
                  </a:ext>
                </a:extLst>
              </p:cNvPr>
              <p:cNvSpPr txBox="1"/>
              <p:nvPr/>
            </p:nvSpPr>
            <p:spPr>
              <a:xfrm>
                <a:off x="204850" y="4597177"/>
                <a:ext cx="8568046" cy="1296958"/>
              </a:xfrm>
              <a:prstGeom prst="rect">
                <a:avLst/>
              </a:prstGeom>
              <a:noFill/>
            </p:spPr>
            <p:txBody>
              <a:bodyPr wrap="square" rtlCol="0">
                <a:spAutoFit/>
              </a:bodyPr>
              <a:lstStyle/>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这一</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问题出现的原因概括来说就是</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zh-CN" altLang="zh-CN" b="1">
                        <a:latin typeface="Cambria Math" panose="02040503050406030204" pitchFamily="18" charset="0"/>
                        <a:ea typeface="华文楷体" panose="02010600040101010101" pitchFamily="2" charset="-122"/>
                        <a:cs typeface="Times New Roman" panose="02020603050405020304" pitchFamily="18" charset="0"/>
                      </a:rPr>
                      <m:t>右</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的初始值太小，导致机器人被损坏产生的</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奖励不足以推动智能体来改变策略。既然外部刺激不足以使机器人尝试新的策略，那么不妨从内部入手为智能体改变固有策略来添加一个探索的动力。</a:t>
                </a:r>
              </a:p>
            </p:txBody>
          </p:sp>
        </mc:Choice>
        <mc:Fallback xmlns="">
          <p:sp>
            <p:nvSpPr>
              <p:cNvPr id="163" name="文本框 162">
                <a:extLst>
                  <a:ext uri="{FF2B5EF4-FFF2-40B4-BE49-F238E27FC236}">
                    <a16:creationId xmlns:a16="http://schemas.microsoft.com/office/drawing/2014/main" id="{A8E4EB40-A84D-48C8-BCFA-65CF90957E19}"/>
                  </a:ext>
                </a:extLst>
              </p:cNvPr>
              <p:cNvSpPr txBox="1">
                <a:spLocks noRot="1" noChangeAspect="1" noMove="1" noResize="1" noEditPoints="1" noAdjustHandles="1" noChangeArrowheads="1" noChangeShapeType="1" noTextEdit="1"/>
              </p:cNvSpPr>
              <p:nvPr/>
            </p:nvSpPr>
            <p:spPr>
              <a:xfrm>
                <a:off x="204850" y="4597177"/>
                <a:ext cx="8568046" cy="1296958"/>
              </a:xfrm>
              <a:prstGeom prst="rect">
                <a:avLst/>
              </a:prstGeom>
              <a:blipFill>
                <a:blip r:embed="rId2"/>
                <a:stretch>
                  <a:fillRect l="-641" r="-3203" b="-7042"/>
                </a:stretch>
              </a:blipFill>
            </p:spPr>
            <p:txBody>
              <a:bodyPr/>
              <a:lstStyle/>
              <a:p>
                <a:r>
                  <a:rPr lang="zh-CN" altLang="en-US">
                    <a:noFill/>
                  </a:rPr>
                  <a:t> </a:t>
                </a:r>
              </a:p>
            </p:txBody>
          </p:sp>
        </mc:Fallback>
      </mc:AlternateContent>
      <p:sp>
        <p:nvSpPr>
          <p:cNvPr id="50" name="标题 2">
            <a:extLst>
              <a:ext uri="{FF2B5EF4-FFF2-40B4-BE49-F238E27FC236}">
                <a16:creationId xmlns:a16="http://schemas.microsoft.com/office/drawing/2014/main" id="{A7663114-BA1E-4D33-B77E-13B4B0533AAA}"/>
              </a:ext>
            </a:extLst>
          </p:cNvPr>
          <p:cNvSpPr>
            <a:spLocks noGrp="1"/>
          </p:cNvSpPr>
          <p:nvPr>
            <p:ph type="title"/>
          </p:nvPr>
        </p:nvSpPr>
        <p:spPr>
          <a:xfrm>
            <a:off x="578958" y="15176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a:t>
            </a:r>
            <a:r>
              <a:rPr lang="en-US" altLang="zh-CN" sz="2400" kern="0" dirty="0">
                <a:solidFill>
                  <a:srgbClr val="0070C0"/>
                </a:solidFill>
                <a:latin typeface="Times New Roman" pitchFamily="18" charset="0"/>
                <a:cs typeface="Times New Roman" pitchFamily="18" charset="0"/>
              </a:rPr>
              <a:t>Q-learning</a:t>
            </a:r>
            <a:endParaRPr lang="zh-CN" altLang="en-US" sz="2400" kern="0" dirty="0">
              <a:solidFill>
                <a:srgbClr val="0070C0"/>
              </a:solidFill>
              <a:latin typeface="Times New Roman" pitchFamily="18" charset="0"/>
              <a:cs typeface="Times New Roman" pitchFamily="18" charset="0"/>
            </a:endParaRPr>
          </a:p>
        </p:txBody>
      </p:sp>
      <p:pic>
        <p:nvPicPr>
          <p:cNvPr id="17" name="图片 16">
            <a:extLst>
              <a:ext uri="{FF2B5EF4-FFF2-40B4-BE49-F238E27FC236}">
                <a16:creationId xmlns:a16="http://schemas.microsoft.com/office/drawing/2014/main" id="{68CD63EE-8C0D-4EEE-A68C-C018BF10BD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1194" y="1335289"/>
            <a:ext cx="4170094" cy="2973239"/>
          </a:xfrm>
          <a:prstGeom prst="rect">
            <a:avLst/>
          </a:prstGeom>
        </p:spPr>
      </p:pic>
      <p:pic>
        <p:nvPicPr>
          <p:cNvPr id="18" name="图片 17">
            <a:extLst>
              <a:ext uri="{FF2B5EF4-FFF2-40B4-BE49-F238E27FC236}">
                <a16:creationId xmlns:a16="http://schemas.microsoft.com/office/drawing/2014/main" id="{C7014C51-331B-4EFE-93CE-113A225A6EEC}"/>
              </a:ext>
            </a:extLst>
          </p:cNvPr>
          <p:cNvPicPr>
            <a:picLocks noChangeAspect="1"/>
          </p:cNvPicPr>
          <p:nvPr/>
        </p:nvPicPr>
        <p:blipFill>
          <a:blip r:embed="rId4"/>
          <a:stretch>
            <a:fillRect/>
          </a:stretch>
        </p:blipFill>
        <p:spPr>
          <a:xfrm>
            <a:off x="668494" y="1993953"/>
            <a:ext cx="3028950" cy="2314575"/>
          </a:xfrm>
          <a:prstGeom prst="rect">
            <a:avLst/>
          </a:prstGeom>
        </p:spPr>
      </p:pic>
      <p:sp>
        <p:nvSpPr>
          <p:cNvPr id="19" name="文本框 18">
            <a:extLst>
              <a:ext uri="{FF2B5EF4-FFF2-40B4-BE49-F238E27FC236}">
                <a16:creationId xmlns:a16="http://schemas.microsoft.com/office/drawing/2014/main" id="{715CFEF8-B212-418A-B135-79A27A035453}"/>
              </a:ext>
            </a:extLst>
          </p:cNvPr>
          <p:cNvSpPr txBox="1"/>
          <p:nvPr/>
        </p:nvSpPr>
        <p:spPr>
          <a:xfrm>
            <a:off x="578958" y="1409178"/>
            <a:ext cx="2956293" cy="584775"/>
          </a:xfrm>
          <a:prstGeom prst="rect">
            <a:avLst/>
          </a:prstGeom>
          <a:noFill/>
        </p:spPr>
        <p:txBody>
          <a:bodyPr wrap="square">
            <a:spAutoFit/>
          </a:bodyPr>
          <a:lstStyle/>
          <a:p>
            <a:pPr algn="just"/>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7.12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动作</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价值函数初始化为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1/-2</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时</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Q</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学习算法的流程</a:t>
            </a:r>
          </a:p>
        </p:txBody>
      </p:sp>
    </p:spTree>
    <p:extLst>
      <p:ext uri="{BB962C8B-B14F-4D97-AF65-F5344CB8AC3E}">
        <p14:creationId xmlns:p14="http://schemas.microsoft.com/office/powerpoint/2010/main" val="19417347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F9771EFC-F823-41F9-A6DA-F561C77720F7}"/>
              </a:ext>
            </a:extLst>
          </p:cNvPr>
          <p:cNvSpPr/>
          <p:nvPr/>
        </p:nvSpPr>
        <p:spPr>
          <a:xfrm>
            <a:off x="658703" y="2877295"/>
            <a:ext cx="4922044" cy="830997"/>
          </a:xfrm>
          <a:prstGeom prst="rect">
            <a:avLst/>
          </a:prstGeom>
        </p:spPr>
        <p:txBody>
          <a:bodyPr wrap="square">
            <a:spAutoFit/>
          </a:bodyPr>
          <a:lstStyle/>
          <a:p>
            <a:br>
              <a:rPr lang="en-US" altLang="zh-CN" sz="2400" dirty="0">
                <a:latin typeface="Times New Roman" panose="02020603050405020304" pitchFamily="18" charset="0"/>
                <a:ea typeface="黑体" panose="02010609060101010101" pitchFamily="49" charset="-122"/>
                <a:cs typeface="Times New Roman" panose="02020603050405020304" pitchFamily="18" charset="0"/>
              </a:rPr>
            </a:br>
            <a:endParaRPr lang="en-US" altLang="zh-C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E84882DD-E718-45DE-9428-DD968E9BF3B4}"/>
                  </a:ext>
                </a:extLst>
              </p:cNvPr>
              <p:cNvSpPr txBox="1"/>
              <p:nvPr/>
            </p:nvSpPr>
            <p:spPr>
              <a:xfrm>
                <a:off x="3253511" y="856050"/>
                <a:ext cx="4654472" cy="1061829"/>
              </a:xfrm>
              <a:prstGeom prst="rect">
                <a:avLst/>
              </a:prstGeom>
              <a:solidFill>
                <a:srgbClr val="FFFF00"/>
              </a:solidFill>
            </p:spPr>
            <p:txBody>
              <a:bodyPr wrap="square" rtlCol="0">
                <a:spAutoFit/>
              </a:bodyPr>
              <a:lstStyle>
                <a:defPPr>
                  <a:defRPr lang="zh-CN"/>
                </a:defPPr>
                <a:lvl1pPr>
                  <a:defRPr sz="2400" b="1">
                    <a:ea typeface="黑体" pitchFamily="49" charset="-122"/>
                  </a:defRPr>
                </a:lvl1pPr>
              </a:lstStyle>
              <a:p>
                <a14:m>
                  <m:oMath xmlns:m="http://schemas.openxmlformats.org/officeDocument/2006/math">
                    <m:r>
                      <a:rPr lang="en-US" altLang="zh-CN" sz="1600" b="0" i="1" smtClean="0">
                        <a:latin typeface="Cambria Math" panose="02040503050406030204" pitchFamily="18" charset="0"/>
                      </a:rPr>
                      <m:t>𝜖</m:t>
                    </m:r>
                  </m:oMath>
                </a14:m>
                <a:r>
                  <a:rPr lang="zh-CN" altLang="en-US" sz="1600" b="0" dirty="0">
                    <a:latin typeface="Times New Roman" panose="02020603050405020304" pitchFamily="18" charset="0"/>
                    <a:cs typeface="Times New Roman" panose="02020603050405020304" pitchFamily="18" charset="0"/>
                  </a:rPr>
                  <a:t>贪心（</a:t>
                </a:r>
                <a14:m>
                  <m:oMath xmlns:m="http://schemas.openxmlformats.org/officeDocument/2006/math">
                    <m:r>
                      <a:rPr lang="en-US" altLang="zh-CN" sz="1600" b="0" i="1" smtClean="0">
                        <a:latin typeface="Cambria Math" panose="02040503050406030204" pitchFamily="18" charset="0"/>
                      </a:rPr>
                      <m:t>𝜖</m:t>
                    </m:r>
                  </m:oMath>
                </a14:m>
                <a:r>
                  <a:rPr lang="en-US" altLang="zh-CN" sz="1600" b="0" dirty="0">
                    <a:latin typeface="Times New Roman" panose="02020603050405020304" pitchFamily="18" charset="0"/>
                    <a:cs typeface="Times New Roman" panose="02020603050405020304" pitchFamily="18" charset="0"/>
                  </a:rPr>
                  <a:t>-greedy</a:t>
                </a:r>
                <a:r>
                  <a:rPr lang="zh-CN" altLang="en-US" sz="1600" b="0" dirty="0">
                    <a:latin typeface="Times New Roman" panose="02020603050405020304" pitchFamily="18" charset="0"/>
                    <a:cs typeface="Times New Roman" panose="02020603050405020304" pitchFamily="18" charset="0"/>
                  </a:rPr>
                  <a:t>）策略</a:t>
                </a:r>
                <a:endParaRPr lang="en-US" altLang="zh-CN" sz="16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600" b="0" i="1">
                          <a:latin typeface="Cambria Math" panose="02040503050406030204" pitchFamily="18" charset="0"/>
                        </a:rPr>
                        <m:t>𝜖</m:t>
                      </m:r>
                      <m:r>
                        <m:rPr>
                          <m:nor/>
                        </m:rPr>
                        <a:rPr lang="en-US" altLang="zh-CN" sz="1600" b="0" dirty="0">
                          <a:latin typeface="Times New Roman" panose="02020603050405020304" pitchFamily="18" charset="0"/>
                          <a:cs typeface="Times New Roman" panose="02020603050405020304" pitchFamily="18" charset="0"/>
                        </a:rPr>
                        <m:t>−</m:t>
                      </m:r>
                      <m:r>
                        <a:rPr lang="en-US" altLang="zh-CN" sz="1600" b="0" i="1">
                          <a:latin typeface="Cambria Math" panose="02040503050406030204" pitchFamily="18" charset="0"/>
                        </a:rPr>
                        <m:t>𝑔𝑟𝑒𝑒𝑑</m:t>
                      </m:r>
                      <m:sSub>
                        <m:sSubPr>
                          <m:ctrlPr>
                            <a:rPr lang="en-US" altLang="zh-CN" sz="1600" b="0" i="1">
                              <a:latin typeface="Cambria Math" panose="02040503050406030204" pitchFamily="18" charset="0"/>
                            </a:rPr>
                          </m:ctrlPr>
                        </m:sSubPr>
                        <m:e>
                          <m:r>
                            <a:rPr lang="en-US" altLang="zh-CN" sz="1600" b="0" i="1">
                              <a:latin typeface="Cambria Math" panose="02040503050406030204" pitchFamily="18" charset="0"/>
                            </a:rPr>
                            <m:t>𝑦</m:t>
                          </m:r>
                        </m:e>
                        <m:sub>
                          <m:r>
                            <a:rPr lang="en-US" altLang="zh-CN" sz="1600" b="0" i="1">
                              <a:latin typeface="Cambria Math" panose="02040503050406030204" pitchFamily="18" charset="0"/>
                            </a:rPr>
                            <m:t>𝜋</m:t>
                          </m:r>
                        </m:sub>
                      </m:sSub>
                      <m:d>
                        <m:dPr>
                          <m:ctrlPr>
                            <a:rPr lang="en-US" altLang="zh-CN" sz="1600" b="0" i="1">
                              <a:latin typeface="Cambria Math" panose="02040503050406030204" pitchFamily="18" charset="0"/>
                            </a:rPr>
                          </m:ctrlPr>
                        </m:dPr>
                        <m:e>
                          <m:r>
                            <a:rPr lang="en-US" altLang="zh-CN" sz="1600" b="0" i="1">
                              <a:latin typeface="Cambria Math" panose="02040503050406030204" pitchFamily="18" charset="0"/>
                            </a:rPr>
                            <m:t>𝑠</m:t>
                          </m:r>
                        </m:e>
                      </m:d>
                      <m:r>
                        <a:rPr lang="en-US" altLang="zh-CN" sz="1600" b="0" i="1">
                          <a:latin typeface="Cambria Math" panose="02040503050406030204" pitchFamily="18" charset="0"/>
                        </a:rPr>
                        <m:t>=</m:t>
                      </m:r>
                      <m:d>
                        <m:dPr>
                          <m:begChr m:val="{"/>
                          <m:endChr m:val=""/>
                          <m:ctrlPr>
                            <a:rPr lang="en-US" altLang="zh-CN" sz="1600" b="0" i="1">
                              <a:latin typeface="Cambria Math" panose="02040503050406030204" pitchFamily="18" charset="0"/>
                            </a:rPr>
                          </m:ctrlPr>
                        </m:dPr>
                        <m:e>
                          <m:eqArr>
                            <m:eqArrPr>
                              <m:ctrlPr>
                                <a:rPr lang="en-US" altLang="zh-CN" sz="1600" b="0" i="1">
                                  <a:latin typeface="Cambria Math" panose="02040503050406030204" pitchFamily="18" charset="0"/>
                                </a:rPr>
                              </m:ctrlPr>
                            </m:eqArrPr>
                            <m:e>
                              <m:sSub>
                                <m:sSubPr>
                                  <m:ctrlPr>
                                    <a:rPr lang="en-US" altLang="zh-CN" sz="1600" b="0" i="1">
                                      <a:latin typeface="Cambria Math" panose="02040503050406030204" pitchFamily="18" charset="0"/>
                                    </a:rPr>
                                  </m:ctrlPr>
                                </m:sSubPr>
                                <m:e>
                                  <m:r>
                                    <m:rPr>
                                      <m:sty m:val="p"/>
                                    </m:rPr>
                                    <a:rPr lang="en-US" altLang="zh-CN" sz="1600" b="0">
                                      <a:latin typeface="Cambria Math" panose="02040503050406030204" pitchFamily="18" charset="0"/>
                                    </a:rPr>
                                    <m:t>argmax</m:t>
                                  </m:r>
                                </m:e>
                                <m:sub>
                                  <m:r>
                                    <a:rPr lang="en-US" altLang="zh-CN" sz="1600" b="0" i="1">
                                      <a:latin typeface="Cambria Math" panose="02040503050406030204" pitchFamily="18" charset="0"/>
                                    </a:rPr>
                                    <m:t>𝑎</m:t>
                                  </m:r>
                                </m:sub>
                              </m:sSub>
                              <m:sSub>
                                <m:sSubPr>
                                  <m:ctrlPr>
                                    <a:rPr lang="en-US" altLang="zh-CN" sz="1600" b="0" i="1">
                                      <a:latin typeface="Cambria Math" panose="02040503050406030204" pitchFamily="18" charset="0"/>
                                    </a:rPr>
                                  </m:ctrlPr>
                                </m:sSubPr>
                                <m:e>
                                  <m:r>
                                    <a:rPr lang="en-US" altLang="zh-CN" sz="1600" b="0" i="1">
                                      <a:latin typeface="Cambria Math" panose="02040503050406030204" pitchFamily="18" charset="0"/>
                                    </a:rPr>
                                    <m:t>𝑞</m:t>
                                  </m:r>
                                </m:e>
                                <m:sub>
                                  <m:r>
                                    <a:rPr lang="en-US" altLang="zh-CN" sz="1600" b="0" i="1">
                                      <a:latin typeface="Cambria Math" panose="02040503050406030204" pitchFamily="18" charset="0"/>
                                    </a:rPr>
                                    <m:t>𝜋</m:t>
                                  </m:r>
                                </m:sub>
                              </m:sSub>
                              <m:r>
                                <a:rPr lang="en-US" altLang="zh-CN" sz="1600" b="0" i="1">
                                  <a:latin typeface="Cambria Math" panose="02040503050406030204" pitchFamily="18" charset="0"/>
                                </a:rPr>
                                <m:t>(</m:t>
                              </m:r>
                              <m:r>
                                <a:rPr lang="en-US" altLang="zh-CN" sz="1600" b="0" i="1">
                                  <a:latin typeface="Cambria Math" panose="02040503050406030204" pitchFamily="18" charset="0"/>
                                </a:rPr>
                                <m:t>𝑠</m:t>
                              </m:r>
                              <m:r>
                                <a:rPr lang="en-US" altLang="zh-CN" sz="1600" b="0" i="1">
                                  <a:latin typeface="Cambria Math" panose="02040503050406030204" pitchFamily="18" charset="0"/>
                                </a:rPr>
                                <m:t>,</m:t>
                              </m:r>
                              <m:r>
                                <a:rPr lang="en-US" altLang="zh-CN" sz="1600" b="0" i="1">
                                  <a:latin typeface="Cambria Math" panose="02040503050406030204" pitchFamily="18" charset="0"/>
                                </a:rPr>
                                <m:t>𝑎</m:t>
                              </m:r>
                              <m:r>
                                <a:rPr lang="en-US" altLang="zh-CN" sz="1600" b="0" i="1">
                                  <a:latin typeface="Cambria Math" panose="02040503050406030204" pitchFamily="18" charset="0"/>
                                </a:rPr>
                                <m:t>)</m:t>
                              </m:r>
                            </m:e>
                            <m:e>
                              <m:r>
                                <a:rPr lang="zh-CN" altLang="en-US" sz="1600" b="0" i="1">
                                  <a:latin typeface="Cambria Math" panose="02040503050406030204" pitchFamily="18" charset="0"/>
                                </a:rPr>
                                <m:t>随机的</m:t>
                              </m:r>
                              <m:r>
                                <a:rPr lang="en-US" altLang="zh-CN" sz="1600" b="0" i="1">
                                  <a:latin typeface="Cambria Math" panose="02040503050406030204" pitchFamily="18" charset="0"/>
                                </a:rPr>
                                <m:t>𝑎</m:t>
                              </m:r>
                              <m:r>
                                <a:rPr lang="en-US" altLang="zh-CN" sz="1600" b="0" i="1">
                                  <a:latin typeface="Cambria Math" panose="02040503050406030204" pitchFamily="18" charset="0"/>
                                </a:rPr>
                                <m:t>∈</m:t>
                              </m:r>
                              <m:r>
                                <a:rPr lang="en-US" altLang="zh-CN" sz="1600" b="0" i="1">
                                  <a:latin typeface="Cambria Math" panose="02040503050406030204" pitchFamily="18" charset="0"/>
                                </a:rPr>
                                <m:t>𝐴</m:t>
                              </m:r>
                            </m:e>
                          </m:eqArr>
                          <m:m>
                            <m:mPr>
                              <m:mcs>
                                <m:mc>
                                  <m:mcPr>
                                    <m:count m:val="1"/>
                                    <m:mcJc m:val="center"/>
                                  </m:mcPr>
                                </m:mc>
                              </m:mcs>
                              <m:ctrlPr>
                                <a:rPr lang="en-US" altLang="zh-CN" sz="1600" b="0" i="1">
                                  <a:latin typeface="Cambria Math" panose="02040503050406030204" pitchFamily="18" charset="0"/>
                                </a:rPr>
                              </m:ctrlPr>
                            </m:mPr>
                            <m:mr>
                              <m:e>
                                <m:r>
                                  <m:rPr>
                                    <m:brk m:alnAt="7"/>
                                  </m:rPr>
                                  <a:rPr lang="en-US" altLang="zh-CN" sz="1600" b="0" i="1">
                                    <a:latin typeface="Cambria Math" panose="02040503050406030204" pitchFamily="18" charset="0"/>
                                  </a:rPr>
                                  <m:t>,</m:t>
                                </m:r>
                                <m:r>
                                  <a:rPr lang="en-US" altLang="zh-CN" sz="1600" b="0" i="1">
                                    <a:latin typeface="Cambria Math" panose="02040503050406030204" pitchFamily="18" charset="0"/>
                                  </a:rPr>
                                  <m:t>  </m:t>
                                </m:r>
                                <m:r>
                                  <m:rPr>
                                    <m:brk m:alnAt="7"/>
                                  </m:rPr>
                                  <a:rPr lang="zh-CN" altLang="en-US" sz="1600" b="0" i="1">
                                    <a:latin typeface="Cambria Math" panose="02040503050406030204" pitchFamily="18" charset="0"/>
                                  </a:rPr>
                                  <m:t>以</m:t>
                                </m:r>
                                <m:r>
                                  <m:rPr>
                                    <m:brk m:alnAt="7"/>
                                  </m:rPr>
                                  <a:rPr lang="en-US" altLang="zh-CN" sz="1600" b="0" i="1">
                                    <a:latin typeface="Cambria Math" panose="02040503050406030204" pitchFamily="18" charset="0"/>
                                  </a:rPr>
                                  <m:t>1</m:t>
                                </m:r>
                                <m:r>
                                  <a:rPr lang="en-US" altLang="zh-CN" sz="1600" b="0" i="1">
                                    <a:latin typeface="Cambria Math" panose="02040503050406030204" pitchFamily="18" charset="0"/>
                                  </a:rPr>
                                  <m:t>−</m:t>
                                </m:r>
                                <m:r>
                                  <a:rPr lang="en-US" altLang="zh-CN" sz="1600" b="0" i="1">
                                    <a:latin typeface="Cambria Math" panose="02040503050406030204" pitchFamily="18" charset="0"/>
                                  </a:rPr>
                                  <m:t>𝜖</m:t>
                                </m:r>
                                <m:r>
                                  <a:rPr lang="zh-CN" altLang="en-US" sz="1600" b="0" i="1">
                                    <a:latin typeface="Cambria Math" panose="02040503050406030204" pitchFamily="18" charset="0"/>
                                  </a:rPr>
                                  <m:t>的概率</m:t>
                                </m:r>
                              </m:e>
                            </m:mr>
                            <m:mr>
                              <m:e>
                                <m:r>
                                  <a:rPr lang="en-US" altLang="zh-CN" sz="1600" b="0" i="1">
                                    <a:latin typeface="Cambria Math" panose="02040503050406030204" pitchFamily="18" charset="0"/>
                                  </a:rPr>
                                  <m:t>,  </m:t>
                                </m:r>
                                <m:r>
                                  <a:rPr lang="zh-CN" altLang="en-US" sz="1600" b="0" i="1">
                                    <a:latin typeface="Cambria Math" panose="02040503050406030204" pitchFamily="18" charset="0"/>
                                  </a:rPr>
                                  <m:t>以</m:t>
                                </m:r>
                                <m:r>
                                  <a:rPr lang="en-US" altLang="zh-CN" sz="1600" b="0" i="1">
                                    <a:latin typeface="Cambria Math" panose="02040503050406030204" pitchFamily="18" charset="0"/>
                                  </a:rPr>
                                  <m:t>𝜖</m:t>
                                </m:r>
                                <m:r>
                                  <a:rPr lang="zh-CN" altLang="en-US" sz="1600" b="0" i="1">
                                    <a:latin typeface="Cambria Math" panose="02040503050406030204" pitchFamily="18" charset="0"/>
                                  </a:rPr>
                                  <m:t>的概率</m:t>
                                </m:r>
                                <m:r>
                                  <a:rPr lang="en-US" altLang="zh-CN" sz="1600" b="0" i="1">
                                    <a:latin typeface="Cambria Math" panose="02040503050406030204" pitchFamily="18" charset="0"/>
                                  </a:rPr>
                                  <m:t>        </m:t>
                                </m:r>
                              </m:e>
                            </m:mr>
                          </m:m>
                        </m:e>
                      </m:d>
                    </m:oMath>
                  </m:oMathPara>
                </a14:m>
                <a:endParaRPr lang="en-US" altLang="zh-CN" sz="1600" b="0" dirty="0">
                  <a:latin typeface="Times New Roman" panose="02020603050405020304" pitchFamily="18" charset="0"/>
                  <a:cs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xmlns="" xmlns:a14="http://schemas.microsoft.com/office/drawing/2010/main" id="{E84882DD-E718-45DE-9428-DD968E9BF3B4}"/>
                  </a:ext>
                </a:extLst>
              </p:cNvPr>
              <p:cNvSpPr txBox="1">
                <a:spLocks noRot="1" noChangeAspect="1" noMove="1" noResize="1" noEditPoints="1" noAdjustHandles="1" noChangeArrowheads="1" noChangeShapeType="1" noTextEdit="1"/>
              </p:cNvSpPr>
              <p:nvPr/>
            </p:nvSpPr>
            <p:spPr>
              <a:xfrm>
                <a:off x="3253511" y="856050"/>
                <a:ext cx="4654472" cy="1061829"/>
              </a:xfrm>
              <a:prstGeom prst="rect">
                <a:avLst/>
              </a:prstGeom>
              <a:blipFill rotWithShape="1">
                <a:blip r:embed="rId2"/>
                <a:stretch>
                  <a:fillRect t="-2286"/>
                </a:stretch>
              </a:blipFill>
            </p:spPr>
            <p:txBody>
              <a:bodyPr/>
              <a:lstStyle/>
              <a:p>
                <a:r>
                  <a:rPr lang="zh-CN" altLang="en-US">
                    <a:noFill/>
                  </a:rPr>
                  <a:t> </a:t>
                </a:r>
              </a:p>
            </p:txBody>
          </p:sp>
        </mc:Fallback>
      </mc:AlternateContent>
      <p:sp>
        <p:nvSpPr>
          <p:cNvPr id="22" name="标题 2">
            <a:extLst>
              <a:ext uri="{FF2B5EF4-FFF2-40B4-BE49-F238E27FC236}">
                <a16:creationId xmlns:a16="http://schemas.microsoft.com/office/drawing/2014/main" id="{A7663114-BA1E-4D33-B77E-13B4B0533AAA}"/>
              </a:ext>
            </a:extLst>
          </p:cNvPr>
          <p:cNvSpPr>
            <a:spLocks noGrp="1"/>
          </p:cNvSpPr>
          <p:nvPr>
            <p:ph type="title"/>
          </p:nvPr>
        </p:nvSpPr>
        <p:spPr>
          <a:xfrm>
            <a:off x="411839" y="141612"/>
            <a:ext cx="8361718" cy="657727"/>
          </a:xfrm>
        </p:spPr>
        <p:txBody>
          <a:bodyPr/>
          <a:lstStyle/>
          <a:p>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策略学习中探索（</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exploration</a:t>
            </a: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）与利用（</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exploitation</a:t>
            </a: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）的平衡</a:t>
            </a:r>
          </a:p>
        </p:txBody>
      </p:sp>
      <mc:AlternateContent xmlns:mc="http://schemas.openxmlformats.org/markup-compatibility/2006" xmlns:a14="http://schemas.microsoft.com/office/drawing/2010/main">
        <mc:Choice Requires="a14">
          <p:sp>
            <p:nvSpPr>
              <p:cNvPr id="24" name="文本框 12">
                <a:extLst>
                  <a:ext uri="{FF2B5EF4-FFF2-40B4-BE49-F238E27FC236}">
                    <a16:creationId xmlns:a16="http://schemas.microsoft.com/office/drawing/2014/main" id="{FBD0EAF9-2ECB-4163-B273-83D2491C3454}"/>
                  </a:ext>
                </a:extLst>
              </p:cNvPr>
              <p:cNvSpPr txBox="1"/>
              <p:nvPr/>
            </p:nvSpPr>
            <p:spPr>
              <a:xfrm>
                <a:off x="362976" y="2005687"/>
                <a:ext cx="7196923" cy="3201454"/>
              </a:xfrm>
              <a:prstGeom prst="rect">
                <a:avLst/>
              </a:prstGeom>
              <a:noFill/>
              <a:ln>
                <a:solidFill>
                  <a:schemeClr val="tx1"/>
                </a:solidFill>
              </a:ln>
            </p:spPr>
            <p:txBody>
              <a:bodyPr wrap="square" rtlCol="0">
                <a:spAutoFit/>
              </a:bodyPr>
              <a:lstStyle/>
              <a:p>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sz="1600" b="1" i="1">
                            <a:solidFill>
                              <a:schemeClr val="tx1"/>
                            </a:solidFill>
                            <a:latin typeface="Cambria Math" panose="02040503050406030204" pitchFamily="18" charset="0"/>
                            <a:ea typeface="黑体" pitchFamily="49" charset="-122"/>
                          </a:rPr>
                        </m:ctrlPr>
                      </m:sSubPr>
                      <m:e>
                        <m:r>
                          <a:rPr lang="en-US" altLang="zh-CN" sz="1600" b="1" i="1">
                            <a:solidFill>
                              <a:schemeClr val="tx1"/>
                            </a:solidFill>
                            <a:latin typeface="Cambria Math" panose="02040503050406030204" pitchFamily="18" charset="0"/>
                            <a:ea typeface="黑体" pitchFamily="49" charset="-122"/>
                          </a:rPr>
                          <m:t>𝒒</m:t>
                        </m:r>
                      </m:e>
                      <m:sub>
                        <m:r>
                          <a:rPr lang="en-US" altLang="zh-CN" sz="1600" b="1" i="1">
                            <a:solidFill>
                              <a:schemeClr val="tx1"/>
                            </a:solidFill>
                            <a:latin typeface="Cambria Math" panose="02040503050406030204" pitchFamily="18" charset="0"/>
                            <a:ea typeface="黑体" pitchFamily="49" charset="-122"/>
                          </a:rPr>
                          <m:t>𝝅</m:t>
                        </m:r>
                      </m:sub>
                    </m:sSub>
                  </m:oMath>
                </a14:m>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s</a:t>
                </a:r>
              </a:p>
              <a:p>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i="1" dirty="0" smtClean="0">
                        <a:solidFill>
                          <a:srgbClr val="FF0000"/>
                        </a:solidFill>
                        <a:latin typeface="Cambria Math" panose="02040503050406030204" pitchFamily="18" charset="0"/>
                        <a:ea typeface="黑体" pitchFamily="49" charset="-122"/>
                      </a:rPr>
                      <m:t>𝒂</m:t>
                    </m:r>
                    <m:r>
                      <a:rPr lang="en-US" altLang="zh-CN" b="1" i="1" dirty="0" smtClean="0">
                        <a:solidFill>
                          <a:srgbClr val="FF0000"/>
                        </a:solidFill>
                        <a:latin typeface="Cambria Math" panose="02040503050406030204" pitchFamily="18" charset="0"/>
                        <a:ea typeface="黑体" pitchFamily="49" charset="-122"/>
                      </a:rPr>
                      <m:t>=</m:t>
                    </m:r>
                    <m:sSub>
                      <m:sSubPr>
                        <m:ctrlPr>
                          <a:rPr lang="en-US" altLang="zh-CN" b="1" i="1" dirty="0" smtClean="0">
                            <a:solidFill>
                              <a:srgbClr val="FF0000"/>
                            </a:solidFill>
                            <a:latin typeface="Cambria Math" panose="02040503050406030204" pitchFamily="18" charset="0"/>
                            <a:ea typeface="黑体" pitchFamily="49" charset="-122"/>
                          </a:rPr>
                        </m:ctrlPr>
                      </m:sSubPr>
                      <m:e>
                        <m:r>
                          <a:rPr lang="en-US" altLang="zh-CN" b="1" i="0" dirty="0" smtClean="0">
                            <a:solidFill>
                              <a:srgbClr val="FF0000"/>
                            </a:solidFill>
                            <a:latin typeface="Cambria Math" panose="02040503050406030204" pitchFamily="18" charset="0"/>
                            <a:ea typeface="黑体" pitchFamily="49" charset="-122"/>
                          </a:rPr>
                          <m:t>𝐚𝐫𝐠𝐦𝐚𝐱</m:t>
                        </m:r>
                      </m:e>
                      <m:sub>
                        <m:sSup>
                          <m:sSupPr>
                            <m:ctrlPr>
                              <a:rPr lang="en-US" altLang="zh-CN" b="1" i="1" dirty="0" smtClean="0">
                                <a:solidFill>
                                  <a:srgbClr val="FF0000"/>
                                </a:solidFill>
                                <a:latin typeface="Cambria Math" panose="02040503050406030204" pitchFamily="18" charset="0"/>
                                <a:ea typeface="黑体" pitchFamily="49" charset="-122"/>
                              </a:rPr>
                            </m:ctrlPr>
                          </m:sSupPr>
                          <m:e>
                            <m:r>
                              <a:rPr lang="en-US" altLang="zh-CN" b="1" i="1" dirty="0" smtClean="0">
                                <a:solidFill>
                                  <a:srgbClr val="FF0000"/>
                                </a:solidFill>
                                <a:latin typeface="Cambria Math" panose="02040503050406030204" pitchFamily="18" charset="0"/>
                                <a:ea typeface="黑体" pitchFamily="49" charset="-122"/>
                              </a:rPr>
                              <m:t>𝒂</m:t>
                            </m:r>
                          </m:e>
                          <m:sup>
                            <m:r>
                              <a:rPr lang="en-US" altLang="zh-CN" b="1" i="1" dirty="0" smtClean="0">
                                <a:solidFill>
                                  <a:srgbClr val="FF0000"/>
                                </a:solidFill>
                                <a:latin typeface="Cambria Math" panose="02040503050406030204" pitchFamily="18" charset="0"/>
                                <a:ea typeface="黑体" pitchFamily="49" charset="-122"/>
                              </a:rPr>
                              <m:t>′</m:t>
                            </m:r>
                          </m:sup>
                        </m:sSup>
                      </m:sub>
                    </m:sSub>
                    <m:sSub>
                      <m:sSubPr>
                        <m:ctrlPr>
                          <a:rPr lang="en-US" altLang="zh-CN" b="1" i="1" dirty="0" smtClean="0">
                            <a:solidFill>
                              <a:srgbClr val="FF0000"/>
                            </a:solidFill>
                            <a:latin typeface="Cambria Math" panose="02040503050406030204" pitchFamily="18" charset="0"/>
                            <a:ea typeface="黑体" pitchFamily="49" charset="-122"/>
                          </a:rPr>
                        </m:ctrlPr>
                      </m:sSubPr>
                      <m:e>
                        <m:r>
                          <a:rPr lang="en-US" altLang="zh-CN" b="1" i="1" dirty="0" smtClean="0">
                            <a:solidFill>
                              <a:srgbClr val="FF0000"/>
                            </a:solidFill>
                            <a:latin typeface="Cambria Math" panose="02040503050406030204" pitchFamily="18" charset="0"/>
                            <a:ea typeface="黑体" pitchFamily="49" charset="-122"/>
                          </a:rPr>
                          <m:t>𝒒</m:t>
                        </m:r>
                      </m:e>
                      <m:sub>
                        <m:r>
                          <a:rPr lang="en-US" altLang="zh-CN" b="1" i="1" dirty="0" smtClean="0">
                            <a:solidFill>
                              <a:srgbClr val="FF0000"/>
                            </a:solidFill>
                            <a:latin typeface="Cambria Math" panose="02040503050406030204" pitchFamily="18" charset="0"/>
                            <a:ea typeface="黑体" pitchFamily="49" charset="-122"/>
                          </a:rPr>
                          <m:t>𝝅</m:t>
                        </m:r>
                      </m:sub>
                    </m:sSub>
                    <m:r>
                      <a:rPr lang="en-US" altLang="zh-CN" b="1" i="1" dirty="0" smtClean="0">
                        <a:solidFill>
                          <a:srgbClr val="FF0000"/>
                        </a:solidFill>
                        <a:latin typeface="Cambria Math" panose="02040503050406030204" pitchFamily="18" charset="0"/>
                        <a:ea typeface="黑体" pitchFamily="49" charset="-122"/>
                      </a:rPr>
                      <m:t>(</m:t>
                    </m:r>
                    <m:r>
                      <a:rPr lang="en-US" altLang="zh-CN" b="1" i="1" dirty="0" smtClean="0">
                        <a:solidFill>
                          <a:srgbClr val="FF0000"/>
                        </a:solidFill>
                        <a:latin typeface="Cambria Math" panose="02040503050406030204" pitchFamily="18" charset="0"/>
                        <a:ea typeface="黑体" pitchFamily="49" charset="-122"/>
                      </a:rPr>
                      <m:t>𝒔</m:t>
                    </m:r>
                    <m:r>
                      <a:rPr lang="en-US" altLang="zh-CN" b="1" i="1" dirty="0" smtClean="0">
                        <a:solidFill>
                          <a:srgbClr val="FF0000"/>
                        </a:solidFill>
                        <a:latin typeface="Cambria Math" panose="02040503050406030204" pitchFamily="18" charset="0"/>
                        <a:ea typeface="黑体" pitchFamily="49" charset="-122"/>
                      </a:rPr>
                      <m:t>,</m:t>
                    </m:r>
                    <m:r>
                      <a:rPr lang="en-US" altLang="zh-CN" b="1" i="1" dirty="0" smtClean="0">
                        <a:solidFill>
                          <a:srgbClr val="FF0000"/>
                        </a:solidFill>
                        <a:latin typeface="Cambria Math" panose="02040503050406030204" pitchFamily="18" charset="0"/>
                        <a:ea typeface="黑体" pitchFamily="49" charset="-122"/>
                      </a:rPr>
                      <m:t>𝒂</m:t>
                    </m:r>
                    <m:r>
                      <a:rPr lang="en-US" altLang="zh-CN" b="1" i="1" dirty="0" smtClean="0">
                        <a:solidFill>
                          <a:srgbClr val="FF0000"/>
                        </a:solidFill>
                        <a:latin typeface="Cambria Math" panose="02040503050406030204" pitchFamily="18" charset="0"/>
                        <a:ea typeface="黑体" pitchFamily="49" charset="-122"/>
                      </a:rPr>
                      <m:t>′)</m:t>
                    </m:r>
                  </m:oMath>
                </a14:m>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sz="1600" b="1" i="1" smtClean="0">
                        <a:solidFill>
                          <a:srgbClr val="FF0000"/>
                        </a:solidFill>
                        <a:latin typeface="Cambria Math" panose="02040503050406030204" pitchFamily="18" charset="0"/>
                        <a:ea typeface="黑体" pitchFamily="49" charset="-122"/>
                      </a:rPr>
                      <m:t>𝒂</m:t>
                    </m:r>
                  </m:oMath>
                </a14:m>
                <a:r>
                  <a:rPr lang="zh-CN" altLang="en-US"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sz="1600" b="1" i="1" smtClean="0">
                        <a:solidFill>
                          <a:srgbClr val="FF0000"/>
                        </a:solidFill>
                        <a:latin typeface="Cambria Math" panose="02040503050406030204" pitchFamily="18" charset="0"/>
                        <a:ea typeface="黑体" pitchFamily="49" charset="-122"/>
                      </a:rPr>
                      <m:t>𝑹</m:t>
                    </m:r>
                  </m:oMath>
                </a14:m>
                <a:r>
                  <a:rPr lang="zh-CN" altLang="en-US"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oMath>
                </a14:m>
                <a:endPar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更新</a:t>
                </a:r>
                <a14:m>
                  <m:oMath xmlns:m="http://schemas.openxmlformats.org/officeDocument/2006/math">
                    <m:sSub>
                      <m:sSubPr>
                        <m:ctrlPr>
                          <a:rPr lang="en-US" altLang="zh-CN" sz="1600" b="1" i="1" smtClean="0">
                            <a:solidFill>
                              <a:srgbClr val="FF0000"/>
                            </a:solidFill>
                            <a:latin typeface="Cambria Math" panose="02040503050406030204" pitchFamily="18" charset="0"/>
                            <a:ea typeface="黑体" pitchFamily="49" charset="-122"/>
                          </a:rPr>
                        </m:ctrlPr>
                      </m:sSubPr>
                      <m:e>
                        <m:r>
                          <a:rPr lang="en-US" altLang="zh-CN" sz="1600" b="1" i="1" smtClean="0">
                            <a:solidFill>
                              <a:srgbClr val="FF0000"/>
                            </a:solidFill>
                            <a:latin typeface="Cambria Math" panose="02040503050406030204" pitchFamily="18" charset="0"/>
                            <a:ea typeface="黑体" pitchFamily="49" charset="-122"/>
                          </a:rPr>
                          <m:t>𝒒</m:t>
                        </m:r>
                      </m:e>
                      <m:sub>
                        <m:r>
                          <a:rPr lang="en-US" altLang="zh-CN" sz="1600" b="1" i="1" smtClean="0">
                            <a:solidFill>
                              <a:srgbClr val="FF0000"/>
                            </a:solidFill>
                            <a:latin typeface="Cambria Math" panose="02040503050406030204" pitchFamily="18" charset="0"/>
                            <a:ea typeface="黑体" pitchFamily="49" charset="-122"/>
                          </a:rPr>
                          <m:t>𝝅</m:t>
                        </m:r>
                      </m:sub>
                    </m:sSub>
                    <m:d>
                      <m:dPr>
                        <m:ctrlPr>
                          <a:rPr lang="en-US" altLang="zh-CN" sz="1600" b="1" i="1" smtClean="0">
                            <a:solidFill>
                              <a:srgbClr val="FF0000"/>
                            </a:solidFill>
                            <a:latin typeface="Cambria Math" panose="02040503050406030204" pitchFamily="18" charset="0"/>
                            <a:ea typeface="黑体" pitchFamily="49" charset="-122"/>
                          </a:rPr>
                        </m:ctrlPr>
                      </m:dPr>
                      <m:e>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𝒂</m:t>
                        </m:r>
                      </m:e>
                    </m:d>
                    <m:r>
                      <a:rPr lang="en-US" altLang="zh-CN" sz="1600" b="1" i="1" smtClean="0">
                        <a:solidFill>
                          <a:srgbClr val="FF0000"/>
                        </a:solidFill>
                        <a:latin typeface="Cambria Math" panose="02040503050406030204" pitchFamily="18" charset="0"/>
                        <a:ea typeface="黑体" pitchFamily="49" charset="-122"/>
                      </a:rPr>
                      <m:t>←</m:t>
                    </m:r>
                    <m:sSub>
                      <m:sSubPr>
                        <m:ctrlPr>
                          <a:rPr lang="en-US" altLang="zh-CN" sz="1600" b="1" i="1" smtClean="0">
                            <a:solidFill>
                              <a:srgbClr val="FF0000"/>
                            </a:solidFill>
                            <a:latin typeface="Cambria Math" panose="02040503050406030204" pitchFamily="18" charset="0"/>
                            <a:ea typeface="黑体" pitchFamily="49" charset="-122"/>
                          </a:rPr>
                        </m:ctrlPr>
                      </m:sSubPr>
                      <m:e>
                        <m:r>
                          <a:rPr lang="en-US" altLang="zh-CN" sz="1600" b="1" i="1" smtClean="0">
                            <a:solidFill>
                              <a:srgbClr val="FF0000"/>
                            </a:solidFill>
                            <a:latin typeface="Cambria Math" panose="02040503050406030204" pitchFamily="18" charset="0"/>
                            <a:ea typeface="黑体" pitchFamily="49" charset="-122"/>
                          </a:rPr>
                          <m:t>𝒒</m:t>
                        </m:r>
                      </m:e>
                      <m:sub>
                        <m:r>
                          <a:rPr lang="en-US" altLang="zh-CN" sz="1600" b="1" i="1" smtClean="0">
                            <a:solidFill>
                              <a:srgbClr val="FF0000"/>
                            </a:solidFill>
                            <a:latin typeface="Cambria Math" panose="02040503050406030204" pitchFamily="18" charset="0"/>
                            <a:ea typeface="黑体" pitchFamily="49" charset="-122"/>
                          </a:rPr>
                          <m:t>𝝅</m:t>
                        </m:r>
                      </m:sub>
                    </m:sSub>
                    <m:d>
                      <m:dPr>
                        <m:ctrlPr>
                          <a:rPr lang="en-US" altLang="zh-CN" sz="1600" b="1" i="1" smtClean="0">
                            <a:solidFill>
                              <a:srgbClr val="FF0000"/>
                            </a:solidFill>
                            <a:latin typeface="Cambria Math" panose="02040503050406030204" pitchFamily="18" charset="0"/>
                            <a:ea typeface="黑体" pitchFamily="49" charset="-122"/>
                          </a:rPr>
                        </m:ctrlPr>
                      </m:dPr>
                      <m:e>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𝒂</m:t>
                        </m:r>
                      </m:e>
                    </m:d>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𝜶</m:t>
                    </m:r>
                    <m:d>
                      <m:dPr>
                        <m:begChr m:val="["/>
                        <m:endChr m:val="]"/>
                        <m:ctrlPr>
                          <a:rPr lang="en-US" altLang="zh-CN" sz="1600" b="1" i="1" smtClean="0">
                            <a:solidFill>
                              <a:srgbClr val="FF0000"/>
                            </a:solidFill>
                            <a:latin typeface="Cambria Math" panose="02040503050406030204" pitchFamily="18" charset="0"/>
                            <a:ea typeface="黑体" pitchFamily="49" charset="-122"/>
                          </a:rPr>
                        </m:ctrlPr>
                      </m:dPr>
                      <m:e>
                        <m:r>
                          <a:rPr lang="en-US" altLang="zh-CN" sz="1600" b="1" i="1" smtClean="0">
                            <a:solidFill>
                              <a:srgbClr val="FF0000"/>
                            </a:solidFill>
                            <a:latin typeface="Cambria Math" panose="02040503050406030204" pitchFamily="18" charset="0"/>
                            <a:ea typeface="黑体" pitchFamily="49" charset="-122"/>
                          </a:rPr>
                          <m:t>𝑹</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𝜸</m:t>
                        </m:r>
                        <m:sSub>
                          <m:sSubPr>
                            <m:ctrlPr>
                              <a:rPr lang="en-US" altLang="zh-CN" sz="1600" b="1" i="1" smtClean="0">
                                <a:solidFill>
                                  <a:srgbClr val="FF0000"/>
                                </a:solidFill>
                                <a:latin typeface="Cambria Math" panose="02040503050406030204" pitchFamily="18" charset="0"/>
                                <a:ea typeface="黑体" pitchFamily="49" charset="-122"/>
                              </a:rPr>
                            </m:ctrlPr>
                          </m:sSubPr>
                          <m:e>
                            <m:r>
                              <a:rPr lang="en-US" altLang="zh-CN" sz="1600" b="1" i="1" smtClean="0">
                                <a:solidFill>
                                  <a:srgbClr val="FF0000"/>
                                </a:solidFill>
                                <a:latin typeface="Cambria Math" panose="02040503050406030204" pitchFamily="18" charset="0"/>
                                <a:ea typeface="黑体" pitchFamily="49" charset="-122"/>
                              </a:rPr>
                              <m:t> </m:t>
                            </m:r>
                            <m:limLow>
                              <m:limLowPr>
                                <m:ctrlPr>
                                  <a:rPr lang="en-US" altLang="zh-CN" sz="1600" b="1" i="1" smtClean="0">
                                    <a:solidFill>
                                      <a:srgbClr val="FF0000"/>
                                    </a:solidFill>
                                    <a:latin typeface="Cambria Math" panose="02040503050406030204" pitchFamily="18" charset="0"/>
                                    <a:ea typeface="黑体" pitchFamily="49" charset="-122"/>
                                  </a:rPr>
                                </m:ctrlPr>
                              </m:limLowPr>
                              <m:e>
                                <m:r>
                                  <a:rPr lang="en-US" altLang="zh-CN" sz="1600" b="1" i="0" smtClean="0">
                                    <a:solidFill>
                                      <a:srgbClr val="FF0000"/>
                                    </a:solidFill>
                                    <a:latin typeface="Cambria Math" panose="02040503050406030204" pitchFamily="18" charset="0"/>
                                    <a:ea typeface="黑体" pitchFamily="49" charset="-122"/>
                                  </a:rPr>
                                  <m:t>𝐦𝐚𝐱</m:t>
                                </m:r>
                              </m:e>
                              <m:lim>
                                <m:sSup>
                                  <m:sSupPr>
                                    <m:ctrlPr>
                                      <a:rPr lang="en-US" altLang="zh-CN" sz="1600" b="1" i="1" smtClean="0">
                                        <a:solidFill>
                                          <a:srgbClr val="FF0000"/>
                                        </a:solidFill>
                                        <a:latin typeface="Cambria Math" panose="02040503050406030204" pitchFamily="18" charset="0"/>
                                        <a:ea typeface="黑体" pitchFamily="49" charset="-122"/>
                                      </a:rPr>
                                    </m:ctrlPr>
                                  </m:sSupPr>
                                  <m:e>
                                    <m:r>
                                      <a:rPr lang="en-US" altLang="zh-CN" sz="1600" b="1" i="1" smtClean="0">
                                        <a:solidFill>
                                          <a:srgbClr val="FF0000"/>
                                        </a:solidFill>
                                        <a:latin typeface="Cambria Math" panose="02040503050406030204" pitchFamily="18" charset="0"/>
                                        <a:ea typeface="黑体" pitchFamily="49" charset="-122"/>
                                      </a:rPr>
                                      <m:t>𝒂</m:t>
                                    </m:r>
                                  </m:e>
                                  <m:sup>
                                    <m:r>
                                      <a:rPr lang="en-US" altLang="zh-CN" sz="1600" b="1" i="1" smtClean="0">
                                        <a:solidFill>
                                          <a:srgbClr val="FF0000"/>
                                        </a:solidFill>
                                        <a:latin typeface="Cambria Math" panose="02040503050406030204" pitchFamily="18" charset="0"/>
                                        <a:ea typeface="黑体" pitchFamily="49" charset="-122"/>
                                      </a:rPr>
                                      <m:t>′</m:t>
                                    </m:r>
                                  </m:sup>
                                </m:sSup>
                              </m:lim>
                            </m:limLow>
                            <m:r>
                              <a:rPr lang="en-US" altLang="zh-CN" sz="1600" b="1" i="1" smtClean="0">
                                <a:solidFill>
                                  <a:srgbClr val="FF0000"/>
                                </a:solidFill>
                                <a:latin typeface="Cambria Math" panose="02040503050406030204" pitchFamily="18" charset="0"/>
                                <a:ea typeface="黑体" pitchFamily="49" charset="-122"/>
                              </a:rPr>
                              <m:t> </m:t>
                            </m:r>
                            <m:r>
                              <a:rPr lang="en-US" altLang="zh-CN" sz="1600" b="1" i="1" smtClean="0">
                                <a:solidFill>
                                  <a:srgbClr val="FF0000"/>
                                </a:solidFill>
                                <a:latin typeface="Cambria Math" panose="02040503050406030204" pitchFamily="18" charset="0"/>
                                <a:ea typeface="黑体" pitchFamily="49" charset="-122"/>
                              </a:rPr>
                              <m:t>𝒒</m:t>
                            </m:r>
                          </m:e>
                          <m:sub>
                            <m:r>
                              <a:rPr lang="en-US" altLang="zh-CN" sz="1600" b="1" i="1" smtClean="0">
                                <a:solidFill>
                                  <a:srgbClr val="FF0000"/>
                                </a:solidFill>
                                <a:latin typeface="Cambria Math" panose="02040503050406030204" pitchFamily="18" charset="0"/>
                                <a:ea typeface="黑体" pitchFamily="49" charset="-122"/>
                              </a:rPr>
                              <m:t>𝝅</m:t>
                            </m:r>
                          </m:sub>
                        </m:sSub>
                        <m:d>
                          <m:dPr>
                            <m:ctrlPr>
                              <a:rPr lang="en-US" altLang="zh-CN" sz="1600" b="1" i="1" smtClean="0">
                                <a:solidFill>
                                  <a:srgbClr val="FF0000"/>
                                </a:solidFill>
                                <a:latin typeface="Cambria Math" panose="02040503050406030204" pitchFamily="18" charset="0"/>
                                <a:ea typeface="黑体" pitchFamily="49" charset="-122"/>
                              </a:rPr>
                            </m:ctrlPr>
                          </m:dPr>
                          <m:e>
                            <m:sSup>
                              <m:sSupPr>
                                <m:ctrlPr>
                                  <a:rPr lang="en-US" altLang="zh-CN" sz="1600" b="1" i="1" smtClean="0">
                                    <a:solidFill>
                                      <a:srgbClr val="FF0000"/>
                                    </a:solidFill>
                                    <a:latin typeface="Cambria Math" panose="02040503050406030204" pitchFamily="18" charset="0"/>
                                    <a:ea typeface="黑体" pitchFamily="49" charset="-122"/>
                                  </a:rPr>
                                </m:ctrlPr>
                              </m:sSupPr>
                              <m:e>
                                <m:r>
                                  <a:rPr lang="en-US" altLang="zh-CN" sz="1600" b="1" i="1" smtClean="0">
                                    <a:solidFill>
                                      <a:srgbClr val="FF0000"/>
                                    </a:solidFill>
                                    <a:latin typeface="Cambria Math" panose="02040503050406030204" pitchFamily="18" charset="0"/>
                                    <a:ea typeface="黑体" pitchFamily="49" charset="-122"/>
                                  </a:rPr>
                                  <m:t>𝒔</m:t>
                                </m:r>
                              </m:e>
                              <m:sup>
                                <m:r>
                                  <a:rPr lang="en-US" altLang="zh-CN" sz="1600" b="1" i="1" smtClean="0">
                                    <a:solidFill>
                                      <a:srgbClr val="FF0000"/>
                                    </a:solidFill>
                                    <a:latin typeface="Cambria Math" panose="02040503050406030204" pitchFamily="18" charset="0"/>
                                    <a:ea typeface="黑体" pitchFamily="49" charset="-122"/>
                                  </a:rPr>
                                  <m:t>′</m:t>
                                </m:r>
                              </m:sup>
                            </m:sSup>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𝒂</m:t>
                            </m:r>
                            <m:r>
                              <a:rPr lang="en-US" altLang="zh-CN" sz="1600" b="1" i="1" smtClean="0">
                                <a:solidFill>
                                  <a:srgbClr val="FF0000"/>
                                </a:solidFill>
                                <a:latin typeface="Cambria Math" panose="02040503050406030204" pitchFamily="18" charset="0"/>
                                <a:ea typeface="黑体" pitchFamily="49" charset="-122"/>
                              </a:rPr>
                              <m:t>′</m:t>
                            </m:r>
                          </m:e>
                        </m:d>
                        <m:r>
                          <a:rPr lang="en-US" altLang="zh-CN" sz="1600" b="1" i="1" smtClean="0">
                            <a:solidFill>
                              <a:srgbClr val="FF0000"/>
                            </a:solidFill>
                            <a:latin typeface="Cambria Math" panose="02040503050406030204" pitchFamily="18" charset="0"/>
                            <a:ea typeface="黑体" pitchFamily="49" charset="-122"/>
                          </a:rPr>
                          <m:t>−</m:t>
                        </m:r>
                        <m:sSub>
                          <m:sSubPr>
                            <m:ctrlPr>
                              <a:rPr lang="en-US" altLang="zh-CN" sz="1600" b="1" i="1" smtClean="0">
                                <a:solidFill>
                                  <a:srgbClr val="FF0000"/>
                                </a:solidFill>
                                <a:latin typeface="Cambria Math" panose="02040503050406030204" pitchFamily="18" charset="0"/>
                                <a:ea typeface="黑体" pitchFamily="49" charset="-122"/>
                              </a:rPr>
                            </m:ctrlPr>
                          </m:sSubPr>
                          <m:e>
                            <m:r>
                              <a:rPr lang="en-US" altLang="zh-CN" sz="1600" b="1" i="1" smtClean="0">
                                <a:solidFill>
                                  <a:srgbClr val="FF0000"/>
                                </a:solidFill>
                                <a:latin typeface="Cambria Math" panose="02040503050406030204" pitchFamily="18" charset="0"/>
                                <a:ea typeface="黑体" pitchFamily="49" charset="-122"/>
                              </a:rPr>
                              <m:t>𝒒</m:t>
                            </m:r>
                          </m:e>
                          <m:sub>
                            <m:r>
                              <a:rPr lang="en-US" altLang="zh-CN" sz="1600" b="1" i="1" smtClean="0">
                                <a:solidFill>
                                  <a:srgbClr val="FF0000"/>
                                </a:solidFill>
                                <a:latin typeface="Cambria Math" panose="02040503050406030204" pitchFamily="18" charset="0"/>
                                <a:ea typeface="黑体" pitchFamily="49" charset="-122"/>
                              </a:rPr>
                              <m:t>𝝅</m:t>
                            </m:r>
                          </m:sub>
                        </m:sSub>
                        <m:d>
                          <m:dPr>
                            <m:ctrlPr>
                              <a:rPr lang="en-US" altLang="zh-CN" sz="1600" b="1" i="1" smtClean="0">
                                <a:solidFill>
                                  <a:srgbClr val="FF0000"/>
                                </a:solidFill>
                                <a:latin typeface="Cambria Math" panose="02040503050406030204" pitchFamily="18" charset="0"/>
                                <a:ea typeface="黑体" pitchFamily="49" charset="-122"/>
                              </a:rPr>
                            </m:ctrlPr>
                          </m:dPr>
                          <m:e>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𝒂</m:t>
                            </m:r>
                          </m:e>
                        </m:d>
                      </m:e>
                    </m:d>
                  </m:oMath>
                </a14:m>
                <a:endPar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oMath>
                </a14:m>
                <a:endPar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sz="1600" b="1" i="1" smtClean="0">
                        <a:latin typeface="Cambria Math" panose="02040503050406030204" pitchFamily="18" charset="0"/>
                        <a:ea typeface="黑体" pitchFamily="49" charset="-122"/>
                      </a:rPr>
                      <m:t>𝒔</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sz="1600" b="1" i="1" smtClean="0">
                            <a:latin typeface="Cambria Math" panose="02040503050406030204" pitchFamily="18" charset="0"/>
                            <a:ea typeface="黑体" pitchFamily="49" charset="-122"/>
                          </a:rPr>
                        </m:ctrlPr>
                      </m:sSubPr>
                      <m:e>
                        <m:r>
                          <a:rPr lang="en-US" altLang="zh-CN" sz="1600" b="1" i="1" smtClean="0">
                            <a:latin typeface="Cambria Math"/>
                            <a:ea typeface="黑体" pitchFamily="49" charset="-122"/>
                          </a:rPr>
                          <m:t>𝒒</m:t>
                        </m:r>
                      </m:e>
                      <m:sub>
                        <m:r>
                          <a:rPr lang="en-US" altLang="zh-CN" sz="1600" b="1" i="1" smtClean="0">
                            <a:latin typeface="Cambria Math" panose="02040503050406030204" pitchFamily="18" charset="0"/>
                            <a:ea typeface="黑体" pitchFamily="49" charset="-122"/>
                          </a:rPr>
                          <m:t>𝝅</m:t>
                        </m:r>
                      </m:sub>
                    </m:sSub>
                    <m:r>
                      <a:rPr lang="zh-CN" altLang="en-US" sz="1600" b="1" i="1">
                        <a:latin typeface="Cambria Math" panose="02040503050406030204" pitchFamily="18" charset="0"/>
                        <a:ea typeface="黑体" pitchFamily="49" charset="-122"/>
                      </a:rPr>
                      <m:t>收敛</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4" name="文本框 12">
                <a:extLst>
                  <a:ext uri="{FF2B5EF4-FFF2-40B4-BE49-F238E27FC236}">
                    <a16:creationId xmlns:a16="http://schemas.microsoft.com/office/drawing/2014/main" id="{FBD0EAF9-2ECB-4163-B273-83D2491C3454}"/>
                  </a:ext>
                </a:extLst>
              </p:cNvPr>
              <p:cNvSpPr txBox="1">
                <a:spLocks noRot="1" noChangeAspect="1" noMove="1" noResize="1" noEditPoints="1" noAdjustHandles="1" noChangeArrowheads="1" noChangeShapeType="1" noTextEdit="1"/>
              </p:cNvSpPr>
              <p:nvPr/>
            </p:nvSpPr>
            <p:spPr>
              <a:xfrm>
                <a:off x="362976" y="2005687"/>
                <a:ext cx="7196923" cy="3201454"/>
              </a:xfrm>
              <a:prstGeom prst="rect">
                <a:avLst/>
              </a:prstGeom>
              <a:blipFill>
                <a:blip r:embed="rId3"/>
                <a:stretch>
                  <a:fillRect l="-423" t="-190" b="-1518"/>
                </a:stretch>
              </a:blipFill>
              <a:ln>
                <a:solidFill>
                  <a:schemeClr val="tx1"/>
                </a:solidFill>
              </a:ln>
            </p:spPr>
            <p:txBody>
              <a:bodyPr/>
              <a:lstStyle/>
              <a:p>
                <a:r>
                  <a:rPr lang="zh-CN" altLang="en-US">
                    <a:noFill/>
                  </a:rPr>
                  <a:t> </a:t>
                </a:r>
              </a:p>
            </p:txBody>
          </p:sp>
        </mc:Fallback>
      </mc:AlternateContent>
      <p:cxnSp>
        <p:nvCxnSpPr>
          <p:cNvPr id="3" name="直接箭头连接符 2"/>
          <p:cNvCxnSpPr/>
          <p:nvPr/>
        </p:nvCxnSpPr>
        <p:spPr>
          <a:xfrm flipH="1">
            <a:off x="2262249" y="1484416"/>
            <a:ext cx="991263" cy="1772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p:cNvSpPr/>
              <p:nvPr/>
            </p:nvSpPr>
            <p:spPr>
              <a:xfrm>
                <a:off x="2757880" y="2344317"/>
                <a:ext cx="2833724" cy="649537"/>
              </a:xfrm>
              <a:prstGeom prst="rect">
                <a:avLst/>
              </a:prstGeom>
            </p:spPr>
            <p:txBody>
              <a:bodyPr wrap="none">
                <a:sp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用</a:t>
                </a:r>
                <a14:m>
                  <m:oMath xmlns:m="http://schemas.openxmlformats.org/officeDocument/2006/math">
                    <m:r>
                      <a:rPr lang="en-US" altLang="zh-CN" i="1">
                        <a:latin typeface="Cambria Math" panose="02040503050406030204" pitchFamily="18" charset="0"/>
                      </a:rPr>
                      <m:t>𝜖</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贪心（</a:t>
                </a:r>
                <a14:m>
                  <m:oMath xmlns:m="http://schemas.openxmlformats.org/officeDocument/2006/math">
                    <m:r>
                      <a:rPr lang="en-US" altLang="zh-CN" i="1">
                        <a:latin typeface="Cambria Math" panose="02040503050406030204" pitchFamily="18" charset="0"/>
                      </a:rPr>
                      <m:t>𝜖</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-greedy</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）策略</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黑体" panose="02010609060101010101" pitchFamily="49" charset="-122"/>
                    <a:cs typeface="Times New Roman" panose="02020603050405020304" pitchFamily="18" charset="0"/>
                  </a:rPr>
                  <a:t>代替</a:t>
                </a:r>
                <a14:m>
                  <m:oMath xmlns:m="http://schemas.openxmlformats.org/officeDocument/2006/math">
                    <m:r>
                      <a:rPr lang="en-US" altLang="zh-CN" i="1" dirty="0">
                        <a:solidFill>
                          <a:srgbClr val="FF0000"/>
                        </a:solidFill>
                        <a:latin typeface="Cambria Math" panose="02040503050406030204" pitchFamily="18" charset="0"/>
                        <a:ea typeface="黑体" pitchFamily="49" charset="-122"/>
                      </a:rPr>
                      <m:t>𝑎</m:t>
                    </m:r>
                    <m:r>
                      <a:rPr lang="en-US" altLang="zh-CN" i="1" dirty="0">
                        <a:solidFill>
                          <a:srgbClr val="FF0000"/>
                        </a:solidFill>
                        <a:latin typeface="Cambria Math" panose="02040503050406030204" pitchFamily="18" charset="0"/>
                        <a:ea typeface="黑体" pitchFamily="49" charset="-122"/>
                      </a:rPr>
                      <m:t>=</m:t>
                    </m:r>
                    <m:sSub>
                      <m:sSubPr>
                        <m:ctrlPr>
                          <a:rPr lang="en-US" altLang="zh-CN" i="1" dirty="0">
                            <a:solidFill>
                              <a:srgbClr val="FF0000"/>
                            </a:solidFill>
                            <a:latin typeface="Cambria Math" panose="02040503050406030204" pitchFamily="18" charset="0"/>
                            <a:ea typeface="黑体" pitchFamily="49" charset="-122"/>
                          </a:rPr>
                        </m:ctrlPr>
                      </m:sSubPr>
                      <m:e>
                        <m:r>
                          <m:rPr>
                            <m:sty m:val="p"/>
                          </m:rPr>
                          <a:rPr lang="en-US" altLang="zh-CN" dirty="0">
                            <a:solidFill>
                              <a:srgbClr val="FF0000"/>
                            </a:solidFill>
                            <a:latin typeface="Cambria Math" panose="02040503050406030204" pitchFamily="18" charset="0"/>
                            <a:ea typeface="黑体" pitchFamily="49" charset="-122"/>
                          </a:rPr>
                          <m:t>argmax</m:t>
                        </m:r>
                      </m:e>
                      <m:sub>
                        <m:sSup>
                          <m:sSupPr>
                            <m:ctrlPr>
                              <a:rPr lang="en-US" altLang="zh-CN" i="1" dirty="0">
                                <a:solidFill>
                                  <a:srgbClr val="FF0000"/>
                                </a:solidFill>
                                <a:latin typeface="Cambria Math" panose="02040503050406030204" pitchFamily="18" charset="0"/>
                                <a:ea typeface="黑体" pitchFamily="49" charset="-122"/>
                              </a:rPr>
                            </m:ctrlPr>
                          </m:sSupPr>
                          <m:e>
                            <m:r>
                              <a:rPr lang="en-US" altLang="zh-CN" i="1" dirty="0">
                                <a:solidFill>
                                  <a:srgbClr val="FF0000"/>
                                </a:solidFill>
                                <a:latin typeface="Cambria Math" panose="02040503050406030204" pitchFamily="18" charset="0"/>
                                <a:ea typeface="黑体" pitchFamily="49" charset="-122"/>
                              </a:rPr>
                              <m:t>𝑎</m:t>
                            </m:r>
                          </m:e>
                          <m:sup>
                            <m:r>
                              <a:rPr lang="en-US" altLang="zh-CN" i="1" dirty="0">
                                <a:solidFill>
                                  <a:srgbClr val="FF0000"/>
                                </a:solidFill>
                                <a:latin typeface="Cambria Math" panose="02040503050406030204" pitchFamily="18" charset="0"/>
                                <a:ea typeface="黑体" pitchFamily="49" charset="-122"/>
                              </a:rPr>
                              <m:t>′</m:t>
                            </m:r>
                          </m:sup>
                        </m:sSup>
                      </m:sub>
                    </m:sSub>
                    <m:sSub>
                      <m:sSubPr>
                        <m:ctrlPr>
                          <a:rPr lang="en-US" altLang="zh-CN" i="1" dirty="0">
                            <a:solidFill>
                              <a:srgbClr val="FF0000"/>
                            </a:solidFill>
                            <a:latin typeface="Cambria Math" panose="02040503050406030204" pitchFamily="18" charset="0"/>
                            <a:ea typeface="黑体" pitchFamily="49" charset="-122"/>
                          </a:rPr>
                        </m:ctrlPr>
                      </m:sSubPr>
                      <m:e>
                        <m:r>
                          <a:rPr lang="en-US" altLang="zh-CN" i="1" dirty="0">
                            <a:solidFill>
                              <a:srgbClr val="FF0000"/>
                            </a:solidFill>
                            <a:latin typeface="Cambria Math" panose="02040503050406030204" pitchFamily="18" charset="0"/>
                            <a:ea typeface="黑体" pitchFamily="49" charset="-122"/>
                          </a:rPr>
                          <m:t>𝑞</m:t>
                        </m:r>
                      </m:e>
                      <m:sub>
                        <m:r>
                          <a:rPr lang="en-US" altLang="zh-CN" i="1" dirty="0">
                            <a:solidFill>
                              <a:srgbClr val="FF0000"/>
                            </a:solidFill>
                            <a:latin typeface="Cambria Math" panose="02040503050406030204" pitchFamily="18" charset="0"/>
                            <a:ea typeface="黑体" pitchFamily="49" charset="-122"/>
                          </a:rPr>
                          <m:t>𝜋</m:t>
                        </m:r>
                      </m:sub>
                    </m:sSub>
                    <m:r>
                      <a:rPr lang="en-US" altLang="zh-CN" i="1" dirty="0">
                        <a:solidFill>
                          <a:srgbClr val="FF0000"/>
                        </a:solidFill>
                        <a:latin typeface="Cambria Math" panose="02040503050406030204" pitchFamily="18" charset="0"/>
                        <a:ea typeface="黑体" pitchFamily="49" charset="-122"/>
                      </a:rPr>
                      <m:t>(</m:t>
                    </m:r>
                    <m:r>
                      <a:rPr lang="en-US" altLang="zh-CN" i="1" dirty="0">
                        <a:solidFill>
                          <a:srgbClr val="FF0000"/>
                        </a:solidFill>
                        <a:latin typeface="Cambria Math" panose="02040503050406030204" pitchFamily="18" charset="0"/>
                        <a:ea typeface="黑体" pitchFamily="49" charset="-122"/>
                      </a:rPr>
                      <m:t>𝑠</m:t>
                    </m:r>
                    <m:r>
                      <a:rPr lang="en-US" altLang="zh-CN" i="1" dirty="0">
                        <a:solidFill>
                          <a:srgbClr val="FF0000"/>
                        </a:solidFill>
                        <a:latin typeface="Cambria Math" panose="02040503050406030204" pitchFamily="18" charset="0"/>
                        <a:ea typeface="黑体" pitchFamily="49" charset="-122"/>
                      </a:rPr>
                      <m:t>,</m:t>
                    </m:r>
                    <m:r>
                      <a:rPr lang="en-US" altLang="zh-CN" i="1" dirty="0">
                        <a:solidFill>
                          <a:srgbClr val="FF0000"/>
                        </a:solidFill>
                        <a:latin typeface="Cambria Math" panose="02040503050406030204" pitchFamily="18" charset="0"/>
                        <a:ea typeface="黑体" pitchFamily="49" charset="-122"/>
                      </a:rPr>
                      <m:t>𝑎</m:t>
                    </m:r>
                    <m:r>
                      <a:rPr lang="en-US" altLang="zh-CN" i="1" dirty="0">
                        <a:solidFill>
                          <a:srgbClr val="FF0000"/>
                        </a:solidFill>
                        <a:latin typeface="Cambria Math" panose="02040503050406030204" pitchFamily="18" charset="0"/>
                        <a:ea typeface="黑体" pitchFamily="49" charset="-122"/>
                      </a:rPr>
                      <m:t>′)</m:t>
                    </m:r>
                  </m:oMath>
                </a14:m>
                <a:endParaRPr lang="en-US" altLang="zh-CN" dirty="0">
                  <a:ea typeface="黑体" pitchFamily="49"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3677174" y="2344316"/>
                <a:ext cx="2833724" cy="649537"/>
              </a:xfrm>
              <a:prstGeom prst="rect">
                <a:avLst/>
              </a:prstGeom>
              <a:blipFill rotWithShape="1">
                <a:blip r:embed="rId4"/>
                <a:stretch>
                  <a:fillRect l="-1720" t="-6604" b="-11321"/>
                </a:stretch>
              </a:blipFill>
            </p:spPr>
            <p:txBody>
              <a:bodyPr/>
              <a:lstStyle/>
              <a:p>
                <a:r>
                  <a:rPr lang="zh-CN" altLang="en-US">
                    <a:noFill/>
                  </a:rPr>
                  <a:t> </a:t>
                </a:r>
              </a:p>
            </p:txBody>
          </p:sp>
        </mc:Fallback>
      </mc:AlternateContent>
      <p:sp>
        <p:nvSpPr>
          <p:cNvPr id="7" name="矩形 6"/>
          <p:cNvSpPr/>
          <p:nvPr/>
        </p:nvSpPr>
        <p:spPr>
          <a:xfrm>
            <a:off x="1137242" y="3257166"/>
            <a:ext cx="2385130" cy="426019"/>
          </a:xfrm>
          <a:prstGeom prst="rect">
            <a:avLst/>
          </a:prstGeom>
          <a:solidFill>
            <a:schemeClr val="lt1">
              <a:alpha val="42000"/>
            </a:schemeClr>
          </a:solid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25" name="文本框 162">
                <a:extLst>
                  <a:ext uri="{FF2B5EF4-FFF2-40B4-BE49-F238E27FC236}">
                    <a16:creationId xmlns:a16="http://schemas.microsoft.com/office/drawing/2014/main" id="{A8E4EB40-A84D-48C8-BCFA-65CF90957E19}"/>
                  </a:ext>
                </a:extLst>
              </p:cNvPr>
              <p:cNvSpPr txBox="1"/>
              <p:nvPr/>
            </p:nvSpPr>
            <p:spPr>
              <a:xfrm>
                <a:off x="195942" y="5510908"/>
                <a:ext cx="8793512" cy="901465"/>
              </a:xfrm>
              <a:prstGeom prst="rect">
                <a:avLst/>
              </a:prstGeom>
              <a:noFill/>
            </p:spPr>
            <p:txBody>
              <a:bodyPr wrap="square" rtlCol="0">
                <a:spAutoFit/>
              </a:bodyPr>
              <a:lstStyle/>
              <a:p>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为此，在</a:t>
                </a:r>
                <a:r>
                  <a:rPr lang="en-US" altLang="zh-CN" sz="1700" b="1" dirty="0">
                    <a:latin typeface="Times New Roman" panose="02020603050405020304" pitchFamily="18" charset="0"/>
                    <a:ea typeface="华文楷体" panose="02010600040101010101" pitchFamily="2" charset="-122"/>
                    <a:cs typeface="Times New Roman" panose="02020603050405020304" pitchFamily="18" charset="0"/>
                  </a:rPr>
                  <a:t>Q</a:t>
                </a:r>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学习中引入探索（</a:t>
                </a:r>
                <a:r>
                  <a:rPr lang="en-US" altLang="zh-CN" sz="1700" b="1" dirty="0">
                    <a:latin typeface="Times New Roman" panose="02020603050405020304" pitchFamily="18" charset="0"/>
                    <a:ea typeface="华文楷体" panose="02010600040101010101" pitchFamily="2" charset="-122"/>
                    <a:cs typeface="Times New Roman" panose="02020603050405020304" pitchFamily="18" charset="0"/>
                  </a:rPr>
                  <a:t>exploration</a:t>
                </a:r>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）与利用（</a:t>
                </a:r>
                <a:r>
                  <a:rPr lang="en-US" altLang="zh-CN" sz="1700" b="1" dirty="0">
                    <a:latin typeface="Times New Roman" panose="02020603050405020304" pitchFamily="18" charset="0"/>
                    <a:ea typeface="华文楷体" panose="02010600040101010101" pitchFamily="2" charset="-122"/>
                    <a:cs typeface="Times New Roman" panose="02020603050405020304" pitchFamily="18" charset="0"/>
                  </a:rPr>
                  <a:t>exploitation</a:t>
                </a:r>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）机制。这一机制用用</a:t>
                </a:r>
                <a14:m>
                  <m:oMath xmlns:m="http://schemas.openxmlformats.org/officeDocument/2006/math">
                    <m:r>
                      <a:rPr lang="en-US" altLang="zh-CN" sz="1700" b="1">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贪心（</a:t>
                </a:r>
                <a14:m>
                  <m:oMath xmlns:m="http://schemas.openxmlformats.org/officeDocument/2006/math">
                    <m:r>
                      <a:rPr lang="en-US" altLang="zh-CN" sz="1700" b="1">
                        <a:latin typeface="Cambria Math" panose="02040503050406030204" pitchFamily="18" charset="0"/>
                        <a:ea typeface="华文楷体" panose="02010600040101010101" pitchFamily="2" charset="-122"/>
                        <a:cs typeface="Times New Roman" panose="02020603050405020304" pitchFamily="18" charset="0"/>
                      </a:rPr>
                      <m:t>𝜖</m:t>
                    </m:r>
                  </m:oMath>
                </a14:m>
                <a:r>
                  <a:rPr lang="en-US" altLang="zh-CN" sz="1700" b="1" dirty="0">
                    <a:latin typeface="Times New Roman" panose="02020603050405020304" pitchFamily="18" charset="0"/>
                    <a:ea typeface="华文楷体" panose="02010600040101010101" pitchFamily="2" charset="-122"/>
                    <a:cs typeface="Times New Roman" panose="02020603050405020304" pitchFamily="18" charset="0"/>
                  </a:rPr>
                  <a:t>-greedy</a:t>
                </a:r>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）策略来代替</a:t>
                </a:r>
                <a14:m>
                  <m:oMath xmlns:m="http://schemas.openxmlformats.org/officeDocument/2006/math">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700" b="1" i="1" dirty="0">
                            <a:latin typeface="Cambria Math" panose="02040503050406030204" pitchFamily="18" charset="0"/>
                            <a:ea typeface="华文楷体" panose="02010600040101010101" pitchFamily="2" charset="-122"/>
                            <a:cs typeface="Times New Roman" panose="02020603050405020304" pitchFamily="18" charset="0"/>
                          </a:rPr>
                        </m:ctrlPr>
                      </m:sSubPr>
                      <m:e>
                        <m:r>
                          <m:rPr>
                            <m:sty m:val="p"/>
                          </m:rP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argmax</m:t>
                        </m:r>
                      </m:e>
                      <m:sub>
                        <m:sSup>
                          <m:sSupPr>
                            <m:ctrlPr>
                              <a:rPr lang="en-US" altLang="zh-CN" sz="1700" b="1" i="1" dirty="0">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m:t>
                            </m:r>
                          </m:sup>
                        </m:sSup>
                      </m:sub>
                    </m:sSub>
                    <m:sSub>
                      <m:sSubPr>
                        <m:ctrlPr>
                          <a:rPr lang="en-US" altLang="zh-CN" sz="1700" b="1" i="1" dirty="0">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𝜋</m:t>
                        </m:r>
                      </m:sub>
                    </m:sSub>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m:t>
                    </m:r>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m:t>
                    </m:r>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700" b="1" dirty="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。用</a:t>
                </a:r>
                <a14:m>
                  <m:oMath xmlns:m="http://schemas.openxmlformats.org/officeDocument/2006/math">
                    <m:r>
                      <a:rPr lang="en-US" altLang="zh-CN" sz="1700" b="1">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贪心（</a:t>
                </a:r>
                <a14:m>
                  <m:oMath xmlns:m="http://schemas.openxmlformats.org/officeDocument/2006/math">
                    <m:r>
                      <a:rPr lang="en-US" altLang="zh-CN" sz="1700" b="1">
                        <a:latin typeface="Cambria Math" panose="02040503050406030204" pitchFamily="18" charset="0"/>
                        <a:ea typeface="华文楷体" panose="02010600040101010101" pitchFamily="2" charset="-122"/>
                        <a:cs typeface="Times New Roman" panose="02020603050405020304" pitchFamily="18" charset="0"/>
                      </a:rPr>
                      <m:t>𝜖</m:t>
                    </m:r>
                  </m:oMath>
                </a14:m>
                <a:r>
                  <a:rPr lang="en-US" altLang="zh-CN" sz="1700" b="1" dirty="0">
                    <a:latin typeface="Times New Roman" panose="02020603050405020304" pitchFamily="18" charset="0"/>
                    <a:ea typeface="华文楷体" panose="02010600040101010101" pitchFamily="2" charset="-122"/>
                    <a:cs typeface="Times New Roman" panose="02020603050405020304" pitchFamily="18" charset="0"/>
                  </a:rPr>
                  <a:t>-greedy</a:t>
                </a:r>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）策略定义如下：在状态</a:t>
                </a:r>
                <a14:m>
                  <m:oMath xmlns:m="http://schemas.openxmlformats.org/officeDocument/2006/math">
                    <m:r>
                      <a:rPr lang="en-US" altLang="zh-CN" sz="17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700" b="1">
                        <a:latin typeface="Cambria Math" panose="02040503050406030204" pitchFamily="18" charset="0"/>
                        <a:ea typeface="华文楷体" panose="02010600040101010101" pitchFamily="2" charset="-122"/>
                        <a:cs typeface="Times New Roman" panose="02020603050405020304" pitchFamily="18" charset="0"/>
                      </a:rPr>
                      <m:t>,</m:t>
                    </m:r>
                    <m:r>
                      <m:rPr>
                        <m:brk m:alnAt="7"/>
                      </m:rPr>
                      <a:rPr lang="zh-CN" altLang="en-US" sz="1700" b="1">
                        <a:latin typeface="Cambria Math" panose="02040503050406030204" pitchFamily="18" charset="0"/>
                        <a:ea typeface="华文楷体" panose="02010600040101010101" pitchFamily="2" charset="-122"/>
                        <a:cs typeface="Times New Roman" panose="02020603050405020304" pitchFamily="18" charset="0"/>
                      </a:rPr>
                      <m:t>以</m:t>
                    </m:r>
                    <m:r>
                      <m:rPr>
                        <m:brk m:alnAt="7"/>
                      </m:rPr>
                      <a:rPr lang="en-US" altLang="zh-CN" sz="1700" b="1">
                        <a:latin typeface="Cambria Math" panose="02040503050406030204" pitchFamily="18" charset="0"/>
                        <a:ea typeface="华文楷体" panose="02010600040101010101" pitchFamily="2" charset="-122"/>
                        <a:cs typeface="Times New Roman" panose="02020603050405020304" pitchFamily="18" charset="0"/>
                      </a:rPr>
                      <m:t>1</m:t>
                    </m:r>
                    <m:r>
                      <a:rPr lang="en-US" altLang="zh-CN" sz="17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700" b="1">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的概率来选择带来最大回报的动作，或者以</a:t>
                </a:r>
                <a14:m>
                  <m:oMath xmlns:m="http://schemas.openxmlformats.org/officeDocument/2006/math">
                    <m:r>
                      <a:rPr lang="en-US" altLang="zh-CN" sz="1700" b="1">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en-US" sz="1700" b="1" dirty="0">
                    <a:latin typeface="Times New Roman" panose="02020603050405020304" pitchFamily="18" charset="0"/>
                    <a:ea typeface="华文楷体" panose="02010600040101010101" pitchFamily="2" charset="-122"/>
                    <a:cs typeface="Times New Roman" panose="02020603050405020304" pitchFamily="18" charset="0"/>
                  </a:rPr>
                  <a:t>的概率来随机选择一个动作。</a:t>
                </a:r>
                <a:endParaRPr lang="en-US" altLang="zh-CN" sz="17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5" name="文本框 162">
                <a:extLst>
                  <a:ext uri="{FF2B5EF4-FFF2-40B4-BE49-F238E27FC236}">
                    <a16:creationId xmlns:a16="http://schemas.microsoft.com/office/drawing/2014/main" id="{A8E4EB40-A84D-48C8-BCFA-65CF90957E19}"/>
                  </a:ext>
                </a:extLst>
              </p:cNvPr>
              <p:cNvSpPr txBox="1">
                <a:spLocks noRot="1" noChangeAspect="1" noMove="1" noResize="1" noEditPoints="1" noAdjustHandles="1" noChangeArrowheads="1" noChangeShapeType="1" noTextEdit="1"/>
              </p:cNvSpPr>
              <p:nvPr/>
            </p:nvSpPr>
            <p:spPr>
              <a:xfrm>
                <a:off x="195942" y="5510908"/>
                <a:ext cx="8793512" cy="901465"/>
              </a:xfrm>
              <a:prstGeom prst="rect">
                <a:avLst/>
              </a:prstGeom>
              <a:blipFill>
                <a:blip r:embed="rId5"/>
                <a:stretch>
                  <a:fillRect l="-416" t="-2027" b="-87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781397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F9771EFC-F823-41F9-A6DA-F561C77720F7}"/>
              </a:ext>
            </a:extLst>
          </p:cNvPr>
          <p:cNvSpPr/>
          <p:nvPr/>
        </p:nvSpPr>
        <p:spPr>
          <a:xfrm>
            <a:off x="658703" y="2877295"/>
            <a:ext cx="4922044" cy="830997"/>
          </a:xfrm>
          <a:prstGeom prst="rect">
            <a:avLst/>
          </a:prstGeom>
        </p:spPr>
        <p:txBody>
          <a:bodyPr wrap="square">
            <a:spAutoFit/>
          </a:bodyPr>
          <a:lstStyle/>
          <a:p>
            <a:br>
              <a:rPr lang="en-US" altLang="zh-CN" sz="2400" dirty="0">
                <a:latin typeface="Times New Roman" panose="02020603050405020304" pitchFamily="18" charset="0"/>
                <a:ea typeface="黑体" panose="02010609060101010101" pitchFamily="49" charset="-122"/>
                <a:cs typeface="Times New Roman" panose="02020603050405020304" pitchFamily="18" charset="0"/>
              </a:rPr>
            </a:br>
            <a:endParaRPr lang="en-US" altLang="zh-C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E84882DD-E718-45DE-9428-DD968E9BF3B4}"/>
                  </a:ext>
                </a:extLst>
              </p:cNvPr>
              <p:cNvSpPr txBox="1"/>
              <p:nvPr/>
            </p:nvSpPr>
            <p:spPr>
              <a:xfrm>
                <a:off x="3253511" y="856050"/>
                <a:ext cx="4654472" cy="1061829"/>
              </a:xfrm>
              <a:prstGeom prst="rect">
                <a:avLst/>
              </a:prstGeom>
              <a:solidFill>
                <a:srgbClr val="FFFF00"/>
              </a:solidFill>
            </p:spPr>
            <p:txBody>
              <a:bodyPr wrap="square" rtlCol="0">
                <a:spAutoFit/>
              </a:bodyPr>
              <a:lstStyle>
                <a:defPPr>
                  <a:defRPr lang="zh-CN"/>
                </a:defPPr>
                <a:lvl1pPr>
                  <a:defRPr sz="2400" b="1">
                    <a:ea typeface="黑体" pitchFamily="49" charset="-122"/>
                  </a:defRPr>
                </a:lvl1pPr>
              </a:lstStyle>
              <a:p>
                <a14:m>
                  <m:oMath xmlns:m="http://schemas.openxmlformats.org/officeDocument/2006/math">
                    <m:r>
                      <a:rPr lang="en-US" altLang="zh-CN" sz="1600" b="0" i="1" smtClean="0">
                        <a:latin typeface="Cambria Math" panose="02040503050406030204" pitchFamily="18" charset="0"/>
                      </a:rPr>
                      <m:t>𝜖</m:t>
                    </m:r>
                  </m:oMath>
                </a14:m>
                <a:r>
                  <a:rPr lang="zh-CN" altLang="en-US" sz="1600" b="0" dirty="0">
                    <a:latin typeface="Times New Roman" panose="02020603050405020304" pitchFamily="18" charset="0"/>
                    <a:cs typeface="Times New Roman" panose="02020603050405020304" pitchFamily="18" charset="0"/>
                  </a:rPr>
                  <a:t>贪心（</a:t>
                </a:r>
                <a14:m>
                  <m:oMath xmlns:m="http://schemas.openxmlformats.org/officeDocument/2006/math">
                    <m:r>
                      <a:rPr lang="en-US" altLang="zh-CN" sz="1600" b="0" i="1" smtClean="0">
                        <a:latin typeface="Cambria Math" panose="02040503050406030204" pitchFamily="18" charset="0"/>
                      </a:rPr>
                      <m:t>𝜖</m:t>
                    </m:r>
                  </m:oMath>
                </a14:m>
                <a:r>
                  <a:rPr lang="en-US" altLang="zh-CN" sz="1600" b="0" dirty="0">
                    <a:latin typeface="Times New Roman" panose="02020603050405020304" pitchFamily="18" charset="0"/>
                    <a:cs typeface="Times New Roman" panose="02020603050405020304" pitchFamily="18" charset="0"/>
                  </a:rPr>
                  <a:t>-greedy</a:t>
                </a:r>
                <a:r>
                  <a:rPr lang="zh-CN" altLang="en-US" sz="1600" b="0" dirty="0">
                    <a:latin typeface="Times New Roman" panose="02020603050405020304" pitchFamily="18" charset="0"/>
                    <a:cs typeface="Times New Roman" panose="02020603050405020304" pitchFamily="18" charset="0"/>
                  </a:rPr>
                  <a:t>）策略</a:t>
                </a:r>
                <a:endParaRPr lang="en-US" altLang="zh-CN" sz="1600"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600" b="0" i="1">
                          <a:latin typeface="Cambria Math" panose="02040503050406030204" pitchFamily="18" charset="0"/>
                        </a:rPr>
                        <m:t>𝜖</m:t>
                      </m:r>
                      <m:r>
                        <m:rPr>
                          <m:nor/>
                        </m:rPr>
                        <a:rPr lang="en-US" altLang="zh-CN" sz="1600" b="0" dirty="0">
                          <a:latin typeface="Times New Roman" panose="02020603050405020304" pitchFamily="18" charset="0"/>
                          <a:cs typeface="Times New Roman" panose="02020603050405020304" pitchFamily="18" charset="0"/>
                        </a:rPr>
                        <m:t>−</m:t>
                      </m:r>
                      <m:r>
                        <a:rPr lang="en-US" altLang="zh-CN" sz="1600" b="0" i="1">
                          <a:latin typeface="Cambria Math" panose="02040503050406030204" pitchFamily="18" charset="0"/>
                        </a:rPr>
                        <m:t>𝑔𝑟𝑒𝑒𝑑</m:t>
                      </m:r>
                      <m:sSub>
                        <m:sSubPr>
                          <m:ctrlPr>
                            <a:rPr lang="en-US" altLang="zh-CN" sz="1600" b="0" i="1">
                              <a:latin typeface="Cambria Math" panose="02040503050406030204" pitchFamily="18" charset="0"/>
                            </a:rPr>
                          </m:ctrlPr>
                        </m:sSubPr>
                        <m:e>
                          <m:r>
                            <a:rPr lang="en-US" altLang="zh-CN" sz="1600" b="0" i="1">
                              <a:latin typeface="Cambria Math" panose="02040503050406030204" pitchFamily="18" charset="0"/>
                            </a:rPr>
                            <m:t>𝑦</m:t>
                          </m:r>
                        </m:e>
                        <m:sub>
                          <m:r>
                            <a:rPr lang="en-US" altLang="zh-CN" sz="1600" b="0" i="1">
                              <a:latin typeface="Cambria Math" panose="02040503050406030204" pitchFamily="18" charset="0"/>
                            </a:rPr>
                            <m:t>𝜋</m:t>
                          </m:r>
                        </m:sub>
                      </m:sSub>
                      <m:d>
                        <m:dPr>
                          <m:ctrlPr>
                            <a:rPr lang="en-US" altLang="zh-CN" sz="1600" b="0" i="1">
                              <a:latin typeface="Cambria Math" panose="02040503050406030204" pitchFamily="18" charset="0"/>
                            </a:rPr>
                          </m:ctrlPr>
                        </m:dPr>
                        <m:e>
                          <m:r>
                            <a:rPr lang="en-US" altLang="zh-CN" sz="1600" b="0" i="1">
                              <a:latin typeface="Cambria Math" panose="02040503050406030204" pitchFamily="18" charset="0"/>
                            </a:rPr>
                            <m:t>𝑠</m:t>
                          </m:r>
                        </m:e>
                      </m:d>
                      <m:r>
                        <a:rPr lang="en-US" altLang="zh-CN" sz="1600" b="0" i="1">
                          <a:latin typeface="Cambria Math" panose="02040503050406030204" pitchFamily="18" charset="0"/>
                        </a:rPr>
                        <m:t>=</m:t>
                      </m:r>
                      <m:d>
                        <m:dPr>
                          <m:begChr m:val="{"/>
                          <m:endChr m:val=""/>
                          <m:ctrlPr>
                            <a:rPr lang="en-US" altLang="zh-CN" sz="1600" b="0" i="1">
                              <a:latin typeface="Cambria Math" panose="02040503050406030204" pitchFamily="18" charset="0"/>
                            </a:rPr>
                          </m:ctrlPr>
                        </m:dPr>
                        <m:e>
                          <m:eqArr>
                            <m:eqArrPr>
                              <m:ctrlPr>
                                <a:rPr lang="en-US" altLang="zh-CN" sz="1600" b="0" i="1">
                                  <a:latin typeface="Cambria Math" panose="02040503050406030204" pitchFamily="18" charset="0"/>
                                </a:rPr>
                              </m:ctrlPr>
                            </m:eqArrPr>
                            <m:e>
                              <m:sSub>
                                <m:sSubPr>
                                  <m:ctrlPr>
                                    <a:rPr lang="en-US" altLang="zh-CN" sz="1600" b="0" i="1">
                                      <a:latin typeface="Cambria Math" panose="02040503050406030204" pitchFamily="18" charset="0"/>
                                    </a:rPr>
                                  </m:ctrlPr>
                                </m:sSubPr>
                                <m:e>
                                  <m:r>
                                    <m:rPr>
                                      <m:sty m:val="p"/>
                                    </m:rPr>
                                    <a:rPr lang="en-US" altLang="zh-CN" sz="1600" b="0">
                                      <a:latin typeface="Cambria Math" panose="02040503050406030204" pitchFamily="18" charset="0"/>
                                    </a:rPr>
                                    <m:t>argmax</m:t>
                                  </m:r>
                                </m:e>
                                <m:sub>
                                  <m:r>
                                    <a:rPr lang="en-US" altLang="zh-CN" sz="1600" b="0" i="1">
                                      <a:latin typeface="Cambria Math" panose="02040503050406030204" pitchFamily="18" charset="0"/>
                                    </a:rPr>
                                    <m:t>𝑎</m:t>
                                  </m:r>
                                </m:sub>
                              </m:sSub>
                              <m:sSub>
                                <m:sSubPr>
                                  <m:ctrlPr>
                                    <a:rPr lang="en-US" altLang="zh-CN" sz="1600" b="0" i="1">
                                      <a:latin typeface="Cambria Math" panose="02040503050406030204" pitchFamily="18" charset="0"/>
                                    </a:rPr>
                                  </m:ctrlPr>
                                </m:sSubPr>
                                <m:e>
                                  <m:r>
                                    <a:rPr lang="en-US" altLang="zh-CN" sz="1600" b="0" i="1">
                                      <a:latin typeface="Cambria Math" panose="02040503050406030204" pitchFamily="18" charset="0"/>
                                    </a:rPr>
                                    <m:t>𝑞</m:t>
                                  </m:r>
                                </m:e>
                                <m:sub>
                                  <m:r>
                                    <a:rPr lang="en-US" altLang="zh-CN" sz="1600" b="0" i="1">
                                      <a:latin typeface="Cambria Math" panose="02040503050406030204" pitchFamily="18" charset="0"/>
                                    </a:rPr>
                                    <m:t>𝜋</m:t>
                                  </m:r>
                                </m:sub>
                              </m:sSub>
                              <m:r>
                                <a:rPr lang="en-US" altLang="zh-CN" sz="1600" b="0" i="1">
                                  <a:latin typeface="Cambria Math" panose="02040503050406030204" pitchFamily="18" charset="0"/>
                                </a:rPr>
                                <m:t>(</m:t>
                              </m:r>
                              <m:r>
                                <a:rPr lang="en-US" altLang="zh-CN" sz="1600" b="0" i="1">
                                  <a:latin typeface="Cambria Math" panose="02040503050406030204" pitchFamily="18" charset="0"/>
                                </a:rPr>
                                <m:t>𝑠</m:t>
                              </m:r>
                              <m:r>
                                <a:rPr lang="en-US" altLang="zh-CN" sz="1600" b="0" i="1">
                                  <a:latin typeface="Cambria Math" panose="02040503050406030204" pitchFamily="18" charset="0"/>
                                </a:rPr>
                                <m:t>,</m:t>
                              </m:r>
                              <m:r>
                                <a:rPr lang="en-US" altLang="zh-CN" sz="1600" b="0" i="1">
                                  <a:latin typeface="Cambria Math" panose="02040503050406030204" pitchFamily="18" charset="0"/>
                                </a:rPr>
                                <m:t>𝑎</m:t>
                              </m:r>
                              <m:r>
                                <a:rPr lang="en-US" altLang="zh-CN" sz="1600" b="0" i="1">
                                  <a:latin typeface="Cambria Math" panose="02040503050406030204" pitchFamily="18" charset="0"/>
                                </a:rPr>
                                <m:t>)</m:t>
                              </m:r>
                            </m:e>
                            <m:e>
                              <m:r>
                                <a:rPr lang="zh-CN" altLang="en-US" sz="1600" b="0" i="1">
                                  <a:latin typeface="Cambria Math" panose="02040503050406030204" pitchFamily="18" charset="0"/>
                                </a:rPr>
                                <m:t>随机的</m:t>
                              </m:r>
                              <m:r>
                                <a:rPr lang="en-US" altLang="zh-CN" sz="1600" b="0" i="1">
                                  <a:latin typeface="Cambria Math" panose="02040503050406030204" pitchFamily="18" charset="0"/>
                                </a:rPr>
                                <m:t>𝑎</m:t>
                              </m:r>
                              <m:r>
                                <a:rPr lang="en-US" altLang="zh-CN" sz="1600" b="0" i="1">
                                  <a:latin typeface="Cambria Math" panose="02040503050406030204" pitchFamily="18" charset="0"/>
                                </a:rPr>
                                <m:t>∈</m:t>
                              </m:r>
                              <m:r>
                                <a:rPr lang="en-US" altLang="zh-CN" sz="1600" b="0" i="1">
                                  <a:latin typeface="Cambria Math" panose="02040503050406030204" pitchFamily="18" charset="0"/>
                                </a:rPr>
                                <m:t>𝐴</m:t>
                              </m:r>
                            </m:e>
                          </m:eqArr>
                          <m:m>
                            <m:mPr>
                              <m:mcs>
                                <m:mc>
                                  <m:mcPr>
                                    <m:count m:val="1"/>
                                    <m:mcJc m:val="center"/>
                                  </m:mcPr>
                                </m:mc>
                              </m:mcs>
                              <m:ctrlPr>
                                <a:rPr lang="en-US" altLang="zh-CN" sz="1600" b="0" i="1">
                                  <a:latin typeface="Cambria Math" panose="02040503050406030204" pitchFamily="18" charset="0"/>
                                </a:rPr>
                              </m:ctrlPr>
                            </m:mPr>
                            <m:mr>
                              <m:e>
                                <m:r>
                                  <m:rPr>
                                    <m:brk m:alnAt="7"/>
                                  </m:rPr>
                                  <a:rPr lang="en-US" altLang="zh-CN" sz="1600" b="0" i="1">
                                    <a:latin typeface="Cambria Math" panose="02040503050406030204" pitchFamily="18" charset="0"/>
                                  </a:rPr>
                                  <m:t>,</m:t>
                                </m:r>
                                <m:r>
                                  <a:rPr lang="en-US" altLang="zh-CN" sz="1600" b="0" i="1">
                                    <a:latin typeface="Cambria Math" panose="02040503050406030204" pitchFamily="18" charset="0"/>
                                  </a:rPr>
                                  <m:t>  </m:t>
                                </m:r>
                                <m:r>
                                  <m:rPr>
                                    <m:brk m:alnAt="7"/>
                                  </m:rPr>
                                  <a:rPr lang="zh-CN" altLang="en-US" sz="1600" b="0" i="1">
                                    <a:latin typeface="Cambria Math" panose="02040503050406030204" pitchFamily="18" charset="0"/>
                                  </a:rPr>
                                  <m:t>以</m:t>
                                </m:r>
                                <m:r>
                                  <m:rPr>
                                    <m:brk m:alnAt="7"/>
                                  </m:rPr>
                                  <a:rPr lang="en-US" altLang="zh-CN" sz="1600" b="0" i="1">
                                    <a:latin typeface="Cambria Math" panose="02040503050406030204" pitchFamily="18" charset="0"/>
                                  </a:rPr>
                                  <m:t>1</m:t>
                                </m:r>
                                <m:r>
                                  <a:rPr lang="en-US" altLang="zh-CN" sz="1600" b="0" i="1">
                                    <a:latin typeface="Cambria Math" panose="02040503050406030204" pitchFamily="18" charset="0"/>
                                  </a:rPr>
                                  <m:t>−</m:t>
                                </m:r>
                                <m:r>
                                  <a:rPr lang="en-US" altLang="zh-CN" sz="1600" b="0" i="1">
                                    <a:latin typeface="Cambria Math" panose="02040503050406030204" pitchFamily="18" charset="0"/>
                                  </a:rPr>
                                  <m:t>𝜖</m:t>
                                </m:r>
                                <m:r>
                                  <a:rPr lang="zh-CN" altLang="en-US" sz="1600" b="0" i="1">
                                    <a:latin typeface="Cambria Math" panose="02040503050406030204" pitchFamily="18" charset="0"/>
                                  </a:rPr>
                                  <m:t>的概率</m:t>
                                </m:r>
                              </m:e>
                            </m:mr>
                            <m:mr>
                              <m:e>
                                <m:r>
                                  <a:rPr lang="en-US" altLang="zh-CN" sz="1600" b="0" i="1">
                                    <a:latin typeface="Cambria Math" panose="02040503050406030204" pitchFamily="18" charset="0"/>
                                  </a:rPr>
                                  <m:t>,  </m:t>
                                </m:r>
                                <m:r>
                                  <a:rPr lang="zh-CN" altLang="en-US" sz="1600" b="0" i="1">
                                    <a:latin typeface="Cambria Math" panose="02040503050406030204" pitchFamily="18" charset="0"/>
                                  </a:rPr>
                                  <m:t>以</m:t>
                                </m:r>
                                <m:r>
                                  <a:rPr lang="en-US" altLang="zh-CN" sz="1600" b="0" i="1">
                                    <a:latin typeface="Cambria Math" panose="02040503050406030204" pitchFamily="18" charset="0"/>
                                  </a:rPr>
                                  <m:t>𝜖</m:t>
                                </m:r>
                                <m:r>
                                  <a:rPr lang="zh-CN" altLang="en-US" sz="1600" b="0" i="1">
                                    <a:latin typeface="Cambria Math" panose="02040503050406030204" pitchFamily="18" charset="0"/>
                                  </a:rPr>
                                  <m:t>的概率</m:t>
                                </m:r>
                                <m:r>
                                  <a:rPr lang="en-US" altLang="zh-CN" sz="1600" b="0" i="1">
                                    <a:latin typeface="Cambria Math" panose="02040503050406030204" pitchFamily="18" charset="0"/>
                                  </a:rPr>
                                  <m:t>        </m:t>
                                </m:r>
                              </m:e>
                            </m:mr>
                          </m:m>
                        </m:e>
                      </m:d>
                    </m:oMath>
                  </m:oMathPara>
                </a14:m>
                <a:endParaRPr lang="en-US" altLang="zh-CN" sz="1600" b="0" dirty="0">
                  <a:latin typeface="Times New Roman" panose="02020603050405020304" pitchFamily="18" charset="0"/>
                  <a:cs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xmlns="" xmlns:a14="http://schemas.microsoft.com/office/drawing/2010/main" id="{E84882DD-E718-45DE-9428-DD968E9BF3B4}"/>
                  </a:ext>
                </a:extLst>
              </p:cNvPr>
              <p:cNvSpPr txBox="1">
                <a:spLocks noRot="1" noChangeAspect="1" noMove="1" noResize="1" noEditPoints="1" noAdjustHandles="1" noChangeArrowheads="1" noChangeShapeType="1" noTextEdit="1"/>
              </p:cNvSpPr>
              <p:nvPr/>
            </p:nvSpPr>
            <p:spPr>
              <a:xfrm>
                <a:off x="3253511" y="856050"/>
                <a:ext cx="4654472" cy="1061829"/>
              </a:xfrm>
              <a:prstGeom prst="rect">
                <a:avLst/>
              </a:prstGeom>
              <a:blipFill rotWithShape="1">
                <a:blip r:embed="rId2"/>
                <a:stretch>
                  <a:fillRect t="-2286"/>
                </a:stretch>
              </a:blipFill>
            </p:spPr>
            <p:txBody>
              <a:bodyPr/>
              <a:lstStyle/>
              <a:p>
                <a:r>
                  <a:rPr lang="zh-CN" altLang="en-US">
                    <a:noFill/>
                  </a:rPr>
                  <a:t> </a:t>
                </a:r>
              </a:p>
            </p:txBody>
          </p:sp>
        </mc:Fallback>
      </mc:AlternateContent>
      <p:sp>
        <p:nvSpPr>
          <p:cNvPr id="22" name="标题 2">
            <a:extLst>
              <a:ext uri="{FF2B5EF4-FFF2-40B4-BE49-F238E27FC236}">
                <a16:creationId xmlns:a16="http://schemas.microsoft.com/office/drawing/2014/main" id="{A7663114-BA1E-4D33-B77E-13B4B0533AAA}"/>
              </a:ext>
            </a:extLst>
          </p:cNvPr>
          <p:cNvSpPr>
            <a:spLocks noGrp="1"/>
          </p:cNvSpPr>
          <p:nvPr>
            <p:ph type="title"/>
          </p:nvPr>
        </p:nvSpPr>
        <p:spPr>
          <a:xfrm>
            <a:off x="362324" y="198323"/>
            <a:ext cx="8446197" cy="657727"/>
          </a:xfrm>
        </p:spPr>
        <p:txBody>
          <a:bodyPr/>
          <a:lstStyle/>
          <a:p>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策略学习中探索（</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exploration</a:t>
            </a: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）与利用（</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exploitation</a:t>
            </a: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）的平衡</a:t>
            </a:r>
          </a:p>
        </p:txBody>
      </p:sp>
      <p:cxnSp>
        <p:nvCxnSpPr>
          <p:cNvPr id="3" name="直接箭头连接符 2"/>
          <p:cNvCxnSpPr/>
          <p:nvPr/>
        </p:nvCxnSpPr>
        <p:spPr>
          <a:xfrm flipH="1">
            <a:off x="2262249" y="1484416"/>
            <a:ext cx="991263" cy="17727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p:cNvSpPr/>
              <p:nvPr/>
            </p:nvSpPr>
            <p:spPr>
              <a:xfrm>
                <a:off x="2757880" y="2344317"/>
                <a:ext cx="2833724" cy="649537"/>
              </a:xfrm>
              <a:prstGeom prst="rect">
                <a:avLst/>
              </a:prstGeom>
            </p:spPr>
            <p:txBody>
              <a:bodyPr wrap="none">
                <a:sp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用</a:t>
                </a:r>
                <a14:m>
                  <m:oMath xmlns:m="http://schemas.openxmlformats.org/officeDocument/2006/math">
                    <m:r>
                      <a:rPr lang="en-US" altLang="zh-CN" i="1">
                        <a:latin typeface="Cambria Math" panose="02040503050406030204" pitchFamily="18" charset="0"/>
                      </a:rPr>
                      <m:t>𝜖</m:t>
                    </m:r>
                  </m:oMath>
                </a14:m>
                <a:r>
                  <a:rPr lang="zh-CN" altLang="en-US" dirty="0">
                    <a:latin typeface="Times New Roman" panose="02020603050405020304" pitchFamily="18" charset="0"/>
                    <a:ea typeface="黑体" panose="02010609060101010101" pitchFamily="49" charset="-122"/>
                    <a:cs typeface="Times New Roman" panose="02020603050405020304" pitchFamily="18" charset="0"/>
                  </a:rPr>
                  <a:t>贪心（</a:t>
                </a:r>
                <a14:m>
                  <m:oMath xmlns:m="http://schemas.openxmlformats.org/officeDocument/2006/math">
                    <m:r>
                      <a:rPr lang="en-US" altLang="zh-CN" i="1">
                        <a:latin typeface="Cambria Math" panose="02040503050406030204" pitchFamily="18" charset="0"/>
                      </a:rPr>
                      <m:t>𝜖</m:t>
                    </m:r>
                  </m:oMath>
                </a14:m>
                <a:r>
                  <a:rPr lang="en-US" altLang="zh-CN" dirty="0">
                    <a:latin typeface="Times New Roman" panose="02020603050405020304" pitchFamily="18" charset="0"/>
                    <a:ea typeface="黑体" panose="02010609060101010101" pitchFamily="49" charset="-122"/>
                    <a:cs typeface="Times New Roman" panose="02020603050405020304" pitchFamily="18" charset="0"/>
                  </a:rPr>
                  <a:t>-greedy</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）策略</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r>
                  <a:rPr lang="zh-CN" altLang="en-US" dirty="0">
                    <a:latin typeface="Times New Roman" panose="02020603050405020304" pitchFamily="18" charset="0"/>
                    <a:ea typeface="黑体" panose="02010609060101010101" pitchFamily="49" charset="-122"/>
                    <a:cs typeface="Times New Roman" panose="02020603050405020304" pitchFamily="18" charset="0"/>
                  </a:rPr>
                  <a:t>代替</a:t>
                </a:r>
                <a14:m>
                  <m:oMath xmlns:m="http://schemas.openxmlformats.org/officeDocument/2006/math">
                    <m:r>
                      <a:rPr lang="en-US" altLang="zh-CN" i="1" dirty="0">
                        <a:solidFill>
                          <a:srgbClr val="FF0000"/>
                        </a:solidFill>
                        <a:latin typeface="Cambria Math" panose="02040503050406030204" pitchFamily="18" charset="0"/>
                        <a:ea typeface="黑体" pitchFamily="49" charset="-122"/>
                      </a:rPr>
                      <m:t>𝑎</m:t>
                    </m:r>
                    <m:r>
                      <a:rPr lang="en-US" altLang="zh-CN" i="1" dirty="0">
                        <a:solidFill>
                          <a:srgbClr val="FF0000"/>
                        </a:solidFill>
                        <a:latin typeface="Cambria Math" panose="02040503050406030204" pitchFamily="18" charset="0"/>
                        <a:ea typeface="黑体" pitchFamily="49" charset="-122"/>
                      </a:rPr>
                      <m:t>=</m:t>
                    </m:r>
                    <m:sSub>
                      <m:sSubPr>
                        <m:ctrlPr>
                          <a:rPr lang="en-US" altLang="zh-CN" i="1" dirty="0">
                            <a:solidFill>
                              <a:srgbClr val="FF0000"/>
                            </a:solidFill>
                            <a:latin typeface="Cambria Math" panose="02040503050406030204" pitchFamily="18" charset="0"/>
                            <a:ea typeface="黑体" pitchFamily="49" charset="-122"/>
                          </a:rPr>
                        </m:ctrlPr>
                      </m:sSubPr>
                      <m:e>
                        <m:r>
                          <m:rPr>
                            <m:sty m:val="p"/>
                          </m:rPr>
                          <a:rPr lang="en-US" altLang="zh-CN" dirty="0">
                            <a:solidFill>
                              <a:srgbClr val="FF0000"/>
                            </a:solidFill>
                            <a:latin typeface="Cambria Math" panose="02040503050406030204" pitchFamily="18" charset="0"/>
                            <a:ea typeface="黑体" pitchFamily="49" charset="-122"/>
                          </a:rPr>
                          <m:t>argmax</m:t>
                        </m:r>
                      </m:e>
                      <m:sub>
                        <m:sSup>
                          <m:sSupPr>
                            <m:ctrlPr>
                              <a:rPr lang="en-US" altLang="zh-CN" i="1" dirty="0">
                                <a:solidFill>
                                  <a:srgbClr val="FF0000"/>
                                </a:solidFill>
                                <a:latin typeface="Cambria Math" panose="02040503050406030204" pitchFamily="18" charset="0"/>
                                <a:ea typeface="黑体" pitchFamily="49" charset="-122"/>
                              </a:rPr>
                            </m:ctrlPr>
                          </m:sSupPr>
                          <m:e>
                            <m:r>
                              <a:rPr lang="en-US" altLang="zh-CN" i="1" dirty="0">
                                <a:solidFill>
                                  <a:srgbClr val="FF0000"/>
                                </a:solidFill>
                                <a:latin typeface="Cambria Math" panose="02040503050406030204" pitchFamily="18" charset="0"/>
                                <a:ea typeface="黑体" pitchFamily="49" charset="-122"/>
                              </a:rPr>
                              <m:t>𝑎</m:t>
                            </m:r>
                          </m:e>
                          <m:sup>
                            <m:r>
                              <a:rPr lang="en-US" altLang="zh-CN" i="1" dirty="0">
                                <a:solidFill>
                                  <a:srgbClr val="FF0000"/>
                                </a:solidFill>
                                <a:latin typeface="Cambria Math" panose="02040503050406030204" pitchFamily="18" charset="0"/>
                                <a:ea typeface="黑体" pitchFamily="49" charset="-122"/>
                              </a:rPr>
                              <m:t>′</m:t>
                            </m:r>
                          </m:sup>
                        </m:sSup>
                      </m:sub>
                    </m:sSub>
                    <m:sSub>
                      <m:sSubPr>
                        <m:ctrlPr>
                          <a:rPr lang="en-US" altLang="zh-CN" i="1" dirty="0">
                            <a:solidFill>
                              <a:srgbClr val="FF0000"/>
                            </a:solidFill>
                            <a:latin typeface="Cambria Math" panose="02040503050406030204" pitchFamily="18" charset="0"/>
                            <a:ea typeface="黑体" pitchFamily="49" charset="-122"/>
                          </a:rPr>
                        </m:ctrlPr>
                      </m:sSubPr>
                      <m:e>
                        <m:r>
                          <a:rPr lang="en-US" altLang="zh-CN" i="1" dirty="0">
                            <a:solidFill>
                              <a:srgbClr val="FF0000"/>
                            </a:solidFill>
                            <a:latin typeface="Cambria Math" panose="02040503050406030204" pitchFamily="18" charset="0"/>
                            <a:ea typeface="黑体" pitchFamily="49" charset="-122"/>
                          </a:rPr>
                          <m:t>𝑞</m:t>
                        </m:r>
                      </m:e>
                      <m:sub>
                        <m:r>
                          <a:rPr lang="en-US" altLang="zh-CN" i="1" dirty="0">
                            <a:solidFill>
                              <a:srgbClr val="FF0000"/>
                            </a:solidFill>
                            <a:latin typeface="Cambria Math" panose="02040503050406030204" pitchFamily="18" charset="0"/>
                            <a:ea typeface="黑体" pitchFamily="49" charset="-122"/>
                          </a:rPr>
                          <m:t>𝜋</m:t>
                        </m:r>
                      </m:sub>
                    </m:sSub>
                    <m:r>
                      <a:rPr lang="en-US" altLang="zh-CN" i="1" dirty="0">
                        <a:solidFill>
                          <a:srgbClr val="FF0000"/>
                        </a:solidFill>
                        <a:latin typeface="Cambria Math" panose="02040503050406030204" pitchFamily="18" charset="0"/>
                        <a:ea typeface="黑体" pitchFamily="49" charset="-122"/>
                      </a:rPr>
                      <m:t>(</m:t>
                    </m:r>
                    <m:r>
                      <a:rPr lang="en-US" altLang="zh-CN" i="1" dirty="0">
                        <a:solidFill>
                          <a:srgbClr val="FF0000"/>
                        </a:solidFill>
                        <a:latin typeface="Cambria Math" panose="02040503050406030204" pitchFamily="18" charset="0"/>
                        <a:ea typeface="黑体" pitchFamily="49" charset="-122"/>
                      </a:rPr>
                      <m:t>𝑠</m:t>
                    </m:r>
                    <m:r>
                      <a:rPr lang="en-US" altLang="zh-CN" i="1" dirty="0">
                        <a:solidFill>
                          <a:srgbClr val="FF0000"/>
                        </a:solidFill>
                        <a:latin typeface="Cambria Math" panose="02040503050406030204" pitchFamily="18" charset="0"/>
                        <a:ea typeface="黑体" pitchFamily="49" charset="-122"/>
                      </a:rPr>
                      <m:t>,</m:t>
                    </m:r>
                    <m:r>
                      <a:rPr lang="en-US" altLang="zh-CN" i="1" dirty="0">
                        <a:solidFill>
                          <a:srgbClr val="FF0000"/>
                        </a:solidFill>
                        <a:latin typeface="Cambria Math" panose="02040503050406030204" pitchFamily="18" charset="0"/>
                        <a:ea typeface="黑体" pitchFamily="49" charset="-122"/>
                      </a:rPr>
                      <m:t>𝑎</m:t>
                    </m:r>
                    <m:r>
                      <a:rPr lang="en-US" altLang="zh-CN" i="1" dirty="0">
                        <a:solidFill>
                          <a:srgbClr val="FF0000"/>
                        </a:solidFill>
                        <a:latin typeface="Cambria Math" panose="02040503050406030204" pitchFamily="18" charset="0"/>
                        <a:ea typeface="黑体" pitchFamily="49" charset="-122"/>
                      </a:rPr>
                      <m:t>′)</m:t>
                    </m:r>
                  </m:oMath>
                </a14:m>
                <a:endParaRPr lang="en-US" altLang="zh-CN" dirty="0">
                  <a:ea typeface="黑体" pitchFamily="49"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3677174" y="2344316"/>
                <a:ext cx="2833724" cy="649537"/>
              </a:xfrm>
              <a:prstGeom prst="rect">
                <a:avLst/>
              </a:prstGeom>
              <a:blipFill rotWithShape="1">
                <a:blip r:embed="rId4"/>
                <a:stretch>
                  <a:fillRect l="-1720" t="-6604" b="-11321"/>
                </a:stretch>
              </a:blipFill>
            </p:spPr>
            <p:txBody>
              <a:bodyPr/>
              <a:lstStyle/>
              <a:p>
                <a:r>
                  <a:rPr lang="zh-CN" altLang="en-US">
                    <a:noFill/>
                  </a:rPr>
                  <a:t> </a:t>
                </a:r>
              </a:p>
            </p:txBody>
          </p:sp>
        </mc:Fallback>
      </mc:AlternateContent>
      <p:sp>
        <p:nvSpPr>
          <p:cNvPr id="7" name="矩形 6"/>
          <p:cNvSpPr/>
          <p:nvPr/>
        </p:nvSpPr>
        <p:spPr>
          <a:xfrm>
            <a:off x="1127391" y="3257167"/>
            <a:ext cx="2472253" cy="426019"/>
          </a:xfrm>
          <a:prstGeom prst="rect">
            <a:avLst/>
          </a:prstGeom>
          <a:solidFill>
            <a:schemeClr val="lt1">
              <a:alpha val="42000"/>
            </a:schemeClr>
          </a:solid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25" name="文本框 162">
                <a:extLst>
                  <a:ext uri="{FF2B5EF4-FFF2-40B4-BE49-F238E27FC236}">
                    <a16:creationId xmlns:a16="http://schemas.microsoft.com/office/drawing/2014/main" id="{A8E4EB40-A84D-48C8-BCFA-65CF90957E19}"/>
                  </a:ext>
                </a:extLst>
              </p:cNvPr>
              <p:cNvSpPr txBox="1"/>
              <p:nvPr/>
            </p:nvSpPr>
            <p:spPr>
              <a:xfrm>
                <a:off x="115784" y="5479767"/>
                <a:ext cx="8692738" cy="1200329"/>
              </a:xfrm>
              <a:prstGeom prst="rect">
                <a:avLst/>
              </a:prstGeom>
              <a:noFill/>
            </p:spPr>
            <p:txBody>
              <a:bodyPr wrap="square" rtlCol="0">
                <a:spAutoFit/>
              </a:bodyPr>
              <a:lstStyle/>
              <a:p>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贪心策略的解释：大体上遵循最优策略的决定，偶尔（以</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的小概率）进行探索。如右图所示，如果能够偶尔在某些状态随机选择“向右移动一个方格”的动作，则可克服机器人无法走到终点</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9</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这一不足。</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en-US"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5" name="文本框 162">
                <a:extLst>
                  <a:ext uri="{FF2B5EF4-FFF2-40B4-BE49-F238E27FC236}">
                    <a16:creationId xmlns:a16="http://schemas.microsoft.com/office/drawing/2014/main" id="{A8E4EB40-A84D-48C8-BCFA-65CF90957E19}"/>
                  </a:ext>
                </a:extLst>
              </p:cNvPr>
              <p:cNvSpPr txBox="1">
                <a:spLocks noRot="1" noChangeAspect="1" noMove="1" noResize="1" noEditPoints="1" noAdjustHandles="1" noChangeArrowheads="1" noChangeShapeType="1" noTextEdit="1"/>
              </p:cNvSpPr>
              <p:nvPr/>
            </p:nvSpPr>
            <p:spPr>
              <a:xfrm>
                <a:off x="115784" y="5479767"/>
                <a:ext cx="8692738" cy="1200329"/>
              </a:xfrm>
              <a:prstGeom prst="rect">
                <a:avLst/>
              </a:prstGeom>
              <a:blipFill>
                <a:blip r:embed="rId5"/>
                <a:stretch>
                  <a:fillRect l="-631" t="-2538" r="-210"/>
                </a:stretch>
              </a:blipFill>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id="{C2B54A3C-8E1A-4EDB-BBD5-53D69E3877ED}"/>
              </a:ext>
            </a:extLst>
          </p:cNvPr>
          <p:cNvGrpSpPr/>
          <p:nvPr/>
        </p:nvGrpSpPr>
        <p:grpSpPr>
          <a:xfrm>
            <a:off x="6902099" y="2470863"/>
            <a:ext cx="2011768" cy="2113184"/>
            <a:chOff x="8158160" y="4067171"/>
            <a:chExt cx="1971675" cy="1971669"/>
          </a:xfrm>
        </p:grpSpPr>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BD76A44F-6735-4FD0-8FCC-7976BDD840F9}"/>
                    </a:ext>
                  </a:extLst>
                </p:cNvPr>
                <p:cNvSpPr/>
                <p:nvPr/>
              </p:nvSpPr>
              <p:spPr>
                <a:xfrm>
                  <a:off x="8158162"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solidFill>
                                  <a:schemeClr val="tx1"/>
                                </a:solidFill>
                                <a:latin typeface="Cambria Math" panose="02040503050406030204" pitchFamily="18" charset="0"/>
                                <a:ea typeface="黑体" pitchFamily="49" charset="-122"/>
                              </a:rPr>
                            </m:ctrlPr>
                          </m:fPr>
                          <m:num>
                            <m:r>
                              <a:rPr lang="en-US" altLang="zh-CN" sz="1600" i="1">
                                <a:solidFill>
                                  <a:schemeClr val="tx1"/>
                                </a:solidFill>
                                <a:latin typeface="Cambria Math" panose="02040503050406030204" pitchFamily="18" charset="0"/>
                                <a:ea typeface="黑体" pitchFamily="49" charset="-122"/>
                              </a:rPr>
                              <m:t>−</m:t>
                            </m:r>
                            <m:r>
                              <a:rPr lang="en-US" altLang="zh-CN" sz="1600" b="0" i="1" smtClean="0">
                                <a:solidFill>
                                  <a:schemeClr val="tx1"/>
                                </a:solidFill>
                                <a:latin typeface="Cambria Math" panose="02040503050406030204" pitchFamily="18" charset="0"/>
                                <a:ea typeface="黑体" pitchFamily="49" charset="-122"/>
                              </a:rPr>
                              <m:t>1</m:t>
                            </m:r>
                          </m:num>
                          <m:den>
                            <m:r>
                              <a:rPr lang="en-US" altLang="zh-CN" sz="1600" b="0" i="1" smtClean="0">
                                <a:solidFill>
                                  <a:schemeClr val="tx1"/>
                                </a:solidFill>
                                <a:latin typeface="Cambria Math" panose="02040503050406030204" pitchFamily="18" charset="0"/>
                                <a:ea typeface="黑体" pitchFamily="49" charset="-122"/>
                              </a:rPr>
                              <m:t>−2</m:t>
                            </m:r>
                          </m:den>
                        </m:f>
                      </m:oMath>
                    </m:oMathPara>
                  </a14:m>
                  <a:endParaRPr lang="zh-CN" altLang="en-US" sz="1600" dirty="0">
                    <a:solidFill>
                      <a:schemeClr val="tx1"/>
                    </a:solidFill>
                    <a:latin typeface="Times New Roman" panose="02020603050405020304" pitchFamily="18" charset="0"/>
                    <a:ea typeface="黑体" pitchFamily="49" charset="-122"/>
                    <a:cs typeface="Times New Roman" panose="02020603050405020304" pitchFamily="18" charset="0"/>
                  </a:endParaRPr>
                </a:p>
              </p:txBody>
            </p:sp>
          </mc:Choice>
          <mc:Fallback xmlns="">
            <p:sp>
              <p:nvSpPr>
                <p:cNvPr id="59" name="矩形 58">
                  <a:extLst>
                    <a:ext uri="{FF2B5EF4-FFF2-40B4-BE49-F238E27FC236}">
                      <a16:creationId xmlns:a16="http://schemas.microsoft.com/office/drawing/2014/main" id="{BD76A44F-6735-4FD0-8FCC-7976BDD840F9}"/>
                    </a:ext>
                  </a:extLst>
                </p:cNvPr>
                <p:cNvSpPr>
                  <a:spLocks noRot="1" noChangeAspect="1" noMove="1" noResize="1" noEditPoints="1" noAdjustHandles="1" noChangeArrowheads="1" noChangeShapeType="1" noTextEdit="1"/>
                </p:cNvSpPr>
                <p:nvPr/>
              </p:nvSpPr>
              <p:spPr>
                <a:xfrm>
                  <a:off x="8158162" y="4067173"/>
                  <a:ext cx="657225" cy="657225"/>
                </a:xfrm>
                <a:prstGeom prst="rect">
                  <a:avLst/>
                </a:prstGeom>
                <a:blipFill>
                  <a:blip r:embed="rId6"/>
                  <a:stretch>
                    <a:fillRect l="-9945" t="-17021" r="-29834" b="-436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C810FACA-719E-4AE1-B8CB-0209AF67F2CF}"/>
                    </a:ext>
                  </a:extLst>
                </p:cNvPr>
                <p:cNvSpPr/>
                <p:nvPr/>
              </p:nvSpPr>
              <p:spPr>
                <a:xfrm>
                  <a:off x="8815386" y="406717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solidFill>
                                  <a:schemeClr val="tx1"/>
                                </a:solidFill>
                                <a:latin typeface="Cambria Math" panose="02040503050406030204" pitchFamily="18" charset="0"/>
                                <a:ea typeface="黑体" pitchFamily="49" charset="-122"/>
                              </a:rPr>
                            </m:ctrlPr>
                          </m:fPr>
                          <m:num>
                            <m:r>
                              <a:rPr lang="en-US" altLang="zh-CN" sz="1600" b="0" i="1" smtClean="0">
                                <a:solidFill>
                                  <a:schemeClr val="tx1"/>
                                </a:solidFill>
                                <a:latin typeface="Cambria Math" panose="02040503050406030204" pitchFamily="18" charset="0"/>
                                <a:ea typeface="黑体" pitchFamily="49" charset="-122"/>
                              </a:rPr>
                              <m:t>1</m:t>
                            </m:r>
                          </m:num>
                          <m:den>
                            <m:r>
                              <a:rPr lang="en-US" altLang="zh-CN" sz="1600" b="0" i="1" smtClean="0">
                                <a:solidFill>
                                  <a:schemeClr val="tx1"/>
                                </a:solidFill>
                                <a:latin typeface="Cambria Math" panose="02040503050406030204" pitchFamily="18" charset="0"/>
                                <a:ea typeface="黑体" pitchFamily="49" charset="-122"/>
                              </a:rPr>
                              <m:t>−2</m:t>
                            </m:r>
                          </m:den>
                        </m:f>
                      </m:oMath>
                    </m:oMathPara>
                  </a14:m>
                  <a:endParaRPr lang="zh-CN" altLang="en-US" sz="1600" dirty="0">
                    <a:solidFill>
                      <a:schemeClr val="tx1"/>
                    </a:solidFill>
                    <a:latin typeface="Times New Roman" panose="02020603050405020304" pitchFamily="18" charset="0"/>
                    <a:ea typeface="黑体" pitchFamily="49" charset="-122"/>
                    <a:cs typeface="Times New Roman" panose="02020603050405020304" pitchFamily="18" charset="0"/>
                  </a:endParaRPr>
                </a:p>
              </p:txBody>
            </p:sp>
          </mc:Choice>
          <mc:Fallback xmlns="">
            <p:sp>
              <p:nvSpPr>
                <p:cNvPr id="60" name="矩形 59">
                  <a:extLst>
                    <a:ext uri="{FF2B5EF4-FFF2-40B4-BE49-F238E27FC236}">
                      <a16:creationId xmlns:a16="http://schemas.microsoft.com/office/drawing/2014/main" id="{C810FACA-719E-4AE1-B8CB-0209AF67F2CF}"/>
                    </a:ext>
                  </a:extLst>
                </p:cNvPr>
                <p:cNvSpPr>
                  <a:spLocks noRot="1" noChangeAspect="1" noMove="1" noResize="1" noEditPoints="1" noAdjustHandles="1" noChangeArrowheads="1" noChangeShapeType="1" noTextEdit="1"/>
                </p:cNvSpPr>
                <p:nvPr/>
              </p:nvSpPr>
              <p:spPr>
                <a:xfrm>
                  <a:off x="8815386" y="4067173"/>
                  <a:ext cx="657225" cy="657225"/>
                </a:xfrm>
                <a:prstGeom prst="rect">
                  <a:avLst/>
                </a:prstGeom>
                <a:blipFill>
                  <a:blip r:embed="rId7"/>
                  <a:stretch>
                    <a:fillRect l="-13260" t="-17021" r="-26519" b="-436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321AB990-AB32-48DA-ADCC-2EE09CBF1CF3}"/>
                    </a:ext>
                  </a:extLst>
                </p:cNvPr>
                <p:cNvSpPr/>
                <p:nvPr/>
              </p:nvSpPr>
              <p:spPr>
                <a:xfrm>
                  <a:off x="9472610" y="406717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solidFill>
                                  <a:schemeClr val="tx1"/>
                                </a:solidFill>
                                <a:latin typeface="Cambria Math" panose="02040503050406030204" pitchFamily="18" charset="0"/>
                                <a:ea typeface="黑体" pitchFamily="49" charset="-122"/>
                              </a:rPr>
                            </m:ctrlPr>
                          </m:fPr>
                          <m:num>
                            <m:r>
                              <a:rPr lang="en-US" altLang="zh-CN" sz="1600" b="0" i="1" smtClean="0">
                                <a:solidFill>
                                  <a:schemeClr val="tx1"/>
                                </a:solidFill>
                                <a:latin typeface="Cambria Math" panose="02040503050406030204" pitchFamily="18" charset="0"/>
                                <a:ea typeface="黑体" pitchFamily="49" charset="-122"/>
                              </a:rPr>
                              <m:t>0</m:t>
                            </m:r>
                          </m:num>
                          <m:den>
                            <m:r>
                              <a:rPr lang="en-US" altLang="zh-CN" sz="1600" i="1">
                                <a:solidFill>
                                  <a:schemeClr val="tx1"/>
                                </a:solidFill>
                                <a:latin typeface="Cambria Math" panose="02040503050406030204" pitchFamily="18" charset="0"/>
                                <a:ea typeface="黑体" pitchFamily="49" charset="-122"/>
                              </a:rPr>
                              <m:t>0</m:t>
                            </m:r>
                          </m:den>
                        </m:f>
                      </m:oMath>
                    </m:oMathPara>
                  </a14:m>
                  <a:endParaRPr lang="zh-CN" altLang="en-US" sz="1600" dirty="0">
                    <a:solidFill>
                      <a:schemeClr val="tx1"/>
                    </a:solidFill>
                    <a:latin typeface="Times New Roman" panose="02020603050405020304" pitchFamily="18" charset="0"/>
                    <a:ea typeface="黑体" pitchFamily="49" charset="-122"/>
                    <a:cs typeface="Times New Roman" panose="02020603050405020304" pitchFamily="18" charset="0"/>
                  </a:endParaRPr>
                </a:p>
              </p:txBody>
            </p:sp>
          </mc:Choice>
          <mc:Fallback xmlns="">
            <p:sp>
              <p:nvSpPr>
                <p:cNvPr id="61" name="矩形 60">
                  <a:extLst>
                    <a:ext uri="{FF2B5EF4-FFF2-40B4-BE49-F238E27FC236}">
                      <a16:creationId xmlns:a16="http://schemas.microsoft.com/office/drawing/2014/main" id="{321AB990-AB32-48DA-ADCC-2EE09CBF1CF3}"/>
                    </a:ext>
                  </a:extLst>
                </p:cNvPr>
                <p:cNvSpPr>
                  <a:spLocks noRot="1" noChangeAspect="1" noMove="1" noResize="1" noEditPoints="1" noAdjustHandles="1" noChangeArrowheads="1" noChangeShapeType="1" noTextEdit="1"/>
                </p:cNvSpPr>
                <p:nvPr/>
              </p:nvSpPr>
              <p:spPr>
                <a:xfrm>
                  <a:off x="9472610" y="4067171"/>
                  <a:ext cx="657225" cy="657225"/>
                </a:xfrm>
                <a:prstGeom prst="rect">
                  <a:avLst/>
                </a:prstGeom>
                <a:blipFill>
                  <a:blip r:embed="rId8"/>
                  <a:stretch>
                    <a:fillRect l="-6077" t="-17021" r="-33702" b="-436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D5802C68-2CBD-4AFA-B2B8-299C65E091D8}"/>
                    </a:ext>
                  </a:extLst>
                </p:cNvPr>
                <p:cNvSpPr/>
                <p:nvPr/>
              </p:nvSpPr>
              <p:spPr>
                <a:xfrm>
                  <a:off x="8158161" y="4724396"/>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solidFill>
                                  <a:schemeClr val="tx1"/>
                                </a:solidFill>
                                <a:latin typeface="Cambria Math" panose="02040503050406030204" pitchFamily="18" charset="0"/>
                                <a:ea typeface="黑体" pitchFamily="49" charset="-122"/>
                              </a:rPr>
                            </m:ctrlPr>
                          </m:fPr>
                          <m:num>
                            <m:r>
                              <a:rPr lang="en-US" altLang="zh-CN" sz="1600" i="1">
                                <a:solidFill>
                                  <a:schemeClr val="tx1"/>
                                </a:solidFill>
                                <a:latin typeface="Cambria Math" panose="02040503050406030204" pitchFamily="18" charset="0"/>
                                <a:ea typeface="黑体" pitchFamily="49" charset="-122"/>
                              </a:rPr>
                              <m:t>−</m:t>
                            </m:r>
                            <m:r>
                              <a:rPr lang="en-US" altLang="zh-CN" sz="1600" b="0" i="1" smtClean="0">
                                <a:solidFill>
                                  <a:schemeClr val="tx1"/>
                                </a:solidFill>
                                <a:latin typeface="Cambria Math" panose="02040503050406030204" pitchFamily="18" charset="0"/>
                                <a:ea typeface="黑体" pitchFamily="49" charset="-122"/>
                              </a:rPr>
                              <m:t>0.990</m:t>
                            </m:r>
                          </m:num>
                          <m:den>
                            <m:r>
                              <a:rPr lang="en-US" altLang="zh-CN" sz="1600" b="0" i="1" smtClean="0">
                                <a:solidFill>
                                  <a:schemeClr val="tx1"/>
                                </a:solidFill>
                                <a:latin typeface="Cambria Math" panose="02040503050406030204" pitchFamily="18" charset="0"/>
                                <a:ea typeface="黑体" pitchFamily="49" charset="-122"/>
                              </a:rPr>
                              <m:t>−2</m:t>
                            </m:r>
                          </m:den>
                        </m:f>
                      </m:oMath>
                    </m:oMathPara>
                  </a14:m>
                  <a:endParaRPr lang="zh-CN" altLang="en-US" sz="1600" dirty="0">
                    <a:solidFill>
                      <a:schemeClr val="tx1"/>
                    </a:solidFill>
                    <a:latin typeface="Times New Roman" panose="02020603050405020304" pitchFamily="18" charset="0"/>
                    <a:ea typeface="黑体" pitchFamily="49" charset="-122"/>
                    <a:cs typeface="Times New Roman" panose="02020603050405020304" pitchFamily="18" charset="0"/>
                  </a:endParaRPr>
                </a:p>
              </p:txBody>
            </p:sp>
          </mc:Choice>
          <mc:Fallback xmlns="">
            <p:sp>
              <p:nvSpPr>
                <p:cNvPr id="62" name="矩形 61">
                  <a:extLst>
                    <a:ext uri="{FF2B5EF4-FFF2-40B4-BE49-F238E27FC236}">
                      <a16:creationId xmlns:a16="http://schemas.microsoft.com/office/drawing/2014/main" id="{D5802C68-2CBD-4AFA-B2B8-299C65E091D8}"/>
                    </a:ext>
                  </a:extLst>
                </p:cNvPr>
                <p:cNvSpPr>
                  <a:spLocks noRot="1" noChangeAspect="1" noMove="1" noResize="1" noEditPoints="1" noAdjustHandles="1" noChangeArrowheads="1" noChangeShapeType="1" noTextEdit="1"/>
                </p:cNvSpPr>
                <p:nvPr/>
              </p:nvSpPr>
              <p:spPr>
                <a:xfrm>
                  <a:off x="8158161" y="4724396"/>
                  <a:ext cx="657225" cy="657225"/>
                </a:xfrm>
                <a:prstGeom prst="rect">
                  <a:avLst/>
                </a:prstGeom>
                <a:blipFill>
                  <a:blip r:embed="rId9"/>
                  <a:stretch>
                    <a:fillRect l="-1657" t="-17112" r="-49171" b="-44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C6265D0E-21C8-45BB-A701-22270388DD35}"/>
                    </a:ext>
                  </a:extLst>
                </p:cNvPr>
                <p:cNvSpPr/>
                <p:nvPr/>
              </p:nvSpPr>
              <p:spPr>
                <a:xfrm>
                  <a:off x="8815385" y="4724393"/>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solidFill>
                                  <a:schemeClr val="tx1"/>
                                </a:solidFill>
                                <a:latin typeface="Cambria Math" panose="02040503050406030204" pitchFamily="18" charset="0"/>
                                <a:ea typeface="黑体" pitchFamily="49" charset="-122"/>
                              </a:rPr>
                            </m:ctrlPr>
                          </m:fPr>
                          <m:num>
                            <m:r>
                              <a:rPr lang="en-US" altLang="zh-CN" sz="1600" b="0" i="1" smtClean="0">
                                <a:solidFill>
                                  <a:schemeClr val="tx1"/>
                                </a:solidFill>
                                <a:latin typeface="Cambria Math" panose="02040503050406030204" pitchFamily="18" charset="0"/>
                                <a:ea typeface="黑体" pitchFamily="49" charset="-122"/>
                              </a:rPr>
                              <m:t>1</m:t>
                            </m:r>
                          </m:num>
                          <m:den>
                            <m:r>
                              <a:rPr lang="en-US" altLang="zh-CN" sz="1600" b="0" i="1" smtClean="0">
                                <a:solidFill>
                                  <a:schemeClr val="tx1"/>
                                </a:solidFill>
                                <a:latin typeface="Cambria Math" panose="02040503050406030204" pitchFamily="18" charset="0"/>
                                <a:ea typeface="黑体" pitchFamily="49" charset="-122"/>
                              </a:rPr>
                              <m:t>−2</m:t>
                            </m:r>
                          </m:den>
                        </m:f>
                      </m:oMath>
                    </m:oMathPara>
                  </a14:m>
                  <a:endParaRPr lang="zh-CN" altLang="en-US" sz="1600" dirty="0">
                    <a:solidFill>
                      <a:schemeClr val="tx1"/>
                    </a:solidFill>
                    <a:latin typeface="Times New Roman" panose="02020603050405020304" pitchFamily="18" charset="0"/>
                    <a:ea typeface="黑体" pitchFamily="49" charset="-122"/>
                    <a:cs typeface="Times New Roman" panose="02020603050405020304" pitchFamily="18" charset="0"/>
                  </a:endParaRPr>
                </a:p>
              </p:txBody>
            </p:sp>
          </mc:Choice>
          <mc:Fallback xmlns="">
            <p:sp>
              <p:nvSpPr>
                <p:cNvPr id="63" name="矩形 62">
                  <a:extLst>
                    <a:ext uri="{FF2B5EF4-FFF2-40B4-BE49-F238E27FC236}">
                      <a16:creationId xmlns:a16="http://schemas.microsoft.com/office/drawing/2014/main" id="{C6265D0E-21C8-45BB-A701-22270388DD35}"/>
                    </a:ext>
                  </a:extLst>
                </p:cNvPr>
                <p:cNvSpPr>
                  <a:spLocks noRot="1" noChangeAspect="1" noMove="1" noResize="1" noEditPoints="1" noAdjustHandles="1" noChangeArrowheads="1" noChangeShapeType="1" noTextEdit="1"/>
                </p:cNvSpPr>
                <p:nvPr/>
              </p:nvSpPr>
              <p:spPr>
                <a:xfrm>
                  <a:off x="8815385" y="4724393"/>
                  <a:ext cx="657225" cy="657225"/>
                </a:xfrm>
                <a:prstGeom prst="rect">
                  <a:avLst/>
                </a:prstGeom>
                <a:blipFill>
                  <a:blip r:embed="rId10"/>
                  <a:stretch>
                    <a:fillRect l="-13260" t="-17112" r="-26519" b="-44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0767A8F9-DDDE-43CB-95DE-7B8B2C96F3FC}"/>
                    </a:ext>
                  </a:extLst>
                </p:cNvPr>
                <p:cNvSpPr/>
                <p:nvPr/>
              </p:nvSpPr>
              <p:spPr>
                <a:xfrm>
                  <a:off x="9472595" y="4719517"/>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solidFill>
                                  <a:schemeClr val="tx1"/>
                                </a:solidFill>
                                <a:latin typeface="Cambria Math" panose="02040503050406030204" pitchFamily="18" charset="0"/>
                                <a:ea typeface="黑体" pitchFamily="49" charset="-122"/>
                              </a:rPr>
                            </m:ctrlPr>
                          </m:fPr>
                          <m:num>
                            <m:r>
                              <a:rPr lang="en-US" altLang="zh-CN" sz="1600" b="0" i="1" smtClean="0">
                                <a:solidFill>
                                  <a:schemeClr val="tx1"/>
                                </a:solidFill>
                                <a:latin typeface="Cambria Math" panose="02040503050406030204" pitchFamily="18" charset="0"/>
                                <a:ea typeface="黑体" pitchFamily="49" charset="-122"/>
                              </a:rPr>
                              <m:t>1</m:t>
                            </m:r>
                          </m:num>
                          <m:den>
                            <m:r>
                              <a:rPr lang="en-US" altLang="zh-CN" sz="1600" b="0" i="1" smtClean="0">
                                <a:solidFill>
                                  <a:schemeClr val="tx1"/>
                                </a:solidFill>
                                <a:latin typeface="Cambria Math" panose="02040503050406030204" pitchFamily="18" charset="0"/>
                                <a:ea typeface="黑体" pitchFamily="49" charset="-122"/>
                              </a:rPr>
                              <m:t>−2</m:t>
                            </m:r>
                          </m:den>
                        </m:f>
                      </m:oMath>
                    </m:oMathPara>
                  </a14:m>
                  <a:endParaRPr lang="zh-CN" altLang="en-US" sz="1600" dirty="0">
                    <a:solidFill>
                      <a:schemeClr val="tx1"/>
                    </a:solidFill>
                    <a:latin typeface="Times New Roman" panose="02020603050405020304" pitchFamily="18" charset="0"/>
                    <a:ea typeface="黑体" pitchFamily="49" charset="-122"/>
                    <a:cs typeface="Times New Roman" panose="02020603050405020304" pitchFamily="18" charset="0"/>
                  </a:endParaRPr>
                </a:p>
              </p:txBody>
            </p:sp>
          </mc:Choice>
          <mc:Fallback xmlns="">
            <p:sp>
              <p:nvSpPr>
                <p:cNvPr id="64" name="矩形 63">
                  <a:extLst>
                    <a:ext uri="{FF2B5EF4-FFF2-40B4-BE49-F238E27FC236}">
                      <a16:creationId xmlns:a16="http://schemas.microsoft.com/office/drawing/2014/main" id="{0767A8F9-DDDE-43CB-95DE-7B8B2C96F3FC}"/>
                    </a:ext>
                  </a:extLst>
                </p:cNvPr>
                <p:cNvSpPr>
                  <a:spLocks noRot="1" noChangeAspect="1" noMove="1" noResize="1" noEditPoints="1" noAdjustHandles="1" noChangeArrowheads="1" noChangeShapeType="1" noTextEdit="1"/>
                </p:cNvSpPr>
                <p:nvPr/>
              </p:nvSpPr>
              <p:spPr>
                <a:xfrm>
                  <a:off x="9472595" y="4719517"/>
                  <a:ext cx="657225" cy="657225"/>
                </a:xfrm>
                <a:prstGeom prst="rect">
                  <a:avLst/>
                </a:prstGeom>
                <a:blipFill>
                  <a:blip r:embed="rId11"/>
                  <a:stretch>
                    <a:fillRect l="-13812" t="-17021" r="-25967" b="-436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0F10177E-4E98-407F-9D22-40888FAEB6AD}"/>
                    </a:ext>
                  </a:extLst>
                </p:cNvPr>
                <p:cNvSpPr/>
                <p:nvPr/>
              </p:nvSpPr>
              <p:spPr>
                <a:xfrm>
                  <a:off x="8158160" y="5376742"/>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solidFill>
                                  <a:schemeClr val="tx1"/>
                                </a:solidFill>
                                <a:latin typeface="Cambria Math" panose="02040503050406030204" pitchFamily="18" charset="0"/>
                                <a:ea typeface="黑体" pitchFamily="49" charset="-122"/>
                              </a:rPr>
                            </m:ctrlPr>
                          </m:fPr>
                          <m:num>
                            <m:r>
                              <a:rPr lang="en-US" altLang="zh-CN" sz="1600" i="1">
                                <a:solidFill>
                                  <a:schemeClr val="tx1"/>
                                </a:solidFill>
                                <a:latin typeface="Cambria Math" panose="02040503050406030204" pitchFamily="18" charset="0"/>
                                <a:ea typeface="黑体" pitchFamily="49" charset="-122"/>
                              </a:rPr>
                              <m:t>−</m:t>
                            </m:r>
                            <m:r>
                              <a:rPr lang="en-US" altLang="zh-CN" sz="1600" b="0" i="1" smtClean="0">
                                <a:solidFill>
                                  <a:schemeClr val="tx1"/>
                                </a:solidFill>
                                <a:latin typeface="Cambria Math" panose="02040503050406030204" pitchFamily="18" charset="0"/>
                                <a:ea typeface="黑体" pitchFamily="49" charset="-122"/>
                              </a:rPr>
                              <m:t>0.980</m:t>
                            </m:r>
                          </m:num>
                          <m:den>
                            <m:r>
                              <a:rPr lang="en-US" altLang="zh-CN" sz="1600" b="0" i="1" smtClean="0">
                                <a:solidFill>
                                  <a:schemeClr val="tx1"/>
                                </a:solidFill>
                                <a:latin typeface="Cambria Math" panose="02040503050406030204" pitchFamily="18" charset="0"/>
                                <a:ea typeface="黑体" pitchFamily="49" charset="-122"/>
                              </a:rPr>
                              <m:t>−2</m:t>
                            </m:r>
                          </m:den>
                        </m:f>
                      </m:oMath>
                    </m:oMathPara>
                  </a14:m>
                  <a:endParaRPr lang="zh-CN" altLang="en-US" sz="1600" dirty="0">
                    <a:solidFill>
                      <a:schemeClr val="tx1"/>
                    </a:solidFill>
                    <a:latin typeface="Times New Roman" panose="02020603050405020304" pitchFamily="18" charset="0"/>
                    <a:ea typeface="黑体" pitchFamily="49" charset="-122"/>
                    <a:cs typeface="Times New Roman" panose="02020603050405020304" pitchFamily="18" charset="0"/>
                  </a:endParaRPr>
                </a:p>
              </p:txBody>
            </p:sp>
          </mc:Choice>
          <mc:Fallback xmlns="">
            <p:sp>
              <p:nvSpPr>
                <p:cNvPr id="65" name="矩形 64">
                  <a:extLst>
                    <a:ext uri="{FF2B5EF4-FFF2-40B4-BE49-F238E27FC236}">
                      <a16:creationId xmlns:a16="http://schemas.microsoft.com/office/drawing/2014/main" id="{0F10177E-4E98-407F-9D22-40888FAEB6AD}"/>
                    </a:ext>
                  </a:extLst>
                </p:cNvPr>
                <p:cNvSpPr>
                  <a:spLocks noRot="1" noChangeAspect="1" noMove="1" noResize="1" noEditPoints="1" noAdjustHandles="1" noChangeArrowheads="1" noChangeShapeType="1" noTextEdit="1"/>
                </p:cNvSpPr>
                <p:nvPr/>
              </p:nvSpPr>
              <p:spPr>
                <a:xfrm>
                  <a:off x="8158160" y="5376742"/>
                  <a:ext cx="657225" cy="657225"/>
                </a:xfrm>
                <a:prstGeom prst="rect">
                  <a:avLst/>
                </a:prstGeom>
                <a:blipFill>
                  <a:blip r:embed="rId12"/>
                  <a:stretch>
                    <a:fillRect l="-1657" t="-17112" r="-49171" b="-443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E7AC4DAB-7A8F-486D-9172-9D41889DF431}"/>
                    </a:ext>
                  </a:extLst>
                </p:cNvPr>
                <p:cNvSpPr/>
                <p:nvPr/>
              </p:nvSpPr>
              <p:spPr>
                <a:xfrm>
                  <a:off x="8815338" y="5381615"/>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solidFill>
                                  <a:schemeClr val="tx1"/>
                                </a:solidFill>
                                <a:latin typeface="Cambria Math" panose="02040503050406030204" pitchFamily="18" charset="0"/>
                                <a:ea typeface="黑体" pitchFamily="49" charset="-122"/>
                              </a:rPr>
                            </m:ctrlPr>
                          </m:fPr>
                          <m:num>
                            <m:r>
                              <a:rPr lang="en-US" altLang="zh-CN" sz="1600" b="0" i="1" smtClean="0">
                                <a:solidFill>
                                  <a:schemeClr val="tx1"/>
                                </a:solidFill>
                                <a:latin typeface="Cambria Math" panose="02040503050406030204" pitchFamily="18" charset="0"/>
                                <a:ea typeface="黑体" pitchFamily="49" charset="-122"/>
                              </a:rPr>
                              <m:t>1</m:t>
                            </m:r>
                          </m:num>
                          <m:den>
                            <m:r>
                              <a:rPr lang="en-US" altLang="zh-CN" sz="1600" b="0" i="1" smtClean="0">
                                <a:solidFill>
                                  <a:schemeClr val="tx1"/>
                                </a:solidFill>
                                <a:latin typeface="Cambria Math" panose="02040503050406030204" pitchFamily="18" charset="0"/>
                                <a:ea typeface="黑体" pitchFamily="49" charset="-122"/>
                              </a:rPr>
                              <m:t>−2</m:t>
                            </m:r>
                          </m:den>
                        </m:f>
                      </m:oMath>
                    </m:oMathPara>
                  </a14:m>
                  <a:endParaRPr lang="zh-CN" altLang="en-US" sz="1600" dirty="0">
                    <a:solidFill>
                      <a:schemeClr val="tx1"/>
                    </a:solidFill>
                    <a:latin typeface="Times New Roman" panose="02020603050405020304" pitchFamily="18" charset="0"/>
                    <a:ea typeface="黑体" pitchFamily="49" charset="-122"/>
                    <a:cs typeface="Times New Roman" panose="02020603050405020304" pitchFamily="18" charset="0"/>
                  </a:endParaRPr>
                </a:p>
              </p:txBody>
            </p:sp>
          </mc:Choice>
          <mc:Fallback xmlns="">
            <p:sp>
              <p:nvSpPr>
                <p:cNvPr id="66" name="矩形 65">
                  <a:extLst>
                    <a:ext uri="{FF2B5EF4-FFF2-40B4-BE49-F238E27FC236}">
                      <a16:creationId xmlns:a16="http://schemas.microsoft.com/office/drawing/2014/main" id="{E7AC4DAB-7A8F-486D-9172-9D41889DF431}"/>
                    </a:ext>
                  </a:extLst>
                </p:cNvPr>
                <p:cNvSpPr>
                  <a:spLocks noRot="1" noChangeAspect="1" noMove="1" noResize="1" noEditPoints="1" noAdjustHandles="1" noChangeArrowheads="1" noChangeShapeType="1" noTextEdit="1"/>
                </p:cNvSpPr>
                <p:nvPr/>
              </p:nvSpPr>
              <p:spPr>
                <a:xfrm>
                  <a:off x="8815338" y="5381615"/>
                  <a:ext cx="657225" cy="657225"/>
                </a:xfrm>
                <a:prstGeom prst="rect">
                  <a:avLst/>
                </a:prstGeom>
                <a:blipFill>
                  <a:blip r:embed="rId13"/>
                  <a:stretch>
                    <a:fillRect l="-13260" t="-17021" r="-26519" b="-436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E254B5A-36D6-4C8E-B111-BFC62C4BC787}"/>
                    </a:ext>
                  </a:extLst>
                </p:cNvPr>
                <p:cNvSpPr/>
                <p:nvPr/>
              </p:nvSpPr>
              <p:spPr>
                <a:xfrm>
                  <a:off x="9472546" y="5376741"/>
                  <a:ext cx="657225" cy="65722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f>
                          <m:fPr>
                            <m:type m:val="skw"/>
                            <m:ctrlPr>
                              <a:rPr lang="zh-CN" altLang="en-US" sz="1600" i="1" smtClean="0">
                                <a:solidFill>
                                  <a:schemeClr val="tx1"/>
                                </a:solidFill>
                                <a:latin typeface="Cambria Math" panose="02040503050406030204" pitchFamily="18" charset="0"/>
                                <a:ea typeface="黑体" pitchFamily="49" charset="-122"/>
                              </a:rPr>
                            </m:ctrlPr>
                          </m:fPr>
                          <m:num>
                            <m:r>
                              <a:rPr lang="en-US" altLang="zh-CN" sz="1600" b="0" i="1" smtClean="0">
                                <a:solidFill>
                                  <a:schemeClr val="tx1"/>
                                </a:solidFill>
                                <a:latin typeface="Cambria Math" panose="02040503050406030204" pitchFamily="18" charset="0"/>
                                <a:ea typeface="黑体" pitchFamily="49" charset="-122"/>
                              </a:rPr>
                              <m:t>1</m:t>
                            </m:r>
                          </m:num>
                          <m:den>
                            <m:r>
                              <a:rPr lang="en-US" altLang="zh-CN" sz="1600" b="0" i="1" smtClean="0">
                                <a:solidFill>
                                  <a:schemeClr val="tx1"/>
                                </a:solidFill>
                                <a:latin typeface="Cambria Math" panose="02040503050406030204" pitchFamily="18" charset="0"/>
                                <a:ea typeface="黑体" pitchFamily="49" charset="-122"/>
                              </a:rPr>
                              <m:t>−2</m:t>
                            </m:r>
                          </m:den>
                        </m:f>
                      </m:oMath>
                    </m:oMathPara>
                  </a14:m>
                  <a:endParaRPr lang="zh-CN" altLang="en-US" sz="1600" dirty="0">
                    <a:solidFill>
                      <a:schemeClr val="tx1"/>
                    </a:solidFill>
                    <a:latin typeface="Times New Roman" panose="02020603050405020304" pitchFamily="18" charset="0"/>
                    <a:ea typeface="黑体" pitchFamily="49" charset="-122"/>
                    <a:cs typeface="Times New Roman" panose="02020603050405020304" pitchFamily="18" charset="0"/>
                  </a:endParaRPr>
                </a:p>
              </p:txBody>
            </p:sp>
          </mc:Choice>
          <mc:Fallback xmlns="">
            <p:sp>
              <p:nvSpPr>
                <p:cNvPr id="67" name="矩形 66">
                  <a:extLst>
                    <a:ext uri="{FF2B5EF4-FFF2-40B4-BE49-F238E27FC236}">
                      <a16:creationId xmlns:a16="http://schemas.microsoft.com/office/drawing/2014/main" id="{DE254B5A-36D6-4C8E-B111-BFC62C4BC787}"/>
                    </a:ext>
                  </a:extLst>
                </p:cNvPr>
                <p:cNvSpPr>
                  <a:spLocks noRot="1" noChangeAspect="1" noMove="1" noResize="1" noEditPoints="1" noAdjustHandles="1" noChangeArrowheads="1" noChangeShapeType="1" noTextEdit="1"/>
                </p:cNvSpPr>
                <p:nvPr/>
              </p:nvSpPr>
              <p:spPr>
                <a:xfrm>
                  <a:off x="9472546" y="5376741"/>
                  <a:ext cx="657225" cy="657225"/>
                </a:xfrm>
                <a:prstGeom prst="rect">
                  <a:avLst/>
                </a:prstGeom>
                <a:blipFill>
                  <a:blip r:embed="rId14"/>
                  <a:stretch>
                    <a:fillRect l="-13812" t="-17112" r="-25967" b="-44385"/>
                  </a:stretch>
                </a:blipFill>
              </p:spPr>
              <p:txBody>
                <a:bodyPr/>
                <a:lstStyle/>
                <a:p>
                  <a:r>
                    <a:rPr lang="zh-CN" altLang="en-US">
                      <a:noFill/>
                    </a:rPr>
                    <a:t> </a:t>
                  </a:r>
                </a:p>
              </p:txBody>
            </p:sp>
          </mc:Fallback>
        </mc:AlternateContent>
      </p:grpSp>
      <p:cxnSp>
        <p:nvCxnSpPr>
          <p:cNvPr id="23" name="直接箭头连接符 22">
            <a:extLst>
              <a:ext uri="{FF2B5EF4-FFF2-40B4-BE49-F238E27FC236}">
                <a16:creationId xmlns:a16="http://schemas.microsoft.com/office/drawing/2014/main" id="{75DB5A16-1596-44BC-9CDB-0F95FF41E74C}"/>
              </a:ext>
            </a:extLst>
          </p:cNvPr>
          <p:cNvCxnSpPr>
            <a:cxnSpLocks/>
          </p:cNvCxnSpPr>
          <p:nvPr/>
        </p:nvCxnSpPr>
        <p:spPr>
          <a:xfrm flipV="1">
            <a:off x="7340958" y="2575607"/>
            <a:ext cx="0" cy="183540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本框 12">
                <a:extLst>
                  <a:ext uri="{FF2B5EF4-FFF2-40B4-BE49-F238E27FC236}">
                    <a16:creationId xmlns:a16="http://schemas.microsoft.com/office/drawing/2014/main" id="{C8AF174A-42E5-4C09-936B-DAB60314E0B9}"/>
                  </a:ext>
                </a:extLst>
              </p:cNvPr>
              <p:cNvSpPr txBox="1"/>
              <p:nvPr/>
            </p:nvSpPr>
            <p:spPr>
              <a:xfrm>
                <a:off x="362976" y="2005687"/>
                <a:ext cx="7196923" cy="3201454"/>
              </a:xfrm>
              <a:prstGeom prst="rect">
                <a:avLst/>
              </a:prstGeom>
              <a:noFill/>
              <a:ln>
                <a:solidFill>
                  <a:schemeClr val="tx1"/>
                </a:solidFill>
              </a:ln>
            </p:spPr>
            <p:txBody>
              <a:bodyPr wrap="square" rtlCol="0">
                <a:spAutoFit/>
              </a:bodyPr>
              <a:lstStyle/>
              <a:p>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sz="1600" b="1" i="1">
                            <a:solidFill>
                              <a:schemeClr val="tx1"/>
                            </a:solidFill>
                            <a:latin typeface="Cambria Math" panose="02040503050406030204" pitchFamily="18" charset="0"/>
                            <a:ea typeface="黑体" pitchFamily="49" charset="-122"/>
                          </a:rPr>
                        </m:ctrlPr>
                      </m:sSubPr>
                      <m:e>
                        <m:r>
                          <a:rPr lang="en-US" altLang="zh-CN" sz="1600" b="1" i="1">
                            <a:solidFill>
                              <a:schemeClr val="tx1"/>
                            </a:solidFill>
                            <a:latin typeface="Cambria Math" panose="02040503050406030204" pitchFamily="18" charset="0"/>
                            <a:ea typeface="黑体" pitchFamily="49" charset="-122"/>
                          </a:rPr>
                          <m:t>𝒒</m:t>
                        </m:r>
                      </m:e>
                      <m:sub>
                        <m:r>
                          <a:rPr lang="en-US" altLang="zh-CN" sz="1600" b="1" i="1">
                            <a:solidFill>
                              <a:schemeClr val="tx1"/>
                            </a:solidFill>
                            <a:latin typeface="Cambria Math" panose="02040503050406030204" pitchFamily="18" charset="0"/>
                            <a:ea typeface="黑体" pitchFamily="49" charset="-122"/>
                          </a:rPr>
                          <m:t>𝝅</m:t>
                        </m:r>
                      </m:sub>
                    </m:sSub>
                  </m:oMath>
                </a14:m>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sz="1600"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s</a:t>
                </a:r>
              </a:p>
              <a:p>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i="1" dirty="0" smtClean="0">
                        <a:solidFill>
                          <a:srgbClr val="FF0000"/>
                        </a:solidFill>
                        <a:latin typeface="Cambria Math" panose="02040503050406030204" pitchFamily="18" charset="0"/>
                        <a:ea typeface="黑体" pitchFamily="49" charset="-122"/>
                      </a:rPr>
                      <m:t>𝒂</m:t>
                    </m:r>
                    <m:r>
                      <a:rPr lang="en-US" altLang="zh-CN" b="1" i="1" dirty="0" smtClean="0">
                        <a:solidFill>
                          <a:srgbClr val="FF0000"/>
                        </a:solidFill>
                        <a:latin typeface="Cambria Math" panose="02040503050406030204" pitchFamily="18" charset="0"/>
                        <a:ea typeface="黑体" pitchFamily="49" charset="-122"/>
                      </a:rPr>
                      <m:t>=</m:t>
                    </m:r>
                    <m:sSub>
                      <m:sSubPr>
                        <m:ctrlPr>
                          <a:rPr lang="en-US" altLang="zh-CN" b="1" i="1" dirty="0" smtClean="0">
                            <a:solidFill>
                              <a:srgbClr val="FF0000"/>
                            </a:solidFill>
                            <a:latin typeface="Cambria Math" panose="02040503050406030204" pitchFamily="18" charset="0"/>
                            <a:ea typeface="黑体" pitchFamily="49" charset="-122"/>
                          </a:rPr>
                        </m:ctrlPr>
                      </m:sSubPr>
                      <m:e>
                        <m:r>
                          <a:rPr lang="en-US" altLang="zh-CN" b="1" i="0" dirty="0" smtClean="0">
                            <a:solidFill>
                              <a:srgbClr val="FF0000"/>
                            </a:solidFill>
                            <a:latin typeface="Cambria Math" panose="02040503050406030204" pitchFamily="18" charset="0"/>
                            <a:ea typeface="黑体" pitchFamily="49" charset="-122"/>
                          </a:rPr>
                          <m:t>𝐚𝐫𝐠𝐦𝐚𝐱</m:t>
                        </m:r>
                      </m:e>
                      <m:sub>
                        <m:sSup>
                          <m:sSupPr>
                            <m:ctrlPr>
                              <a:rPr lang="en-US" altLang="zh-CN" b="1" i="1" dirty="0" smtClean="0">
                                <a:solidFill>
                                  <a:srgbClr val="FF0000"/>
                                </a:solidFill>
                                <a:latin typeface="Cambria Math" panose="02040503050406030204" pitchFamily="18" charset="0"/>
                                <a:ea typeface="黑体" pitchFamily="49" charset="-122"/>
                              </a:rPr>
                            </m:ctrlPr>
                          </m:sSupPr>
                          <m:e>
                            <m:r>
                              <a:rPr lang="en-US" altLang="zh-CN" b="1" i="1" dirty="0" smtClean="0">
                                <a:solidFill>
                                  <a:srgbClr val="FF0000"/>
                                </a:solidFill>
                                <a:latin typeface="Cambria Math" panose="02040503050406030204" pitchFamily="18" charset="0"/>
                                <a:ea typeface="黑体" pitchFamily="49" charset="-122"/>
                              </a:rPr>
                              <m:t>𝒂</m:t>
                            </m:r>
                          </m:e>
                          <m:sup>
                            <m:r>
                              <a:rPr lang="en-US" altLang="zh-CN" b="1" i="1" dirty="0" smtClean="0">
                                <a:solidFill>
                                  <a:srgbClr val="FF0000"/>
                                </a:solidFill>
                                <a:latin typeface="Cambria Math" panose="02040503050406030204" pitchFamily="18" charset="0"/>
                                <a:ea typeface="黑体" pitchFamily="49" charset="-122"/>
                              </a:rPr>
                              <m:t>′</m:t>
                            </m:r>
                          </m:sup>
                        </m:sSup>
                      </m:sub>
                    </m:sSub>
                    <m:sSub>
                      <m:sSubPr>
                        <m:ctrlPr>
                          <a:rPr lang="en-US" altLang="zh-CN" b="1" i="1" dirty="0" smtClean="0">
                            <a:solidFill>
                              <a:srgbClr val="FF0000"/>
                            </a:solidFill>
                            <a:latin typeface="Cambria Math" panose="02040503050406030204" pitchFamily="18" charset="0"/>
                            <a:ea typeface="黑体" pitchFamily="49" charset="-122"/>
                          </a:rPr>
                        </m:ctrlPr>
                      </m:sSubPr>
                      <m:e>
                        <m:r>
                          <a:rPr lang="en-US" altLang="zh-CN" b="1" i="1" dirty="0" smtClean="0">
                            <a:solidFill>
                              <a:srgbClr val="FF0000"/>
                            </a:solidFill>
                            <a:latin typeface="Cambria Math" panose="02040503050406030204" pitchFamily="18" charset="0"/>
                            <a:ea typeface="黑体" pitchFamily="49" charset="-122"/>
                          </a:rPr>
                          <m:t>𝒒</m:t>
                        </m:r>
                      </m:e>
                      <m:sub>
                        <m:r>
                          <a:rPr lang="en-US" altLang="zh-CN" b="1" i="1" dirty="0" smtClean="0">
                            <a:solidFill>
                              <a:srgbClr val="FF0000"/>
                            </a:solidFill>
                            <a:latin typeface="Cambria Math" panose="02040503050406030204" pitchFamily="18" charset="0"/>
                            <a:ea typeface="黑体" pitchFamily="49" charset="-122"/>
                          </a:rPr>
                          <m:t>𝝅</m:t>
                        </m:r>
                      </m:sub>
                    </m:sSub>
                    <m:r>
                      <a:rPr lang="en-US" altLang="zh-CN" b="1" i="1" dirty="0" smtClean="0">
                        <a:solidFill>
                          <a:srgbClr val="FF0000"/>
                        </a:solidFill>
                        <a:latin typeface="Cambria Math" panose="02040503050406030204" pitchFamily="18" charset="0"/>
                        <a:ea typeface="黑体" pitchFamily="49" charset="-122"/>
                      </a:rPr>
                      <m:t>(</m:t>
                    </m:r>
                    <m:r>
                      <a:rPr lang="en-US" altLang="zh-CN" b="1" i="1" dirty="0" smtClean="0">
                        <a:solidFill>
                          <a:srgbClr val="FF0000"/>
                        </a:solidFill>
                        <a:latin typeface="Cambria Math" panose="02040503050406030204" pitchFamily="18" charset="0"/>
                        <a:ea typeface="黑体" pitchFamily="49" charset="-122"/>
                      </a:rPr>
                      <m:t>𝒔</m:t>
                    </m:r>
                    <m:r>
                      <a:rPr lang="en-US" altLang="zh-CN" b="1" i="1" dirty="0" smtClean="0">
                        <a:solidFill>
                          <a:srgbClr val="FF0000"/>
                        </a:solidFill>
                        <a:latin typeface="Cambria Math" panose="02040503050406030204" pitchFamily="18" charset="0"/>
                        <a:ea typeface="黑体" pitchFamily="49" charset="-122"/>
                      </a:rPr>
                      <m:t>,</m:t>
                    </m:r>
                    <m:r>
                      <a:rPr lang="en-US" altLang="zh-CN" b="1" i="1" dirty="0" smtClean="0">
                        <a:solidFill>
                          <a:srgbClr val="FF0000"/>
                        </a:solidFill>
                        <a:latin typeface="Cambria Math" panose="02040503050406030204" pitchFamily="18" charset="0"/>
                        <a:ea typeface="黑体" pitchFamily="49" charset="-122"/>
                      </a:rPr>
                      <m:t>𝒂</m:t>
                    </m:r>
                    <m:r>
                      <a:rPr lang="en-US" altLang="zh-CN" b="1" i="1" dirty="0" smtClean="0">
                        <a:solidFill>
                          <a:srgbClr val="FF0000"/>
                        </a:solidFill>
                        <a:latin typeface="Cambria Math" panose="02040503050406030204" pitchFamily="18" charset="0"/>
                        <a:ea typeface="黑体" pitchFamily="49" charset="-122"/>
                      </a:rPr>
                      <m:t>′)</m:t>
                    </m:r>
                  </m:oMath>
                </a14:m>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sz="1600" b="1" i="1" smtClean="0">
                        <a:solidFill>
                          <a:srgbClr val="FF0000"/>
                        </a:solidFill>
                        <a:latin typeface="Cambria Math" panose="02040503050406030204" pitchFamily="18" charset="0"/>
                        <a:ea typeface="黑体" pitchFamily="49" charset="-122"/>
                      </a:rPr>
                      <m:t>𝒂</m:t>
                    </m:r>
                  </m:oMath>
                </a14:m>
                <a:r>
                  <a:rPr lang="zh-CN" altLang="en-US"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sz="1600" b="1" i="1" smtClean="0">
                        <a:solidFill>
                          <a:srgbClr val="FF0000"/>
                        </a:solidFill>
                        <a:latin typeface="Cambria Math" panose="02040503050406030204" pitchFamily="18" charset="0"/>
                        <a:ea typeface="黑体" pitchFamily="49" charset="-122"/>
                      </a:rPr>
                      <m:t>𝑹</m:t>
                    </m:r>
                  </m:oMath>
                </a14:m>
                <a:r>
                  <a:rPr lang="zh-CN" altLang="en-US"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oMath>
                </a14:m>
                <a:endPar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更新</a:t>
                </a:r>
                <a14:m>
                  <m:oMath xmlns:m="http://schemas.openxmlformats.org/officeDocument/2006/math">
                    <m:sSub>
                      <m:sSubPr>
                        <m:ctrlPr>
                          <a:rPr lang="en-US" altLang="zh-CN" sz="1600" b="1" i="1" smtClean="0">
                            <a:solidFill>
                              <a:srgbClr val="FF0000"/>
                            </a:solidFill>
                            <a:latin typeface="Cambria Math" panose="02040503050406030204" pitchFamily="18" charset="0"/>
                            <a:ea typeface="黑体" pitchFamily="49" charset="-122"/>
                          </a:rPr>
                        </m:ctrlPr>
                      </m:sSubPr>
                      <m:e>
                        <m:r>
                          <a:rPr lang="en-US" altLang="zh-CN" sz="1600" b="1" i="1" smtClean="0">
                            <a:solidFill>
                              <a:srgbClr val="FF0000"/>
                            </a:solidFill>
                            <a:latin typeface="Cambria Math" panose="02040503050406030204" pitchFamily="18" charset="0"/>
                            <a:ea typeface="黑体" pitchFamily="49" charset="-122"/>
                          </a:rPr>
                          <m:t>𝒒</m:t>
                        </m:r>
                      </m:e>
                      <m:sub>
                        <m:r>
                          <a:rPr lang="en-US" altLang="zh-CN" sz="1600" b="1" i="1" smtClean="0">
                            <a:solidFill>
                              <a:srgbClr val="FF0000"/>
                            </a:solidFill>
                            <a:latin typeface="Cambria Math" panose="02040503050406030204" pitchFamily="18" charset="0"/>
                            <a:ea typeface="黑体" pitchFamily="49" charset="-122"/>
                          </a:rPr>
                          <m:t>𝝅</m:t>
                        </m:r>
                      </m:sub>
                    </m:sSub>
                    <m:d>
                      <m:dPr>
                        <m:ctrlPr>
                          <a:rPr lang="en-US" altLang="zh-CN" sz="1600" b="1" i="1" smtClean="0">
                            <a:solidFill>
                              <a:srgbClr val="FF0000"/>
                            </a:solidFill>
                            <a:latin typeface="Cambria Math" panose="02040503050406030204" pitchFamily="18" charset="0"/>
                            <a:ea typeface="黑体" pitchFamily="49" charset="-122"/>
                          </a:rPr>
                        </m:ctrlPr>
                      </m:dPr>
                      <m:e>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𝒂</m:t>
                        </m:r>
                      </m:e>
                    </m:d>
                    <m:r>
                      <a:rPr lang="en-US" altLang="zh-CN" sz="1600" b="1" i="1" smtClean="0">
                        <a:solidFill>
                          <a:srgbClr val="FF0000"/>
                        </a:solidFill>
                        <a:latin typeface="Cambria Math" panose="02040503050406030204" pitchFamily="18" charset="0"/>
                        <a:ea typeface="黑体" pitchFamily="49" charset="-122"/>
                      </a:rPr>
                      <m:t>←</m:t>
                    </m:r>
                    <m:sSub>
                      <m:sSubPr>
                        <m:ctrlPr>
                          <a:rPr lang="en-US" altLang="zh-CN" sz="1600" b="1" i="1" smtClean="0">
                            <a:solidFill>
                              <a:srgbClr val="FF0000"/>
                            </a:solidFill>
                            <a:latin typeface="Cambria Math" panose="02040503050406030204" pitchFamily="18" charset="0"/>
                            <a:ea typeface="黑体" pitchFamily="49" charset="-122"/>
                          </a:rPr>
                        </m:ctrlPr>
                      </m:sSubPr>
                      <m:e>
                        <m:r>
                          <a:rPr lang="en-US" altLang="zh-CN" sz="1600" b="1" i="1" smtClean="0">
                            <a:solidFill>
                              <a:srgbClr val="FF0000"/>
                            </a:solidFill>
                            <a:latin typeface="Cambria Math" panose="02040503050406030204" pitchFamily="18" charset="0"/>
                            <a:ea typeface="黑体" pitchFamily="49" charset="-122"/>
                          </a:rPr>
                          <m:t>𝒒</m:t>
                        </m:r>
                      </m:e>
                      <m:sub>
                        <m:r>
                          <a:rPr lang="en-US" altLang="zh-CN" sz="1600" b="1" i="1" smtClean="0">
                            <a:solidFill>
                              <a:srgbClr val="FF0000"/>
                            </a:solidFill>
                            <a:latin typeface="Cambria Math" panose="02040503050406030204" pitchFamily="18" charset="0"/>
                            <a:ea typeface="黑体" pitchFamily="49" charset="-122"/>
                          </a:rPr>
                          <m:t>𝝅</m:t>
                        </m:r>
                      </m:sub>
                    </m:sSub>
                    <m:d>
                      <m:dPr>
                        <m:ctrlPr>
                          <a:rPr lang="en-US" altLang="zh-CN" sz="1600" b="1" i="1" smtClean="0">
                            <a:solidFill>
                              <a:srgbClr val="FF0000"/>
                            </a:solidFill>
                            <a:latin typeface="Cambria Math" panose="02040503050406030204" pitchFamily="18" charset="0"/>
                            <a:ea typeface="黑体" pitchFamily="49" charset="-122"/>
                          </a:rPr>
                        </m:ctrlPr>
                      </m:dPr>
                      <m:e>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𝒂</m:t>
                        </m:r>
                      </m:e>
                    </m:d>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𝜶</m:t>
                    </m:r>
                    <m:d>
                      <m:dPr>
                        <m:begChr m:val="["/>
                        <m:endChr m:val="]"/>
                        <m:ctrlPr>
                          <a:rPr lang="en-US" altLang="zh-CN" sz="1600" b="1" i="1" smtClean="0">
                            <a:solidFill>
                              <a:srgbClr val="FF0000"/>
                            </a:solidFill>
                            <a:latin typeface="Cambria Math" panose="02040503050406030204" pitchFamily="18" charset="0"/>
                            <a:ea typeface="黑体" pitchFamily="49" charset="-122"/>
                          </a:rPr>
                        </m:ctrlPr>
                      </m:dPr>
                      <m:e>
                        <m:r>
                          <a:rPr lang="en-US" altLang="zh-CN" sz="1600" b="1" i="1" smtClean="0">
                            <a:solidFill>
                              <a:srgbClr val="FF0000"/>
                            </a:solidFill>
                            <a:latin typeface="Cambria Math" panose="02040503050406030204" pitchFamily="18" charset="0"/>
                            <a:ea typeface="黑体" pitchFamily="49" charset="-122"/>
                          </a:rPr>
                          <m:t>𝑹</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𝜸</m:t>
                        </m:r>
                        <m:sSub>
                          <m:sSubPr>
                            <m:ctrlPr>
                              <a:rPr lang="en-US" altLang="zh-CN" sz="1600" b="1" i="1" smtClean="0">
                                <a:solidFill>
                                  <a:srgbClr val="FF0000"/>
                                </a:solidFill>
                                <a:latin typeface="Cambria Math" panose="02040503050406030204" pitchFamily="18" charset="0"/>
                                <a:ea typeface="黑体" pitchFamily="49" charset="-122"/>
                              </a:rPr>
                            </m:ctrlPr>
                          </m:sSubPr>
                          <m:e>
                            <m:r>
                              <a:rPr lang="en-US" altLang="zh-CN" sz="1600" b="1" i="1" smtClean="0">
                                <a:solidFill>
                                  <a:srgbClr val="FF0000"/>
                                </a:solidFill>
                                <a:latin typeface="Cambria Math" panose="02040503050406030204" pitchFamily="18" charset="0"/>
                                <a:ea typeface="黑体" pitchFamily="49" charset="-122"/>
                              </a:rPr>
                              <m:t> </m:t>
                            </m:r>
                            <m:limLow>
                              <m:limLowPr>
                                <m:ctrlPr>
                                  <a:rPr lang="en-US" altLang="zh-CN" sz="1600" b="1" i="1" smtClean="0">
                                    <a:solidFill>
                                      <a:srgbClr val="FF0000"/>
                                    </a:solidFill>
                                    <a:latin typeface="Cambria Math" panose="02040503050406030204" pitchFamily="18" charset="0"/>
                                    <a:ea typeface="黑体" pitchFamily="49" charset="-122"/>
                                  </a:rPr>
                                </m:ctrlPr>
                              </m:limLowPr>
                              <m:e>
                                <m:r>
                                  <a:rPr lang="en-US" altLang="zh-CN" sz="1600" b="1" i="0" smtClean="0">
                                    <a:solidFill>
                                      <a:srgbClr val="FF0000"/>
                                    </a:solidFill>
                                    <a:latin typeface="Cambria Math" panose="02040503050406030204" pitchFamily="18" charset="0"/>
                                    <a:ea typeface="黑体" pitchFamily="49" charset="-122"/>
                                  </a:rPr>
                                  <m:t>𝐦𝐚𝐱</m:t>
                                </m:r>
                              </m:e>
                              <m:lim>
                                <m:sSup>
                                  <m:sSupPr>
                                    <m:ctrlPr>
                                      <a:rPr lang="en-US" altLang="zh-CN" sz="1600" b="1" i="1" smtClean="0">
                                        <a:solidFill>
                                          <a:srgbClr val="FF0000"/>
                                        </a:solidFill>
                                        <a:latin typeface="Cambria Math" panose="02040503050406030204" pitchFamily="18" charset="0"/>
                                        <a:ea typeface="黑体" pitchFamily="49" charset="-122"/>
                                      </a:rPr>
                                    </m:ctrlPr>
                                  </m:sSupPr>
                                  <m:e>
                                    <m:r>
                                      <a:rPr lang="en-US" altLang="zh-CN" sz="1600" b="1" i="1" smtClean="0">
                                        <a:solidFill>
                                          <a:srgbClr val="FF0000"/>
                                        </a:solidFill>
                                        <a:latin typeface="Cambria Math" panose="02040503050406030204" pitchFamily="18" charset="0"/>
                                        <a:ea typeface="黑体" pitchFamily="49" charset="-122"/>
                                      </a:rPr>
                                      <m:t>𝒂</m:t>
                                    </m:r>
                                  </m:e>
                                  <m:sup>
                                    <m:r>
                                      <a:rPr lang="en-US" altLang="zh-CN" sz="1600" b="1" i="1" smtClean="0">
                                        <a:solidFill>
                                          <a:srgbClr val="FF0000"/>
                                        </a:solidFill>
                                        <a:latin typeface="Cambria Math" panose="02040503050406030204" pitchFamily="18" charset="0"/>
                                        <a:ea typeface="黑体" pitchFamily="49" charset="-122"/>
                                      </a:rPr>
                                      <m:t>′</m:t>
                                    </m:r>
                                  </m:sup>
                                </m:sSup>
                              </m:lim>
                            </m:limLow>
                            <m:r>
                              <a:rPr lang="en-US" altLang="zh-CN" sz="1600" b="1" i="1" smtClean="0">
                                <a:solidFill>
                                  <a:srgbClr val="FF0000"/>
                                </a:solidFill>
                                <a:latin typeface="Cambria Math" panose="02040503050406030204" pitchFamily="18" charset="0"/>
                                <a:ea typeface="黑体" pitchFamily="49" charset="-122"/>
                              </a:rPr>
                              <m:t> </m:t>
                            </m:r>
                            <m:r>
                              <a:rPr lang="en-US" altLang="zh-CN" sz="1600" b="1" i="1" smtClean="0">
                                <a:solidFill>
                                  <a:srgbClr val="FF0000"/>
                                </a:solidFill>
                                <a:latin typeface="Cambria Math" panose="02040503050406030204" pitchFamily="18" charset="0"/>
                                <a:ea typeface="黑体" pitchFamily="49" charset="-122"/>
                              </a:rPr>
                              <m:t>𝒒</m:t>
                            </m:r>
                          </m:e>
                          <m:sub>
                            <m:r>
                              <a:rPr lang="en-US" altLang="zh-CN" sz="1600" b="1" i="1" smtClean="0">
                                <a:solidFill>
                                  <a:srgbClr val="FF0000"/>
                                </a:solidFill>
                                <a:latin typeface="Cambria Math" panose="02040503050406030204" pitchFamily="18" charset="0"/>
                                <a:ea typeface="黑体" pitchFamily="49" charset="-122"/>
                              </a:rPr>
                              <m:t>𝝅</m:t>
                            </m:r>
                          </m:sub>
                        </m:sSub>
                        <m:d>
                          <m:dPr>
                            <m:ctrlPr>
                              <a:rPr lang="en-US" altLang="zh-CN" sz="1600" b="1" i="1" smtClean="0">
                                <a:solidFill>
                                  <a:srgbClr val="FF0000"/>
                                </a:solidFill>
                                <a:latin typeface="Cambria Math" panose="02040503050406030204" pitchFamily="18" charset="0"/>
                                <a:ea typeface="黑体" pitchFamily="49" charset="-122"/>
                              </a:rPr>
                            </m:ctrlPr>
                          </m:dPr>
                          <m:e>
                            <m:sSup>
                              <m:sSupPr>
                                <m:ctrlPr>
                                  <a:rPr lang="en-US" altLang="zh-CN" sz="1600" b="1" i="1" smtClean="0">
                                    <a:solidFill>
                                      <a:srgbClr val="FF0000"/>
                                    </a:solidFill>
                                    <a:latin typeface="Cambria Math" panose="02040503050406030204" pitchFamily="18" charset="0"/>
                                    <a:ea typeface="黑体" pitchFamily="49" charset="-122"/>
                                  </a:rPr>
                                </m:ctrlPr>
                              </m:sSupPr>
                              <m:e>
                                <m:r>
                                  <a:rPr lang="en-US" altLang="zh-CN" sz="1600" b="1" i="1" smtClean="0">
                                    <a:solidFill>
                                      <a:srgbClr val="FF0000"/>
                                    </a:solidFill>
                                    <a:latin typeface="Cambria Math" panose="02040503050406030204" pitchFamily="18" charset="0"/>
                                    <a:ea typeface="黑体" pitchFamily="49" charset="-122"/>
                                  </a:rPr>
                                  <m:t>𝒔</m:t>
                                </m:r>
                              </m:e>
                              <m:sup>
                                <m:r>
                                  <a:rPr lang="en-US" altLang="zh-CN" sz="1600" b="1" i="1" smtClean="0">
                                    <a:solidFill>
                                      <a:srgbClr val="FF0000"/>
                                    </a:solidFill>
                                    <a:latin typeface="Cambria Math" panose="02040503050406030204" pitchFamily="18" charset="0"/>
                                    <a:ea typeface="黑体" pitchFamily="49" charset="-122"/>
                                  </a:rPr>
                                  <m:t>′</m:t>
                                </m:r>
                              </m:sup>
                            </m:sSup>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𝒂</m:t>
                            </m:r>
                            <m:r>
                              <a:rPr lang="en-US" altLang="zh-CN" sz="1600" b="1" i="1" smtClean="0">
                                <a:solidFill>
                                  <a:srgbClr val="FF0000"/>
                                </a:solidFill>
                                <a:latin typeface="Cambria Math" panose="02040503050406030204" pitchFamily="18" charset="0"/>
                                <a:ea typeface="黑体" pitchFamily="49" charset="-122"/>
                              </a:rPr>
                              <m:t>′</m:t>
                            </m:r>
                          </m:e>
                        </m:d>
                        <m:r>
                          <a:rPr lang="en-US" altLang="zh-CN" sz="1600" b="1" i="1" smtClean="0">
                            <a:solidFill>
                              <a:srgbClr val="FF0000"/>
                            </a:solidFill>
                            <a:latin typeface="Cambria Math" panose="02040503050406030204" pitchFamily="18" charset="0"/>
                            <a:ea typeface="黑体" pitchFamily="49" charset="-122"/>
                          </a:rPr>
                          <m:t>−</m:t>
                        </m:r>
                        <m:sSub>
                          <m:sSubPr>
                            <m:ctrlPr>
                              <a:rPr lang="en-US" altLang="zh-CN" sz="1600" b="1" i="1" smtClean="0">
                                <a:solidFill>
                                  <a:srgbClr val="FF0000"/>
                                </a:solidFill>
                                <a:latin typeface="Cambria Math" panose="02040503050406030204" pitchFamily="18" charset="0"/>
                                <a:ea typeface="黑体" pitchFamily="49" charset="-122"/>
                              </a:rPr>
                            </m:ctrlPr>
                          </m:sSubPr>
                          <m:e>
                            <m:r>
                              <a:rPr lang="en-US" altLang="zh-CN" sz="1600" b="1" i="1" smtClean="0">
                                <a:solidFill>
                                  <a:srgbClr val="FF0000"/>
                                </a:solidFill>
                                <a:latin typeface="Cambria Math" panose="02040503050406030204" pitchFamily="18" charset="0"/>
                                <a:ea typeface="黑体" pitchFamily="49" charset="-122"/>
                              </a:rPr>
                              <m:t>𝒒</m:t>
                            </m:r>
                          </m:e>
                          <m:sub>
                            <m:r>
                              <a:rPr lang="en-US" altLang="zh-CN" sz="1600" b="1" i="1" smtClean="0">
                                <a:solidFill>
                                  <a:srgbClr val="FF0000"/>
                                </a:solidFill>
                                <a:latin typeface="Cambria Math" panose="02040503050406030204" pitchFamily="18" charset="0"/>
                                <a:ea typeface="黑体" pitchFamily="49" charset="-122"/>
                              </a:rPr>
                              <m:t>𝝅</m:t>
                            </m:r>
                          </m:sub>
                        </m:sSub>
                        <m:d>
                          <m:dPr>
                            <m:ctrlPr>
                              <a:rPr lang="en-US" altLang="zh-CN" sz="1600" b="1" i="1" smtClean="0">
                                <a:solidFill>
                                  <a:srgbClr val="FF0000"/>
                                </a:solidFill>
                                <a:latin typeface="Cambria Math" panose="02040503050406030204" pitchFamily="18" charset="0"/>
                                <a:ea typeface="黑体" pitchFamily="49" charset="-122"/>
                              </a:rPr>
                            </m:ctrlPr>
                          </m:dPr>
                          <m:e>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𝒂</m:t>
                            </m:r>
                          </m:e>
                        </m:d>
                      </m:e>
                    </m:d>
                  </m:oMath>
                </a14:m>
                <a:endPar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r>
                      <a:rPr lang="en-US" altLang="zh-CN" sz="1600" b="1" i="1" smtClean="0">
                        <a:solidFill>
                          <a:srgbClr val="FF0000"/>
                        </a:solidFill>
                        <a:latin typeface="Cambria Math" panose="02040503050406030204" pitchFamily="18" charset="0"/>
                        <a:ea typeface="黑体" pitchFamily="49" charset="-122"/>
                      </a:rPr>
                      <m:t>𝒔</m:t>
                    </m:r>
                    <m:r>
                      <a:rPr lang="en-US" altLang="zh-CN" sz="1600" b="1" i="1" smtClean="0">
                        <a:solidFill>
                          <a:srgbClr val="FF0000"/>
                        </a:solidFill>
                        <a:latin typeface="Cambria Math" panose="02040503050406030204" pitchFamily="18" charset="0"/>
                        <a:ea typeface="黑体" pitchFamily="49" charset="-122"/>
                      </a:rPr>
                      <m:t>′</m:t>
                    </m:r>
                  </m:oMath>
                </a14:m>
                <a:endParaRPr lang="en-US" altLang="zh-CN" sz="16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sz="1600" b="1" i="1" smtClean="0">
                        <a:latin typeface="Cambria Math" panose="02040503050406030204" pitchFamily="18" charset="0"/>
                        <a:ea typeface="黑体" pitchFamily="49" charset="-122"/>
                      </a:rPr>
                      <m:t>𝒔</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sz="1600" b="1" i="1" smtClean="0">
                            <a:latin typeface="Cambria Math" panose="02040503050406030204" pitchFamily="18" charset="0"/>
                            <a:ea typeface="黑体" pitchFamily="49" charset="-122"/>
                          </a:rPr>
                        </m:ctrlPr>
                      </m:sSubPr>
                      <m:e>
                        <m:r>
                          <a:rPr lang="en-US" altLang="zh-CN" sz="1600" b="1" i="1" smtClean="0">
                            <a:latin typeface="Cambria Math"/>
                            <a:ea typeface="黑体" pitchFamily="49" charset="-122"/>
                          </a:rPr>
                          <m:t>𝒒</m:t>
                        </m:r>
                      </m:e>
                      <m:sub>
                        <m:r>
                          <a:rPr lang="en-US" altLang="zh-CN" sz="1600" b="1" i="1" smtClean="0">
                            <a:latin typeface="Cambria Math" panose="02040503050406030204" pitchFamily="18" charset="0"/>
                            <a:ea typeface="黑体" pitchFamily="49" charset="-122"/>
                          </a:rPr>
                          <m:t>𝝅</m:t>
                        </m:r>
                      </m:sub>
                    </m:sSub>
                    <m:r>
                      <a:rPr lang="zh-CN" altLang="en-US" sz="1600" b="1" i="1">
                        <a:latin typeface="Cambria Math" panose="02040503050406030204" pitchFamily="18" charset="0"/>
                        <a:ea typeface="黑体" pitchFamily="49" charset="-122"/>
                      </a:rPr>
                      <m:t>收敛</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6" name="文本框 12">
                <a:extLst>
                  <a:ext uri="{FF2B5EF4-FFF2-40B4-BE49-F238E27FC236}">
                    <a16:creationId xmlns:a16="http://schemas.microsoft.com/office/drawing/2014/main" id="{C8AF174A-42E5-4C09-936B-DAB60314E0B9}"/>
                  </a:ext>
                </a:extLst>
              </p:cNvPr>
              <p:cNvSpPr txBox="1">
                <a:spLocks noRot="1" noChangeAspect="1" noMove="1" noResize="1" noEditPoints="1" noAdjustHandles="1" noChangeArrowheads="1" noChangeShapeType="1" noTextEdit="1"/>
              </p:cNvSpPr>
              <p:nvPr/>
            </p:nvSpPr>
            <p:spPr>
              <a:xfrm>
                <a:off x="362976" y="2005687"/>
                <a:ext cx="7196923" cy="3201454"/>
              </a:xfrm>
              <a:prstGeom prst="rect">
                <a:avLst/>
              </a:prstGeom>
              <a:blipFill>
                <a:blip r:embed="rId15"/>
                <a:stretch>
                  <a:fillRect l="-423" t="-190" b="-1518"/>
                </a:stretch>
              </a:blipFill>
              <a:ln>
                <a:solidFill>
                  <a:schemeClr val="tx1"/>
                </a:solidFill>
              </a:ln>
            </p:spPr>
            <p:txBody>
              <a:bodyPr/>
              <a:lstStyle/>
              <a:p>
                <a:r>
                  <a:rPr lang="zh-CN" altLang="en-US">
                    <a:noFill/>
                  </a:rPr>
                  <a:t> </a:t>
                </a:r>
              </a:p>
            </p:txBody>
          </p:sp>
        </mc:Fallback>
      </mc:AlternateContent>
    </p:spTree>
    <p:extLst>
      <p:ext uri="{BB962C8B-B14F-4D97-AF65-F5344CB8AC3E}">
        <p14:creationId xmlns:p14="http://schemas.microsoft.com/office/powerpoint/2010/main" val="9786854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F9771EFC-F823-41F9-A6DA-F561C77720F7}"/>
              </a:ext>
            </a:extLst>
          </p:cNvPr>
          <p:cNvSpPr/>
          <p:nvPr/>
        </p:nvSpPr>
        <p:spPr>
          <a:xfrm>
            <a:off x="1611554" y="2925922"/>
            <a:ext cx="4922044" cy="830997"/>
          </a:xfrm>
          <a:prstGeom prst="rect">
            <a:avLst/>
          </a:prstGeom>
        </p:spPr>
        <p:txBody>
          <a:bodyPr wrap="square">
            <a:spAutoFit/>
          </a:bodyPr>
          <a:lstStyle/>
          <a:p>
            <a:br>
              <a:rPr lang="en-US" altLang="zh-CN" sz="2400" dirty="0">
                <a:latin typeface="Times New Roman" panose="02020603050405020304" pitchFamily="18" charset="0"/>
                <a:ea typeface="黑体" panose="02010609060101010101" pitchFamily="49" charset="-122"/>
                <a:cs typeface="Times New Roman" panose="02020603050405020304" pitchFamily="18" charset="0"/>
              </a:rPr>
            </a:br>
            <a:endParaRPr lang="en-US" altLang="zh-CN" sz="24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5676E807-CC9A-45B2-B2B3-3B181DEECDF0}"/>
                  </a:ext>
                </a:extLst>
              </p:cNvPr>
              <p:cNvSpPr txBox="1"/>
              <p:nvPr/>
            </p:nvSpPr>
            <p:spPr>
              <a:xfrm>
                <a:off x="761529" y="1273292"/>
                <a:ext cx="7450428" cy="3089179"/>
              </a:xfrm>
              <a:prstGeom prst="rect">
                <a:avLst/>
              </a:prstGeom>
              <a:noFill/>
              <a:ln>
                <a:solidFill>
                  <a:schemeClr val="tx1"/>
                </a:solidFill>
              </a:ln>
            </p:spPr>
            <p:txBody>
              <a:bodyPr wrap="square" rtlCol="0">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采样</a:t>
                </a:r>
                <a14:m>
                  <m:oMath xmlns:m="http://schemas.openxmlformats.org/officeDocument/2006/math">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dirty="0">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𝜖</m:t>
                    </m:r>
                    <m:r>
                      <m:rPr>
                        <m:lit/>
                      </m:rP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𝑔𝑟𝑒𝑒𝑑</m:t>
                    </m:r>
                    <m:sSub>
                      <m:sSub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solidFill>
                              <a:srgbClr val="FF0000"/>
                            </a:solidFill>
                            <a:latin typeface="Cambria Math" panose="02040503050406030204" pitchFamily="18" charset="0"/>
                            <a:ea typeface="华文楷体" panose="02010600040101010101" pitchFamily="2" charset="-122"/>
                            <a:cs typeface="Times New Roman" panose="02020603050405020304" pitchFamily="18" charset="0"/>
                          </a:rPr>
                          <m:t>𝑠</m:t>
                        </m:r>
                      </m:e>
                    </m:d>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                更新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 </m:t>
                            </m:r>
                            <m:limLow>
                              <m:limLow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limLowPr>
                              <m:e>
                                <m:r>
                                  <m:rPr>
                                    <m:sty m:val="p"/>
                                  </m:rPr>
                                  <a:rPr lang="en-US" altLang="zh-CN" b="1">
                                    <a:latin typeface="Cambria Math" panose="02040503050406030204" pitchFamily="18" charset="0"/>
                                    <a:ea typeface="华文楷体" panose="02010600040101010101" pitchFamily="2" charset="-122"/>
                                    <a:cs typeface="Times New Roman" panose="02020603050405020304" pitchFamily="18" charset="0"/>
                                  </a:rPr>
                                  <m:t>max</m:t>
                                </m:r>
                              </m:e>
                              <m:lim>
                                <m:sSup>
                                  <m:sSup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lim>
                            </m:limLow>
                            <m:r>
                              <a:rPr lang="en-US" altLang="zh-CN" b="1">
                                <a:latin typeface="Cambria Math" panose="02040503050406030204" pitchFamily="18" charset="0"/>
                                <a:ea typeface="华文楷体" panose="02010600040101010101" pitchFamily="2" charset="-122"/>
                                <a:cs typeface="Times New Roman" panose="02020603050405020304" pitchFamily="18" charset="0"/>
                              </a:rPr>
                              <m:t> </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sSup>
                              <m:sSup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e>
                        </m:d>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e>
                        </m:d>
                      </m:e>
                    </m:d>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b="1">
                        <a:latin typeface="Cambria Math" panose="02040503050406030204" pitchFamily="18" charset="0"/>
                        <a:ea typeface="华文楷体" panose="02010600040101010101" pitchFamily="2" charset="-122"/>
                        <a:cs typeface="Times New Roman" panose="02020603050405020304" pitchFamily="18" charset="0"/>
                      </a:rPr>
                      <m:t>收敛</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2" name="文本框 21">
                <a:extLst>
                  <a:ext uri="{FF2B5EF4-FFF2-40B4-BE49-F238E27FC236}">
                    <a16:creationId xmlns:a16="http://schemas.microsoft.com/office/drawing/2014/main" id="{5676E807-CC9A-45B2-B2B3-3B181DEECDF0}"/>
                  </a:ext>
                </a:extLst>
              </p:cNvPr>
              <p:cNvSpPr txBox="1">
                <a:spLocks noRot="1" noChangeAspect="1" noMove="1" noResize="1" noEditPoints="1" noAdjustHandles="1" noChangeArrowheads="1" noChangeShapeType="1" noTextEdit="1"/>
              </p:cNvSpPr>
              <p:nvPr/>
            </p:nvSpPr>
            <p:spPr>
              <a:xfrm>
                <a:off x="761529" y="1273292"/>
                <a:ext cx="7450428" cy="3089179"/>
              </a:xfrm>
              <a:prstGeom prst="rect">
                <a:avLst/>
              </a:prstGeom>
              <a:blipFill>
                <a:blip r:embed="rId2"/>
                <a:stretch>
                  <a:fillRect l="-654" t="-786" b="-2161"/>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D89159-39DD-4710-A88A-1D726E01A03E}"/>
                  </a:ext>
                </a:extLst>
              </p:cNvPr>
              <p:cNvSpPr/>
              <p:nvPr/>
            </p:nvSpPr>
            <p:spPr>
              <a:xfrm>
                <a:off x="258288" y="4688073"/>
                <a:ext cx="8407730" cy="1338828"/>
              </a:xfrm>
              <a:prstGeom prst="rect">
                <a:avLst/>
              </a:prstGeom>
            </p:spPr>
            <p:txBody>
              <a:bodyPr wrap="square">
                <a:spAutoFit/>
              </a:bodyPr>
              <a:lstStyle/>
              <a:p>
                <a:pPr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将动作采样从“确定地选取最优动作”改为“按照</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贪心策略选取动作”</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更新时仍保持用</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max</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操作选取最佳策略。像这样更新时的目标策略与采样策略不同的方法，叫做离策略（</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off-policy</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）方法</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3" name="矩形 22">
                <a:extLst>
                  <a:ext uri="{FF2B5EF4-FFF2-40B4-BE49-F238E27FC236}">
                    <a16:creationId xmlns:a16="http://schemas.microsoft.com/office/drawing/2014/main" id="{ACD89159-39DD-4710-A88A-1D726E01A03E}"/>
                  </a:ext>
                </a:extLst>
              </p:cNvPr>
              <p:cNvSpPr>
                <a:spLocks noRot="1" noChangeAspect="1" noMove="1" noResize="1" noEditPoints="1" noAdjustHandles="1" noChangeArrowheads="1" noChangeShapeType="1" noTextEdit="1"/>
              </p:cNvSpPr>
              <p:nvPr/>
            </p:nvSpPr>
            <p:spPr>
              <a:xfrm>
                <a:off x="258288" y="4688073"/>
                <a:ext cx="8407730" cy="1338828"/>
              </a:xfrm>
              <a:prstGeom prst="rect">
                <a:avLst/>
              </a:prstGeom>
              <a:blipFill>
                <a:blip r:embed="rId3"/>
                <a:stretch>
                  <a:fillRect l="-580" b="-3636"/>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367E3FFE-F341-4944-A16C-F678F3A3A04D}"/>
              </a:ext>
            </a:extLst>
          </p:cNvPr>
          <p:cNvSpPr/>
          <p:nvPr/>
        </p:nvSpPr>
        <p:spPr>
          <a:xfrm>
            <a:off x="2588654" y="2414789"/>
            <a:ext cx="1700011" cy="355898"/>
          </a:xfrm>
          <a:prstGeom prst="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sp>
        <p:nvSpPr>
          <p:cNvPr id="25" name="矩形 24">
            <a:extLst>
              <a:ext uri="{FF2B5EF4-FFF2-40B4-BE49-F238E27FC236}">
                <a16:creationId xmlns:a16="http://schemas.microsoft.com/office/drawing/2014/main" id="{7F7D7D0E-94BA-449C-A453-F5320A089957}"/>
              </a:ext>
            </a:extLst>
          </p:cNvPr>
          <p:cNvSpPr/>
          <p:nvPr/>
        </p:nvSpPr>
        <p:spPr>
          <a:xfrm>
            <a:off x="4288665" y="2925922"/>
            <a:ext cx="3406462" cy="592323"/>
          </a:xfrm>
          <a:prstGeom prst="rect">
            <a:avLst/>
          </a:prstGeom>
          <a:noFill/>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Times New Roman" panose="02020603050405020304" pitchFamily="18" charset="0"/>
              <a:ea typeface="黑体" pitchFamily="49" charset="-122"/>
              <a:cs typeface="Times New Roman" panose="02020603050405020304" pitchFamily="18" charset="0"/>
            </a:endParaRPr>
          </a:p>
        </p:txBody>
      </p:sp>
      <p:cxnSp>
        <p:nvCxnSpPr>
          <p:cNvPr id="26" name="直接箭头连接符 25">
            <a:extLst>
              <a:ext uri="{FF2B5EF4-FFF2-40B4-BE49-F238E27FC236}">
                <a16:creationId xmlns:a16="http://schemas.microsoft.com/office/drawing/2014/main" id="{6B4C4E8A-3604-4072-BB65-C74EB5565A36}"/>
              </a:ext>
            </a:extLst>
          </p:cNvPr>
          <p:cNvCxnSpPr>
            <a:cxnSpLocks/>
          </p:cNvCxnSpPr>
          <p:nvPr/>
        </p:nvCxnSpPr>
        <p:spPr>
          <a:xfrm flipV="1">
            <a:off x="3536414" y="1837641"/>
            <a:ext cx="950329" cy="476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024543C3-307F-4962-94D9-2FB911933087}"/>
              </a:ext>
            </a:extLst>
          </p:cNvPr>
          <p:cNvCxnSpPr>
            <a:cxnSpLocks/>
          </p:cNvCxnSpPr>
          <p:nvPr/>
        </p:nvCxnSpPr>
        <p:spPr>
          <a:xfrm flipV="1">
            <a:off x="5105526" y="2036881"/>
            <a:ext cx="362176" cy="8693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4E9C10D3-9090-45A6-8DD7-EBA93AB40C78}"/>
              </a:ext>
            </a:extLst>
          </p:cNvPr>
          <p:cNvSpPr/>
          <p:nvPr/>
        </p:nvSpPr>
        <p:spPr>
          <a:xfrm>
            <a:off x="4486743" y="1667548"/>
            <a:ext cx="2046856" cy="646331"/>
          </a:xfrm>
          <a:prstGeom prst="rect">
            <a:avLst/>
          </a:prstGeom>
          <a:ln w="25400">
            <a:solidFill>
              <a:schemeClr val="tx1"/>
            </a:solidFill>
          </a:ln>
        </p:spPr>
        <p:txBody>
          <a:bodyPr wrap="square">
            <a:spAutoFit/>
          </a:bodyPr>
          <a:lstStyle/>
          <a:p>
            <a:r>
              <a:rPr lang="zh-CN" altLang="en-US" dirty="0">
                <a:latin typeface="Times New Roman" panose="02020603050405020304" pitchFamily="18" charset="0"/>
                <a:ea typeface="黑体" pitchFamily="49" charset="-122"/>
                <a:cs typeface="Times New Roman" panose="02020603050405020304" pitchFamily="18" charset="0"/>
              </a:rPr>
              <a:t>采样策略与更新策略不同</a:t>
            </a:r>
            <a:endParaRPr lang="zh-CN" alt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标题 2">
                <a:extLst>
                  <a:ext uri="{FF2B5EF4-FFF2-40B4-BE49-F238E27FC236}">
                    <a16:creationId xmlns:a16="http://schemas.microsoft.com/office/drawing/2014/main" id="{A7663114-BA1E-4D33-B77E-13B4B0533AAA}"/>
                  </a:ext>
                </a:extLst>
              </p:cNvPr>
              <p:cNvSpPr>
                <a:spLocks noGrp="1"/>
              </p:cNvSpPr>
              <p:nvPr>
                <p:ph type="title"/>
              </p:nvPr>
            </p:nvSpPr>
            <p:spPr>
              <a:xfrm>
                <a:off x="534812" y="309543"/>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a:t>
                </a:r>
                <a:r>
                  <a:rPr lang="zh-CN" altLang="en-US" sz="2400" dirty="0">
                    <a:solidFill>
                      <a:srgbClr val="C00000"/>
                    </a:solidFill>
                    <a:latin typeface="Times New Roman" panose="02020603050405020304" pitchFamily="18" charset="0"/>
                    <a:cs typeface="Times New Roman" panose="02020603050405020304" pitchFamily="18" charset="0"/>
                  </a:rPr>
                  <a:t>使用</a:t>
                </a:r>
                <a14:m>
                  <m:oMath xmlns:m="http://schemas.openxmlformats.org/officeDocument/2006/math">
                    <m:r>
                      <a:rPr lang="en-US" altLang="zh-CN" sz="2400" i="1">
                        <a:solidFill>
                          <a:srgbClr val="C00000"/>
                        </a:solidFill>
                        <a:latin typeface="Cambria Math" panose="02040503050406030204" pitchFamily="18" charset="0"/>
                      </a:rPr>
                      <m:t>𝝐</m:t>
                    </m:r>
                  </m:oMath>
                </a14:m>
                <a:r>
                  <a:rPr lang="zh-CN" altLang="en-US" sz="2400" dirty="0">
                    <a:solidFill>
                      <a:srgbClr val="C00000"/>
                    </a:solidFill>
                    <a:latin typeface="Times New Roman" panose="02020603050405020304" pitchFamily="18" charset="0"/>
                    <a:cs typeface="Times New Roman" panose="02020603050405020304" pitchFamily="18" charset="0"/>
                  </a:rPr>
                  <a:t>贪心策略的</a:t>
                </a:r>
                <a:r>
                  <a:rPr lang="en-US" altLang="zh-CN" sz="2400" dirty="0">
                    <a:solidFill>
                      <a:srgbClr val="C00000"/>
                    </a:solidFill>
                    <a:latin typeface="Times New Roman" panose="02020603050405020304" pitchFamily="18" charset="0"/>
                    <a:cs typeface="Times New Roman" panose="02020603050405020304" pitchFamily="18" charset="0"/>
                  </a:rPr>
                  <a:t>Q</a:t>
                </a:r>
                <a:r>
                  <a:rPr lang="zh-CN" altLang="en-US" sz="2400" dirty="0">
                    <a:solidFill>
                      <a:srgbClr val="C00000"/>
                    </a:solidFill>
                    <a:latin typeface="Times New Roman" panose="02020603050405020304" pitchFamily="18" charset="0"/>
                    <a:cs typeface="Times New Roman" panose="02020603050405020304" pitchFamily="18" charset="0"/>
                  </a:rPr>
                  <a:t>学习</a:t>
                </a:r>
                <a:br>
                  <a:rPr lang="en-US" altLang="zh-CN" sz="2400" dirty="0">
                    <a:solidFill>
                      <a:srgbClr val="C00000"/>
                    </a:solidFill>
                    <a:latin typeface="Times New Roman" panose="02020603050405020304" pitchFamily="18" charset="0"/>
                    <a:cs typeface="Times New Roman" panose="02020603050405020304" pitchFamily="18" charset="0"/>
                  </a:rPr>
                </a:br>
                <a:endParaRPr lang="zh-CN" altLang="en-US" sz="2400" kern="0" dirty="0">
                  <a:solidFill>
                    <a:srgbClr val="0070C0"/>
                  </a:solidFill>
                  <a:latin typeface="Times New Roman" pitchFamily="18" charset="0"/>
                  <a:cs typeface="Times New Roman" pitchFamily="18" charset="0"/>
                </a:endParaRPr>
              </a:p>
            </p:txBody>
          </p:sp>
        </mc:Choice>
        <mc:Fallback xmlns="">
          <p:sp>
            <p:nvSpPr>
              <p:cNvPr id="15" name="标题 2">
                <a:extLst>
                  <a:ext uri="{FF2B5EF4-FFF2-40B4-BE49-F238E27FC236}">
                    <a16:creationId xmlns:a16="http://schemas.microsoft.com/office/drawing/2014/main" id="{A7663114-BA1E-4D33-B77E-13B4B0533AAA}"/>
                  </a:ext>
                </a:extLst>
              </p:cNvPr>
              <p:cNvSpPr>
                <a:spLocks noGrp="1" noRot="1" noChangeAspect="1" noMove="1" noResize="1" noEditPoints="1" noAdjustHandles="1" noChangeArrowheads="1" noChangeShapeType="1" noTextEdit="1"/>
              </p:cNvSpPr>
              <p:nvPr>
                <p:ph type="title"/>
              </p:nvPr>
            </p:nvSpPr>
            <p:spPr>
              <a:xfrm>
                <a:off x="534812" y="309543"/>
                <a:ext cx="7507706" cy="657727"/>
              </a:xfrm>
              <a:blipFill>
                <a:blip r:embed="rId4"/>
                <a:stretch>
                  <a:fillRect t="-157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52576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3" name="文本框 162">
                <a:extLst>
                  <a:ext uri="{FF2B5EF4-FFF2-40B4-BE49-F238E27FC236}">
                    <a16:creationId xmlns:a16="http://schemas.microsoft.com/office/drawing/2014/main" id="{A8E4EB40-A84D-48C8-BCFA-65CF90957E19}"/>
                  </a:ext>
                </a:extLst>
              </p:cNvPr>
              <p:cNvSpPr txBox="1"/>
              <p:nvPr/>
            </p:nvSpPr>
            <p:spPr>
              <a:xfrm>
                <a:off x="213755" y="4670846"/>
                <a:ext cx="8683831" cy="1843069"/>
              </a:xfrm>
              <a:prstGeom prst="rect">
                <a:avLst/>
              </a:prstGeom>
              <a:noFill/>
            </p:spPr>
            <p:txBody>
              <a:bodyPr wrap="square" rtlCol="0">
                <a:spAutoFit/>
              </a:bodyPr>
              <a:lstStyle/>
              <a:p>
                <a:pPr algn="just"/>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令</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𝜖</m:t>
                    </m:r>
                    <m:r>
                      <a:rPr lang="en-US" altLang="zh-CN" b="1">
                        <a:latin typeface="Cambria Math" panose="02040503050406030204" pitchFamily="18" charset="0"/>
                        <a:ea typeface="华文楷体" panose="02010600040101010101" pitchFamily="2" charset="-122"/>
                        <a:cs typeface="Times New Roman" panose="02020603050405020304" pitchFamily="18" charset="0"/>
                      </a:rPr>
                      <m:t>=0.1</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，采用探索策略的</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Q</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学习，</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算法在执行了</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100</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个片段后，得到了经过轨迹</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4</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5</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8</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9</m:t>
                        </m:r>
                      </m:sub>
                    </m:sSub>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到达目标状态的策略。由于</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贪心策略具有概率性，因此图中的结果并不是确定的，有可能经过</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100</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个片段仍不能得到一个合适的策略，且在图中也能发现存在还没有被访问过的状态</a:t>
                </a:r>
                <a14:m>
                  <m:oMath xmlns:m="http://schemas.openxmlformats.org/officeDocument/2006/math">
                    <m:sSub>
                      <m:sSubPr>
                        <m:ctrlPr>
                          <a:rPr lang="zh-CN"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3</m:t>
                        </m:r>
                      </m:sub>
                    </m:sSub>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。但随着迭代次数的增加，算法探索到最优策略的可能性也会显著增加，通过适当增大参数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的值也能够促进算法乐于探索。</a:t>
                </a:r>
              </a:p>
              <a:p>
                <a:pPr algn="just">
                  <a:lnSpc>
                    <a:spcPct val="150000"/>
                  </a:lnSpc>
                </a:pP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63" name="文本框 162">
                <a:extLst>
                  <a:ext uri="{FF2B5EF4-FFF2-40B4-BE49-F238E27FC236}">
                    <a16:creationId xmlns:a16="http://schemas.microsoft.com/office/drawing/2014/main" id="{A8E4EB40-A84D-48C8-BCFA-65CF90957E19}"/>
                  </a:ext>
                </a:extLst>
              </p:cNvPr>
              <p:cNvSpPr txBox="1">
                <a:spLocks noRot="1" noChangeAspect="1" noMove="1" noResize="1" noEditPoints="1" noAdjustHandles="1" noChangeArrowheads="1" noChangeShapeType="1" noTextEdit="1"/>
              </p:cNvSpPr>
              <p:nvPr/>
            </p:nvSpPr>
            <p:spPr>
              <a:xfrm>
                <a:off x="213755" y="4670846"/>
                <a:ext cx="8683831" cy="1843069"/>
              </a:xfrm>
              <a:prstGeom prst="rect">
                <a:avLst/>
              </a:prstGeom>
              <a:blipFill>
                <a:blip r:embed="rId2"/>
                <a:stretch>
                  <a:fillRect l="-561" t="-1980" r="-5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标题 2">
                <a:extLst>
                  <a:ext uri="{FF2B5EF4-FFF2-40B4-BE49-F238E27FC236}">
                    <a16:creationId xmlns:a16="http://schemas.microsoft.com/office/drawing/2014/main" id="{A7663114-BA1E-4D33-B77E-13B4B0533AAA}"/>
                  </a:ext>
                </a:extLst>
              </p:cNvPr>
              <p:cNvSpPr>
                <a:spLocks noGrp="1"/>
              </p:cNvSpPr>
              <p:nvPr>
                <p:ph type="title"/>
              </p:nvPr>
            </p:nvSpPr>
            <p:spPr>
              <a:xfrm>
                <a:off x="612008" y="328034"/>
                <a:ext cx="7507706" cy="657727"/>
              </a:xfrm>
            </p:spPr>
            <p:txBody>
              <a:bodyPr/>
              <a:lstStyle/>
              <a:p>
                <a:r>
                  <a:rPr lang="zh-CN" altLang="en-US" sz="2400" kern="0" dirty="0">
                    <a:solidFill>
                      <a:srgbClr val="0070C0"/>
                    </a:solidFill>
                    <a:latin typeface="Times New Roman" pitchFamily="18" charset="0"/>
                    <a:cs typeface="Times New Roman" pitchFamily="18" charset="0"/>
                  </a:rPr>
                  <a:t>强化学习中的策略评估：</a:t>
                </a:r>
                <a:r>
                  <a:rPr lang="zh-CN" altLang="en-US" sz="2400" dirty="0">
                    <a:solidFill>
                      <a:srgbClr val="C00000"/>
                    </a:solidFill>
                    <a:latin typeface="Times New Roman" panose="02020603050405020304" pitchFamily="18" charset="0"/>
                    <a:cs typeface="Times New Roman" panose="02020603050405020304" pitchFamily="18" charset="0"/>
                  </a:rPr>
                  <a:t>使用</a:t>
                </a:r>
                <a14:m>
                  <m:oMath xmlns:m="http://schemas.openxmlformats.org/officeDocument/2006/math">
                    <m:r>
                      <a:rPr lang="en-US" altLang="zh-CN" sz="2400" i="1">
                        <a:solidFill>
                          <a:srgbClr val="C00000"/>
                        </a:solidFill>
                        <a:latin typeface="Cambria Math" panose="02040503050406030204" pitchFamily="18" charset="0"/>
                      </a:rPr>
                      <m:t>𝝐</m:t>
                    </m:r>
                  </m:oMath>
                </a14:m>
                <a:r>
                  <a:rPr lang="zh-CN" altLang="en-US" sz="2400" dirty="0">
                    <a:solidFill>
                      <a:srgbClr val="C00000"/>
                    </a:solidFill>
                    <a:latin typeface="Times New Roman" panose="02020603050405020304" pitchFamily="18" charset="0"/>
                    <a:cs typeface="Times New Roman" panose="02020603050405020304" pitchFamily="18" charset="0"/>
                  </a:rPr>
                  <a:t>贪心策略的</a:t>
                </a:r>
                <a:r>
                  <a:rPr lang="en-US" altLang="zh-CN" sz="2400" dirty="0">
                    <a:solidFill>
                      <a:srgbClr val="C00000"/>
                    </a:solidFill>
                    <a:latin typeface="Times New Roman" panose="02020603050405020304" pitchFamily="18" charset="0"/>
                    <a:cs typeface="Times New Roman" panose="02020603050405020304" pitchFamily="18" charset="0"/>
                  </a:rPr>
                  <a:t>Q</a:t>
                </a:r>
                <a:r>
                  <a:rPr lang="zh-CN" altLang="en-US" sz="2400" dirty="0">
                    <a:solidFill>
                      <a:srgbClr val="C00000"/>
                    </a:solidFill>
                    <a:latin typeface="Times New Roman" panose="02020603050405020304" pitchFamily="18" charset="0"/>
                    <a:cs typeface="Times New Roman" panose="02020603050405020304" pitchFamily="18" charset="0"/>
                  </a:rPr>
                  <a:t>学习</a:t>
                </a:r>
                <a:br>
                  <a:rPr lang="en-US" altLang="zh-CN" sz="2400" dirty="0">
                    <a:solidFill>
                      <a:srgbClr val="C00000"/>
                    </a:solidFill>
                    <a:latin typeface="Times New Roman" panose="02020603050405020304" pitchFamily="18" charset="0"/>
                    <a:cs typeface="Times New Roman" panose="02020603050405020304" pitchFamily="18" charset="0"/>
                  </a:rPr>
                </a:br>
                <a:endParaRPr lang="zh-CN" altLang="en-US" sz="2400" kern="0" dirty="0">
                  <a:solidFill>
                    <a:srgbClr val="0070C0"/>
                  </a:solidFill>
                  <a:latin typeface="Times New Roman" pitchFamily="18" charset="0"/>
                  <a:cs typeface="Times New Roman" pitchFamily="18" charset="0"/>
                </a:endParaRPr>
              </a:p>
            </p:txBody>
          </p:sp>
        </mc:Choice>
        <mc:Fallback xmlns="">
          <p:sp>
            <p:nvSpPr>
              <p:cNvPr id="6" name="标题 2">
                <a:extLst>
                  <a:ext uri="{FF2B5EF4-FFF2-40B4-BE49-F238E27FC236}">
                    <a16:creationId xmlns:a16="http://schemas.microsoft.com/office/drawing/2014/main" xmlns="" xmlns:a14="http://schemas.microsoft.com/office/drawing/2010/main" id="{A7663114-BA1E-4D33-B77E-13B4B0533AAA}"/>
                  </a:ext>
                </a:extLst>
              </p:cNvPr>
              <p:cNvSpPr>
                <a:spLocks noGrp="1" noRot="1" noChangeAspect="1" noMove="1" noResize="1" noEditPoints="1" noAdjustHandles="1" noChangeArrowheads="1" noChangeShapeType="1" noTextEdit="1"/>
              </p:cNvSpPr>
              <p:nvPr>
                <p:ph type="title"/>
              </p:nvPr>
            </p:nvSpPr>
            <p:spPr>
              <a:xfrm>
                <a:off x="612008" y="328034"/>
                <a:ext cx="7507706" cy="657727"/>
              </a:xfrm>
              <a:blipFill rotWithShape="1">
                <a:blip r:embed="rId4"/>
                <a:stretch>
                  <a:fillRect t="-15741"/>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B14A5A8E-7F2A-4E9C-B56A-4F41641DC8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47048" y="1616298"/>
            <a:ext cx="4037626" cy="2846326"/>
          </a:xfrm>
          <a:prstGeom prst="rect">
            <a:avLst/>
          </a:prstGeom>
        </p:spPr>
      </p:pic>
      <p:sp>
        <p:nvSpPr>
          <p:cNvPr id="7" name="文本框 6">
            <a:extLst>
              <a:ext uri="{FF2B5EF4-FFF2-40B4-BE49-F238E27FC236}">
                <a16:creationId xmlns:a16="http://schemas.microsoft.com/office/drawing/2014/main" id="{211E988C-EE6E-476B-B3DC-DDEDB7262E3E}"/>
              </a:ext>
            </a:extLst>
          </p:cNvPr>
          <p:cNvSpPr txBox="1"/>
          <p:nvPr/>
        </p:nvSpPr>
        <p:spPr>
          <a:xfrm>
            <a:off x="1673662" y="1193983"/>
            <a:ext cx="6015025" cy="338554"/>
          </a:xfrm>
          <a:prstGeom prst="rect">
            <a:avLst/>
          </a:prstGeom>
          <a:noFill/>
        </p:spPr>
        <p:txBody>
          <a:bodyPr wrap="square">
            <a:spAutoFit/>
          </a:bodyPr>
          <a:lstStyle/>
          <a:p>
            <a:pPr algn="just"/>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7.13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使用</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ε</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贪心策略进行探索的</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Q</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学习的执行过程</a:t>
            </a:r>
          </a:p>
        </p:txBody>
      </p:sp>
    </p:spTree>
    <p:extLst>
      <p:ext uri="{BB962C8B-B14F-4D97-AF65-F5344CB8AC3E}">
        <p14:creationId xmlns:p14="http://schemas.microsoft.com/office/powerpoint/2010/main" val="148207653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63114-BA1E-4D33-B77E-13B4B0533AAA}"/>
              </a:ext>
            </a:extLst>
          </p:cNvPr>
          <p:cNvSpPr>
            <a:spLocks noGrp="1"/>
          </p:cNvSpPr>
          <p:nvPr>
            <p:ph type="title"/>
          </p:nvPr>
        </p:nvSpPr>
        <p:spPr/>
        <p:txBody>
          <a:bodyPr/>
          <a:lstStyle/>
          <a:p>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用神经网络拟合（行动）价值函数：</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Deep Q-learning</a:t>
            </a:r>
            <a:endPar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E84882DD-E718-45DE-9428-DD968E9BF3B4}"/>
                  </a:ext>
                </a:extLst>
              </p:cNvPr>
              <p:cNvSpPr txBox="1"/>
              <p:nvPr/>
            </p:nvSpPr>
            <p:spPr>
              <a:xfrm>
                <a:off x="0" y="1043446"/>
                <a:ext cx="5655617" cy="369332"/>
              </a:xfrm>
              <a:prstGeom prst="rect">
                <a:avLst/>
              </a:prstGeom>
              <a:noFill/>
            </p:spPr>
            <p:txBody>
              <a:bodyPr wrap="square" rtlCol="0">
                <a:spAutoFit/>
              </a:bodyPr>
              <a:lstStyle>
                <a:defPPr>
                  <a:defRPr lang="zh-CN"/>
                </a:defPPr>
                <a:lvl1pPr>
                  <a:defRPr sz="2400" b="1">
                    <a:ea typeface="黑体" pitchFamily="49" charset="-122"/>
                  </a:defRPr>
                </a:lvl1pPr>
              </a:lstStyle>
              <a:p>
                <a:pPr algn="ctr"/>
                <a:r>
                  <a:rPr lang="zh-CN" altLang="en-US" sz="18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使用</a:t>
                </a:r>
                <a14:m>
                  <m:oMath xmlns:m="http://schemas.openxmlformats.org/officeDocument/2006/math">
                    <m:r>
                      <a:rPr lang="en-US" altLang="zh-CN" sz="1800">
                        <a:solidFill>
                          <a:srgbClr val="C00000"/>
                        </a:solidFill>
                        <a:latin typeface="Cambria Math" panose="02040503050406030204" pitchFamily="18" charset="0"/>
                        <a:ea typeface="华文楷体" panose="02010600040101010101" pitchFamily="2" charset="-122"/>
                        <a:cs typeface="Times New Roman" panose="02020603050405020304" pitchFamily="18" charset="0"/>
                      </a:rPr>
                      <m:t>𝜖</m:t>
                    </m:r>
                  </m:oMath>
                </a14:m>
                <a:r>
                  <a:rPr lang="zh-CN" altLang="en-US" sz="18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贪心策略的</a:t>
                </a:r>
                <a:r>
                  <a:rPr lang="en-US" altLang="zh-CN" sz="18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Q</a:t>
                </a:r>
                <a:r>
                  <a:rPr lang="zh-CN" altLang="en-US" sz="18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学习</a:t>
                </a:r>
                <a:endParaRPr lang="en-US" altLang="zh-CN" sz="18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id="{E84882DD-E718-45DE-9428-DD968E9BF3B4}"/>
                  </a:ext>
                </a:extLst>
              </p:cNvPr>
              <p:cNvSpPr txBox="1">
                <a:spLocks noRot="1" noChangeAspect="1" noMove="1" noResize="1" noEditPoints="1" noAdjustHandles="1" noChangeArrowheads="1" noChangeShapeType="1" noTextEdit="1"/>
              </p:cNvSpPr>
              <p:nvPr/>
            </p:nvSpPr>
            <p:spPr>
              <a:xfrm>
                <a:off x="0" y="1043446"/>
                <a:ext cx="5655617" cy="369332"/>
              </a:xfrm>
              <a:prstGeom prst="rect">
                <a:avLst/>
              </a:prstGeom>
              <a:blipFill>
                <a:blip r:embed="rId2"/>
                <a:stretch>
                  <a:fillRect t="-9836"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5676E807-CC9A-45B2-B2B3-3B181DEECDF0}"/>
                  </a:ext>
                </a:extLst>
              </p:cNvPr>
              <p:cNvSpPr txBox="1"/>
              <p:nvPr/>
            </p:nvSpPr>
            <p:spPr>
              <a:xfrm>
                <a:off x="122351" y="1526820"/>
                <a:ext cx="5801931" cy="3089179"/>
              </a:xfrm>
              <a:prstGeom prst="rect">
                <a:avLst/>
              </a:prstGeom>
              <a:noFill/>
              <a:ln>
                <a:solidFill>
                  <a:schemeClr val="tx1"/>
                </a:solidFill>
              </a:ln>
            </p:spPr>
            <p:txBody>
              <a:bodyPr wrap="square" rtlCol="0">
                <a:spAutoFit/>
              </a:bodyPr>
              <a:lstStyle/>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s</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采样</a:t>
                </a:r>
                <a14:m>
                  <m:oMath xmlns:m="http://schemas.openxmlformats.org/officeDocument/2006/math">
                    <m:r>
                      <a:rPr lang="en-US" altLang="zh-CN" b="1" dirty="0">
                        <a:latin typeface="Cambria Math" panose="02040503050406030204" pitchFamily="18" charset="0"/>
                        <a:ea typeface="华文楷体" panose="02010600040101010101" pitchFamily="2" charset="-122"/>
                        <a:cs typeface="Times New Roman" panose="02020603050405020304" pitchFamily="18" charset="0"/>
                      </a:rPr>
                      <m:t>𝑎</m:t>
                    </m:r>
                    <m:r>
                      <a:rPr lang="en-US" altLang="zh-CN" b="1" dirty="0">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𝜖</m:t>
                    </m:r>
                    <m:r>
                      <m:rPr>
                        <m:nor/>
                      </m:rPr>
                      <a:rPr lang="en-US" altLang="zh-CN" b="1" dirty="0">
                        <a:latin typeface="Times New Roman" panose="020206030504050203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𝑔𝑟𝑒𝑒𝑑</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d>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更新</a:t>
                </a:r>
                <a14:m>
                  <m:oMath xmlns:m="http://schemas.openxmlformats.org/officeDocument/2006/math">
                    <m:sSub>
                      <m:sSubPr>
                        <m:ctrlPr>
                          <a:rPr lang="en-US" altLang="zh-CN" sz="14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400"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4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400"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𝑎</m:t>
                        </m:r>
                      </m:e>
                    </m:d>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𝛼</m:t>
                    </m:r>
                    <m:d>
                      <m:dPr>
                        <m:begChr m:val="["/>
                        <m:endChr m:val="]"/>
                        <m:ctrlPr>
                          <a:rPr lang="en-US" altLang="zh-CN" sz="1400"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𝑅</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sz="14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400" b="1">
                                <a:latin typeface="Cambria Math" panose="02040503050406030204" pitchFamily="18" charset="0"/>
                                <a:ea typeface="华文楷体" panose="02010600040101010101" pitchFamily="2" charset="-122"/>
                                <a:cs typeface="Times New Roman" panose="02020603050405020304" pitchFamily="18" charset="0"/>
                              </a:rPr>
                              <m:t> </m:t>
                            </m:r>
                            <m:limLow>
                              <m:limLowPr>
                                <m:ctrlPr>
                                  <a:rPr lang="en-US" altLang="zh-CN" sz="1400" b="1" i="1">
                                    <a:latin typeface="Cambria Math" panose="02040503050406030204" pitchFamily="18" charset="0"/>
                                    <a:ea typeface="华文楷体" panose="02010600040101010101" pitchFamily="2" charset="-122"/>
                                    <a:cs typeface="Times New Roman" panose="02020603050405020304" pitchFamily="18" charset="0"/>
                                  </a:rPr>
                                </m:ctrlPr>
                              </m:limLowPr>
                              <m:e>
                                <m:r>
                                  <m:rPr>
                                    <m:sty m:val="p"/>
                                  </m:rPr>
                                  <a:rPr lang="en-US" altLang="zh-CN" sz="1400" b="1">
                                    <a:latin typeface="Cambria Math" panose="02040503050406030204" pitchFamily="18" charset="0"/>
                                    <a:ea typeface="华文楷体" panose="02010600040101010101" pitchFamily="2" charset="-122"/>
                                    <a:cs typeface="Times New Roman" panose="02020603050405020304" pitchFamily="18" charset="0"/>
                                  </a:rPr>
                                  <m:t>max</m:t>
                                </m:r>
                              </m:e>
                              <m:lim>
                                <m:sSup>
                                  <m:sSupPr>
                                    <m:ctrlPr>
                                      <a:rPr lang="en-US" altLang="zh-CN" sz="1400"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sup>
                                </m:sSup>
                              </m:lim>
                            </m:limLow>
                            <m:r>
                              <a:rPr lang="en-US" altLang="zh-CN" sz="1400" b="1">
                                <a:latin typeface="Cambria Math" panose="02040503050406030204" pitchFamily="18" charset="0"/>
                                <a:ea typeface="华文楷体" panose="02010600040101010101" pitchFamily="2" charset="-122"/>
                                <a:cs typeface="Times New Roman" panose="02020603050405020304" pitchFamily="18" charset="0"/>
                              </a:rPr>
                              <m:t> </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400" b="1" i="1">
                                <a:latin typeface="Cambria Math" panose="02040503050406030204" pitchFamily="18" charset="0"/>
                                <a:ea typeface="华文楷体" panose="02010600040101010101" pitchFamily="2" charset="-122"/>
                                <a:cs typeface="Times New Roman" panose="02020603050405020304" pitchFamily="18" charset="0"/>
                              </a:rPr>
                            </m:ctrlPr>
                          </m:dPr>
                          <m:e>
                            <m:sSup>
                              <m:sSupPr>
                                <m:ctrlPr>
                                  <a:rPr lang="en-US" altLang="zh-CN" sz="1400"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𝑎</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e>
                        </m:d>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sSub>
                          <m:sSubPr>
                            <m:ctrlPr>
                              <a:rPr lang="en-US" altLang="zh-CN" sz="1400"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sz="1400" b="1" i="1">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a:latin typeface="Cambria Math" panose="02040503050406030204" pitchFamily="18" charset="0"/>
                                <a:ea typeface="华文楷体" panose="02010600040101010101" pitchFamily="2" charset="-122"/>
                                <a:cs typeface="Times New Roman" panose="02020603050405020304" pitchFamily="18" charset="0"/>
                              </a:rPr>
                              <m:t>𝑎</m:t>
                            </m:r>
                          </m:e>
                        </m:d>
                      </m:e>
                    </m:d>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r>
                      <a:rPr lang="zh-CN" altLang="en-US" b="1">
                        <a:latin typeface="Cambria Math" panose="02040503050406030204" pitchFamily="18" charset="0"/>
                        <a:ea typeface="华文楷体" panose="02010600040101010101" pitchFamily="2" charset="-122"/>
                        <a:cs typeface="Times New Roman" panose="02020603050405020304" pitchFamily="18" charset="0"/>
                      </a:rPr>
                      <m:t>收敛</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2" name="文本框 21">
                <a:extLst>
                  <a:ext uri="{FF2B5EF4-FFF2-40B4-BE49-F238E27FC236}">
                    <a16:creationId xmlns:a16="http://schemas.microsoft.com/office/drawing/2014/main" id="{5676E807-CC9A-45B2-B2B3-3B181DEECDF0}"/>
                  </a:ext>
                </a:extLst>
              </p:cNvPr>
              <p:cNvSpPr txBox="1">
                <a:spLocks noRot="1" noChangeAspect="1" noMove="1" noResize="1" noEditPoints="1" noAdjustHandles="1" noChangeArrowheads="1" noChangeShapeType="1" noTextEdit="1"/>
              </p:cNvSpPr>
              <p:nvPr/>
            </p:nvSpPr>
            <p:spPr>
              <a:xfrm>
                <a:off x="122351" y="1526820"/>
                <a:ext cx="5801931" cy="3089179"/>
              </a:xfrm>
              <a:prstGeom prst="rect">
                <a:avLst/>
              </a:prstGeom>
              <a:blipFill>
                <a:blip r:embed="rId3"/>
                <a:stretch>
                  <a:fillRect l="-734" t="-589"/>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ACD89159-39DD-4710-A88A-1D726E01A03E}"/>
                  </a:ext>
                </a:extLst>
              </p:cNvPr>
              <p:cNvSpPr/>
              <p:nvPr/>
            </p:nvSpPr>
            <p:spPr>
              <a:xfrm>
                <a:off x="6014434" y="1653303"/>
                <a:ext cx="2606354" cy="2640403"/>
              </a:xfrm>
              <a:prstGeom prst="rect">
                <a:avLst/>
              </a:prstGeom>
            </p:spPr>
            <p:txBody>
              <a:bodyPr wrap="square">
                <a:spAutoFit/>
              </a:bodyPr>
              <a:lstStyle/>
              <a:p>
                <a:pPr indent="-342900">
                  <a:lnSpc>
                    <a:spcPct val="150000"/>
                  </a:lnSpc>
                  <a:buFont typeface="Arial" panose="020B0604020202020204" pitchFamily="34" charset="0"/>
                  <a:buChar char="•"/>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状态数量太多时，有些状态可能始终无法采样到，因此对这些状态的</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𝑞</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函数进行估计是很困难的</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indent="-342900">
                  <a:lnSpc>
                    <a:spcPct val="150000"/>
                  </a:lnSpc>
                  <a:buFont typeface="Arial" panose="020B0604020202020204" pitchFamily="34" charset="0"/>
                  <a:buChar char="•"/>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状态数量无限时，不可能用一张表（数组）来记录</a:t>
                </a:r>
                <a14:m>
                  <m:oMath xmlns:m="http://schemas.openxmlformats.org/officeDocument/2006/math">
                    <m:r>
                      <a:rPr lang="en-US" altLang="zh-CN" sz="1600" b="1">
                        <a:latin typeface="Cambria Math" panose="02040503050406030204" pitchFamily="18" charset="0"/>
                        <a:ea typeface="华文楷体" panose="02010600040101010101" pitchFamily="2" charset="-122"/>
                        <a:cs typeface="Times New Roman" panose="02020603050405020304" pitchFamily="18" charset="0"/>
                      </a:rPr>
                      <m:t>𝑞</m:t>
                    </m:r>
                  </m:oMath>
                </a14:m>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函数的值</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3" name="矩形 22">
                <a:extLst>
                  <a:ext uri="{FF2B5EF4-FFF2-40B4-BE49-F238E27FC236}">
                    <a16:creationId xmlns:a16="http://schemas.microsoft.com/office/drawing/2014/main" id="{ACD89159-39DD-4710-A88A-1D726E01A03E}"/>
                  </a:ext>
                </a:extLst>
              </p:cNvPr>
              <p:cNvSpPr>
                <a:spLocks noRot="1" noChangeAspect="1" noMove="1" noResize="1" noEditPoints="1" noAdjustHandles="1" noChangeArrowheads="1" noChangeShapeType="1" noTextEdit="1"/>
              </p:cNvSpPr>
              <p:nvPr/>
            </p:nvSpPr>
            <p:spPr>
              <a:xfrm>
                <a:off x="6014434" y="1653303"/>
                <a:ext cx="2606354" cy="2640403"/>
              </a:xfrm>
              <a:prstGeom prst="rect">
                <a:avLst/>
              </a:prstGeom>
              <a:blipFill>
                <a:blip r:embed="rId4"/>
                <a:stretch>
                  <a:fillRect l="-1405" r="-1874" b="-23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D5153DDB-AC26-418D-AA9E-2333367DDC23}"/>
                  </a:ext>
                </a:extLst>
              </p:cNvPr>
              <p:cNvSpPr/>
              <p:nvPr/>
            </p:nvSpPr>
            <p:spPr>
              <a:xfrm>
                <a:off x="353856" y="4851856"/>
                <a:ext cx="8719085" cy="1712456"/>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思路：将</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函数参数化（</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parametrize</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），用一个非线性回归模型来拟合</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函数，例如（深度）神经网络</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能够用有限的参数刻画无限的状态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由于回归函数的连续性，没有探索过的状态也可通过周围的状态来估计</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2" name="矩形 11">
                <a:extLst>
                  <a:ext uri="{FF2B5EF4-FFF2-40B4-BE49-F238E27FC236}">
                    <a16:creationId xmlns:a16="http://schemas.microsoft.com/office/drawing/2014/main" id="{D5153DDB-AC26-418D-AA9E-2333367DDC23}"/>
                  </a:ext>
                </a:extLst>
              </p:cNvPr>
              <p:cNvSpPr>
                <a:spLocks noRot="1" noChangeAspect="1" noMove="1" noResize="1" noEditPoints="1" noAdjustHandles="1" noChangeArrowheads="1" noChangeShapeType="1" noTextEdit="1"/>
              </p:cNvSpPr>
              <p:nvPr/>
            </p:nvSpPr>
            <p:spPr>
              <a:xfrm>
                <a:off x="353856" y="4851856"/>
                <a:ext cx="8719085" cy="1712456"/>
              </a:xfrm>
              <a:prstGeom prst="rect">
                <a:avLst/>
              </a:prstGeom>
              <a:blipFill>
                <a:blip r:embed="rId5"/>
                <a:stretch>
                  <a:fillRect l="-559" b="-49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951100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F9771EFC-F823-41F9-A6DA-F561C77720F7}"/>
              </a:ext>
            </a:extLst>
          </p:cNvPr>
          <p:cNvSpPr/>
          <p:nvPr/>
        </p:nvSpPr>
        <p:spPr>
          <a:xfrm>
            <a:off x="658703" y="3553771"/>
            <a:ext cx="4922044" cy="830997"/>
          </a:xfrm>
          <a:prstGeom prst="rect">
            <a:avLst/>
          </a:prstGeom>
        </p:spPr>
        <p:txBody>
          <a:bodyPr wrap="square">
            <a:spAutoFit/>
          </a:bodyPr>
          <a:lstStyle/>
          <a:p>
            <a:br>
              <a:rPr lang="en-US" altLang="zh-CN" sz="2400" dirty="0">
                <a:latin typeface="Cambria Math" panose="02040503050406030204" pitchFamily="18" charset="0"/>
                <a:ea typeface="黑体" panose="02010609060101010101" pitchFamily="49" charset="-122"/>
              </a:rPr>
            </a:br>
            <a:endParaRPr lang="en-US" altLang="zh-CN" sz="24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084716F-B560-45AD-9A75-CA915D2E26F3}"/>
                  </a:ext>
                </a:extLst>
              </p:cNvPr>
              <p:cNvSpPr txBox="1"/>
              <p:nvPr/>
            </p:nvSpPr>
            <p:spPr>
              <a:xfrm>
                <a:off x="729765" y="1370567"/>
                <a:ext cx="7373706" cy="3380284"/>
              </a:xfrm>
              <a:prstGeom prst="rect">
                <a:avLst/>
              </a:prstGeom>
              <a:noFill/>
              <a:ln>
                <a:solidFill>
                  <a:schemeClr val="tx1"/>
                </a:solidFill>
              </a:ln>
            </p:spPr>
            <p:txBody>
              <a:bodyPr wrap="square" rtlCol="0">
                <a:spAutoFit/>
              </a:bodyPr>
              <a:lstStyle/>
              <a:p>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初始化</a:t>
                </a:r>
                <a14:m>
                  <m:oMath xmlns:m="http://schemas.openxmlformats.org/officeDocument/2006/math">
                    <m:sSub>
                      <m:sSubPr>
                        <m:ctrlPr>
                          <a:rPr lang="en-US" altLang="zh-CN" b="1" i="1">
                            <a:solidFill>
                              <a:schemeClr val="tx1"/>
                            </a:solidFill>
                            <a:latin typeface="Cambria Math" panose="02040503050406030204" pitchFamily="18" charset="0"/>
                            <a:ea typeface="黑体" pitchFamily="49" charset="-122"/>
                          </a:rPr>
                        </m:ctrlPr>
                      </m:sSubPr>
                      <m:e>
                        <m:r>
                          <a:rPr lang="en-US" altLang="zh-CN" b="1" i="1">
                            <a:solidFill>
                              <a:schemeClr val="tx1"/>
                            </a:solidFill>
                            <a:latin typeface="Cambria Math" panose="02040503050406030204" pitchFamily="18" charset="0"/>
                            <a:ea typeface="黑体" pitchFamily="49" charset="-122"/>
                          </a:rPr>
                          <m:t>𝒒</m:t>
                        </m:r>
                      </m:e>
                      <m:sub>
                        <m:r>
                          <a:rPr lang="en-US" altLang="zh-CN" b="1" i="1">
                            <a:solidFill>
                              <a:schemeClr val="tx1"/>
                            </a:solidFill>
                            <a:latin typeface="Cambria Math" panose="02040503050406030204" pitchFamily="18" charset="0"/>
                            <a:ea typeface="黑体" pitchFamily="49" charset="-122"/>
                          </a:rPr>
                          <m:t>𝝅</m:t>
                        </m:r>
                      </m:sub>
                    </m:sSub>
                  </m:oMath>
                </a14:m>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函数的参数</a:t>
                </a:r>
                <a14:m>
                  <m:oMath xmlns:m="http://schemas.openxmlformats.org/officeDocument/2006/math">
                    <m:r>
                      <a:rPr lang="en-US" altLang="zh-CN" b="1" i="1" smtClean="0">
                        <a:solidFill>
                          <a:srgbClr val="FF0000"/>
                        </a:solidFill>
                        <a:latin typeface="Cambria Math" panose="02040503050406030204" pitchFamily="18" charset="0"/>
                        <a:ea typeface="黑体" pitchFamily="49" charset="-122"/>
                      </a:rPr>
                      <m:t>𝜽</m:t>
                    </m:r>
                  </m:oMath>
                </a14:m>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初始化</a:t>
                </a:r>
                <a:r>
                  <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s</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为初始状态</a:t>
                </a:r>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循环</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采样</a:t>
                </a:r>
                <a14:m>
                  <m:oMath xmlns:m="http://schemas.openxmlformats.org/officeDocument/2006/math">
                    <m:r>
                      <a:rPr lang="en-US" altLang="zh-CN" b="1" i="1" dirty="0" smtClean="0">
                        <a:solidFill>
                          <a:schemeClr val="tx1"/>
                        </a:solidFill>
                        <a:latin typeface="Cambria Math" panose="02040503050406030204" pitchFamily="18" charset="0"/>
                        <a:ea typeface="黑体" pitchFamily="49" charset="-122"/>
                      </a:rPr>
                      <m:t>𝒂</m:t>
                    </m:r>
                    <m:r>
                      <a:rPr lang="en-US" altLang="zh-CN" b="1" i="1" dirty="0" smtClean="0">
                        <a:solidFill>
                          <a:schemeClr val="tx1"/>
                        </a:solidFill>
                        <a:latin typeface="Cambria Math" panose="02040503050406030204" pitchFamily="18" charset="0"/>
                        <a:ea typeface="黑体" pitchFamily="49" charset="-122"/>
                      </a:rPr>
                      <m:t>∼</m:t>
                    </m:r>
                    <m:r>
                      <a:rPr lang="en-US" altLang="zh-CN" b="1" i="1">
                        <a:solidFill>
                          <a:schemeClr val="tx1"/>
                        </a:solidFill>
                        <a:latin typeface="Cambria Math" panose="02040503050406030204" pitchFamily="18" charset="0"/>
                      </a:rPr>
                      <m:t>𝝐</m:t>
                    </m:r>
                    <m:r>
                      <m:rPr>
                        <m:nor/>
                      </m:rPr>
                      <a:rPr lang="en-US" altLang="zh-CN" b="1" dirty="0">
                        <a:latin typeface="Times New Roman" panose="02020603050405020304" pitchFamily="18" charset="0"/>
                        <a:ea typeface="华文楷体" panose="02010600040101010101" pitchFamily="2" charset="-122"/>
                        <a:cs typeface="Times New Roman" panose="02020603050405020304" pitchFamily="18" charset="0"/>
                      </a:rPr>
                      <m:t>−</m:t>
                    </m:r>
                    <m:r>
                      <a:rPr lang="en-US" altLang="zh-CN" b="1" i="1">
                        <a:solidFill>
                          <a:schemeClr val="tx1"/>
                        </a:solidFill>
                        <a:latin typeface="Cambria Math" panose="02040503050406030204" pitchFamily="18" charset="0"/>
                      </a:rPr>
                      <m:t>𝒈𝒓𝒆𝒆𝒅</m:t>
                    </m:r>
                    <m:sSub>
                      <m:sSubPr>
                        <m:ctrlPr>
                          <a:rPr lang="en-US" altLang="zh-CN" b="1" i="1">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𝒚</m:t>
                        </m:r>
                      </m:e>
                      <m:sub>
                        <m:r>
                          <a:rPr lang="en-US" altLang="zh-CN" b="1" i="1">
                            <a:solidFill>
                              <a:schemeClr val="tx1"/>
                            </a:solidFill>
                            <a:latin typeface="Cambria Math" panose="02040503050406030204" pitchFamily="18" charset="0"/>
                          </a:rPr>
                          <m:t>𝝅</m:t>
                        </m:r>
                      </m:sub>
                    </m:sSub>
                    <m:d>
                      <m:dPr>
                        <m:ctrlPr>
                          <a:rPr lang="en-US" altLang="zh-CN" b="1" i="1">
                            <a:solidFill>
                              <a:schemeClr val="tx1"/>
                            </a:solidFill>
                            <a:latin typeface="Cambria Math" panose="02040503050406030204" pitchFamily="18" charset="0"/>
                          </a:rPr>
                        </m:ctrlPr>
                      </m:dPr>
                      <m:e>
                        <m:r>
                          <a:rPr lang="en-US" altLang="zh-CN" b="1" i="1">
                            <a:solidFill>
                              <a:schemeClr val="tx1"/>
                            </a:solidFill>
                            <a:latin typeface="Cambria Math" panose="02040503050406030204" pitchFamily="18" charset="0"/>
                          </a:rPr>
                          <m:t>𝒔</m:t>
                        </m:r>
                        <m:r>
                          <a:rPr lang="en-US" altLang="zh-CN" b="1" i="1" smtClean="0">
                            <a:solidFill>
                              <a:schemeClr val="tx1"/>
                            </a:solidFill>
                            <a:latin typeface="Cambria Math" panose="02040503050406030204" pitchFamily="18" charset="0"/>
                          </a:rPr>
                          <m:t>;</m:t>
                        </m:r>
                        <m:r>
                          <a:rPr lang="en-US" altLang="zh-CN" b="1" i="1" smtClean="0">
                            <a:solidFill>
                              <a:srgbClr val="FF0000"/>
                            </a:solidFill>
                            <a:latin typeface="Cambria Math" panose="02040503050406030204" pitchFamily="18" charset="0"/>
                          </a:rPr>
                          <m:t>𝜽</m:t>
                        </m:r>
                      </m:e>
                    </m:d>
                  </m:oMath>
                </a14:m>
                <a:endParaRPr lang="en-US" altLang="zh-CN" b="1"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执行动作</a:t>
                </a:r>
                <a14:m>
                  <m:oMath xmlns:m="http://schemas.openxmlformats.org/officeDocument/2006/math">
                    <m:r>
                      <a:rPr lang="en-US" altLang="zh-CN" b="1" i="1" smtClean="0">
                        <a:latin typeface="Cambria Math" panose="02040503050406030204" pitchFamily="18" charset="0"/>
                        <a:ea typeface="黑体" pitchFamily="49" charset="-122"/>
                      </a:rPr>
                      <m:t>𝒂</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，观察奖励</a:t>
                </a:r>
                <a14:m>
                  <m:oMath xmlns:m="http://schemas.openxmlformats.org/officeDocument/2006/math">
                    <m:r>
                      <a:rPr lang="en-US" altLang="zh-CN" b="1" i="1" smtClean="0">
                        <a:latin typeface="Cambria Math" panose="02040503050406030204" pitchFamily="18" charset="0"/>
                        <a:ea typeface="黑体" pitchFamily="49" charset="-122"/>
                      </a:rPr>
                      <m:t>𝑹</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和下一个状态</a:t>
                </a:r>
                <a14:m>
                  <m:oMath xmlns:m="http://schemas.openxmlformats.org/officeDocument/2006/math">
                    <m:r>
                      <a:rPr lang="en-US" altLang="zh-CN" b="1" i="1" smtClean="0">
                        <a:latin typeface="Cambria Math" panose="02040503050406030204" pitchFamily="18" charset="0"/>
                        <a:ea typeface="黑体" pitchFamily="49" charset="-122"/>
                      </a:rPr>
                      <m:t>𝒔</m:t>
                    </m:r>
                    <m:r>
                      <a:rPr lang="en-US" altLang="zh-CN" b="1" i="1" smtClean="0">
                        <a:latin typeface="Cambria Math" panose="02040503050406030204" pitchFamily="18" charset="0"/>
                        <a:ea typeface="黑体" pitchFamily="49" charset="-122"/>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损失函数</a:t>
                </a:r>
                <a14:m>
                  <m:oMath xmlns:m="http://schemas.openxmlformats.org/officeDocument/2006/math">
                    <m:r>
                      <a:rPr lang="en-US" altLang="zh-CN" b="1" i="0" smtClean="0">
                        <a:solidFill>
                          <a:srgbClr val="FF0000"/>
                        </a:solidFill>
                        <a:latin typeface="Cambria Math" panose="02040503050406030204" pitchFamily="18" charset="0"/>
                        <a:ea typeface="黑体" pitchFamily="49" charset="-122"/>
                      </a:rPr>
                      <m:t>𝐋</m:t>
                    </m:r>
                    <m:d>
                      <m:dPr>
                        <m:ctrlPr>
                          <a:rPr lang="en-US" altLang="zh-CN" b="1" i="1" smtClean="0">
                            <a:solidFill>
                              <a:srgbClr val="FF0000"/>
                            </a:solidFill>
                            <a:latin typeface="Cambria Math" panose="02040503050406030204" pitchFamily="18" charset="0"/>
                            <a:ea typeface="黑体" pitchFamily="49" charset="-122"/>
                          </a:rPr>
                        </m:ctrlPr>
                      </m:dPr>
                      <m:e>
                        <m:r>
                          <a:rPr lang="en-US" altLang="zh-CN" b="1" i="1" smtClean="0">
                            <a:solidFill>
                              <a:srgbClr val="FF0000"/>
                            </a:solidFill>
                            <a:latin typeface="Cambria Math" panose="02040503050406030204" pitchFamily="18" charset="0"/>
                            <a:ea typeface="黑体" pitchFamily="49" charset="-122"/>
                          </a:rPr>
                          <m:t>𝜽</m:t>
                        </m:r>
                      </m:e>
                    </m:d>
                    <m:r>
                      <a:rPr lang="en-US" altLang="zh-CN" b="1" i="1" smtClean="0">
                        <a:solidFill>
                          <a:srgbClr val="FF0000"/>
                        </a:solidFill>
                        <a:latin typeface="Cambria Math" panose="02040503050406030204" pitchFamily="18" charset="0"/>
                        <a:ea typeface="黑体" pitchFamily="49" charset="-122"/>
                      </a:rPr>
                      <m:t>=</m:t>
                    </m:r>
                    <m:sSup>
                      <m:sSupPr>
                        <m:ctrlPr>
                          <a:rPr lang="en-US" altLang="zh-CN" b="1" i="1" smtClean="0">
                            <a:solidFill>
                              <a:srgbClr val="FF0000"/>
                            </a:solidFill>
                            <a:latin typeface="Cambria Math" panose="02040503050406030204" pitchFamily="18" charset="0"/>
                            <a:ea typeface="黑体" pitchFamily="49" charset="-122"/>
                          </a:rPr>
                        </m:ctrlPr>
                      </m:sSupPr>
                      <m:e>
                        <m:f>
                          <m:fPr>
                            <m:ctrlPr>
                              <a:rPr lang="en-US" altLang="zh-CN" b="1" i="1" smtClean="0">
                                <a:solidFill>
                                  <a:srgbClr val="FF0000"/>
                                </a:solidFill>
                                <a:latin typeface="Cambria Math" panose="02040503050406030204" pitchFamily="18" charset="0"/>
                                <a:ea typeface="黑体" pitchFamily="49" charset="-122"/>
                              </a:rPr>
                            </m:ctrlPr>
                          </m:fPr>
                          <m:num>
                            <m:r>
                              <a:rPr lang="en-US" altLang="zh-CN" b="1" i="1" smtClean="0">
                                <a:solidFill>
                                  <a:srgbClr val="FF0000"/>
                                </a:solidFill>
                                <a:latin typeface="Cambria Math" panose="02040503050406030204" pitchFamily="18" charset="0"/>
                                <a:ea typeface="黑体" pitchFamily="49" charset="-122"/>
                              </a:rPr>
                              <m:t>𝟏</m:t>
                            </m:r>
                          </m:num>
                          <m:den>
                            <m:r>
                              <a:rPr lang="en-US" altLang="zh-CN" b="1" i="1" smtClean="0">
                                <a:solidFill>
                                  <a:srgbClr val="FF0000"/>
                                </a:solidFill>
                                <a:latin typeface="Cambria Math" panose="02040503050406030204" pitchFamily="18" charset="0"/>
                                <a:ea typeface="黑体" pitchFamily="49" charset="-122"/>
                              </a:rPr>
                              <m:t>𝟐</m:t>
                            </m:r>
                          </m:den>
                        </m:f>
                        <m:d>
                          <m:dPr>
                            <m:begChr m:val="["/>
                            <m:endChr m:val="]"/>
                            <m:ctrlPr>
                              <a:rPr lang="en-US" altLang="zh-CN" b="1" i="1" smtClean="0">
                                <a:solidFill>
                                  <a:srgbClr val="FF0000"/>
                                </a:solidFill>
                                <a:latin typeface="Cambria Math" panose="02040503050406030204" pitchFamily="18" charset="0"/>
                                <a:ea typeface="黑体" pitchFamily="49" charset="-122"/>
                              </a:rPr>
                            </m:ctrlPr>
                          </m:dPr>
                          <m:e>
                            <m:r>
                              <a:rPr lang="en-US" altLang="zh-CN" b="1" i="1" smtClean="0">
                                <a:solidFill>
                                  <a:srgbClr val="FF0000"/>
                                </a:solidFill>
                                <a:latin typeface="Cambria Math" panose="02040503050406030204" pitchFamily="18" charset="0"/>
                                <a:ea typeface="黑体" pitchFamily="49" charset="-122"/>
                              </a:rPr>
                              <m:t>𝑹</m:t>
                            </m:r>
                            <m:r>
                              <a:rPr lang="en-US" altLang="zh-CN" b="1" i="1" smtClean="0">
                                <a:solidFill>
                                  <a:srgbClr val="FF0000"/>
                                </a:solidFill>
                                <a:latin typeface="Cambria Math" panose="02040503050406030204" pitchFamily="18" charset="0"/>
                                <a:ea typeface="黑体" pitchFamily="49" charset="-122"/>
                              </a:rPr>
                              <m:t>+</m:t>
                            </m:r>
                            <m:r>
                              <a:rPr lang="en-US" altLang="zh-CN" b="1" i="1" smtClean="0">
                                <a:solidFill>
                                  <a:srgbClr val="FF0000"/>
                                </a:solidFill>
                                <a:latin typeface="Cambria Math" panose="02040503050406030204" pitchFamily="18" charset="0"/>
                                <a:ea typeface="黑体" pitchFamily="49" charset="-122"/>
                              </a:rPr>
                              <m:t>𝜸</m:t>
                            </m:r>
                            <m:sSub>
                              <m:sSubPr>
                                <m:ctrlPr>
                                  <a:rPr lang="en-US" altLang="zh-CN" b="1" i="1" smtClean="0">
                                    <a:solidFill>
                                      <a:srgbClr val="FF0000"/>
                                    </a:solidFill>
                                    <a:latin typeface="Cambria Math" panose="02040503050406030204" pitchFamily="18" charset="0"/>
                                    <a:ea typeface="黑体" pitchFamily="49" charset="-122"/>
                                  </a:rPr>
                                </m:ctrlPr>
                              </m:sSubPr>
                              <m:e>
                                <m:r>
                                  <a:rPr lang="en-US" altLang="zh-CN" b="1" i="1" smtClean="0">
                                    <a:solidFill>
                                      <a:srgbClr val="FF0000"/>
                                    </a:solidFill>
                                    <a:latin typeface="Cambria Math" panose="02040503050406030204" pitchFamily="18" charset="0"/>
                                    <a:ea typeface="黑体" pitchFamily="49" charset="-122"/>
                                  </a:rPr>
                                  <m:t> </m:t>
                                </m:r>
                                <m:limLow>
                                  <m:limLowPr>
                                    <m:ctrlPr>
                                      <a:rPr lang="en-US" altLang="zh-CN" b="1" i="1" smtClean="0">
                                        <a:solidFill>
                                          <a:srgbClr val="FF0000"/>
                                        </a:solidFill>
                                        <a:latin typeface="Cambria Math" panose="02040503050406030204" pitchFamily="18" charset="0"/>
                                        <a:ea typeface="黑体" pitchFamily="49" charset="-122"/>
                                      </a:rPr>
                                    </m:ctrlPr>
                                  </m:limLowPr>
                                  <m:e>
                                    <m:r>
                                      <a:rPr lang="en-US" altLang="zh-CN" b="1" i="0" smtClean="0">
                                        <a:solidFill>
                                          <a:srgbClr val="FF0000"/>
                                        </a:solidFill>
                                        <a:latin typeface="Cambria Math" panose="02040503050406030204" pitchFamily="18" charset="0"/>
                                        <a:ea typeface="黑体" pitchFamily="49" charset="-122"/>
                                      </a:rPr>
                                      <m:t>𝐦𝐚𝐱</m:t>
                                    </m:r>
                                  </m:e>
                                  <m:lim>
                                    <m:sSup>
                                      <m:sSupPr>
                                        <m:ctrlPr>
                                          <a:rPr lang="en-US" altLang="zh-CN" b="1" i="1" smtClean="0">
                                            <a:solidFill>
                                              <a:srgbClr val="FF0000"/>
                                            </a:solidFill>
                                            <a:latin typeface="Cambria Math" panose="02040503050406030204" pitchFamily="18" charset="0"/>
                                            <a:ea typeface="黑体" pitchFamily="49" charset="-122"/>
                                          </a:rPr>
                                        </m:ctrlPr>
                                      </m:sSupPr>
                                      <m:e>
                                        <m:r>
                                          <a:rPr lang="en-US" altLang="zh-CN" b="1" i="1" smtClean="0">
                                            <a:solidFill>
                                              <a:srgbClr val="FF0000"/>
                                            </a:solidFill>
                                            <a:latin typeface="Cambria Math" panose="02040503050406030204" pitchFamily="18" charset="0"/>
                                            <a:ea typeface="黑体" pitchFamily="49" charset="-122"/>
                                          </a:rPr>
                                          <m:t>𝒂</m:t>
                                        </m:r>
                                      </m:e>
                                      <m:sup>
                                        <m:r>
                                          <a:rPr lang="en-US" altLang="zh-CN" b="1" i="1" smtClean="0">
                                            <a:solidFill>
                                              <a:srgbClr val="FF0000"/>
                                            </a:solidFill>
                                            <a:latin typeface="Cambria Math" panose="02040503050406030204" pitchFamily="18" charset="0"/>
                                            <a:ea typeface="黑体" pitchFamily="49" charset="-122"/>
                                          </a:rPr>
                                          <m:t>′</m:t>
                                        </m:r>
                                      </m:sup>
                                    </m:sSup>
                                  </m:lim>
                                </m:limLow>
                                <m:r>
                                  <a:rPr lang="en-US" altLang="zh-CN" b="1" i="1" smtClean="0">
                                    <a:solidFill>
                                      <a:srgbClr val="FF0000"/>
                                    </a:solidFill>
                                    <a:latin typeface="Cambria Math" panose="02040503050406030204" pitchFamily="18" charset="0"/>
                                    <a:ea typeface="黑体" pitchFamily="49" charset="-122"/>
                                  </a:rPr>
                                  <m:t> </m:t>
                                </m:r>
                                <m:r>
                                  <a:rPr lang="en-US" altLang="zh-CN" b="1" i="1" smtClean="0">
                                    <a:solidFill>
                                      <a:srgbClr val="FF0000"/>
                                    </a:solidFill>
                                    <a:latin typeface="Cambria Math" panose="02040503050406030204" pitchFamily="18" charset="0"/>
                                    <a:ea typeface="黑体" pitchFamily="49" charset="-122"/>
                                  </a:rPr>
                                  <m:t>𝒒</m:t>
                                </m:r>
                              </m:e>
                              <m:sub>
                                <m:r>
                                  <a:rPr lang="en-US" altLang="zh-CN" b="1" i="1" smtClean="0">
                                    <a:solidFill>
                                      <a:srgbClr val="FF0000"/>
                                    </a:solidFill>
                                    <a:latin typeface="Cambria Math" panose="02040503050406030204" pitchFamily="18" charset="0"/>
                                    <a:ea typeface="黑体" pitchFamily="49" charset="-122"/>
                                  </a:rPr>
                                  <m:t>𝝅</m:t>
                                </m:r>
                              </m:sub>
                            </m:sSub>
                            <m:d>
                              <m:dPr>
                                <m:ctrlPr>
                                  <a:rPr lang="en-US" altLang="zh-CN" b="1" i="1" smtClean="0">
                                    <a:solidFill>
                                      <a:srgbClr val="FF0000"/>
                                    </a:solidFill>
                                    <a:latin typeface="Cambria Math" panose="02040503050406030204" pitchFamily="18" charset="0"/>
                                    <a:ea typeface="黑体" pitchFamily="49" charset="-122"/>
                                  </a:rPr>
                                </m:ctrlPr>
                              </m:dPr>
                              <m:e>
                                <m:sSup>
                                  <m:sSupPr>
                                    <m:ctrlPr>
                                      <a:rPr lang="en-US" altLang="zh-CN" b="1" i="1" smtClean="0">
                                        <a:solidFill>
                                          <a:srgbClr val="FF0000"/>
                                        </a:solidFill>
                                        <a:latin typeface="Cambria Math" panose="02040503050406030204" pitchFamily="18" charset="0"/>
                                        <a:ea typeface="黑体" pitchFamily="49" charset="-122"/>
                                      </a:rPr>
                                    </m:ctrlPr>
                                  </m:sSupPr>
                                  <m:e>
                                    <m:r>
                                      <a:rPr lang="en-US" altLang="zh-CN" b="1" i="1" smtClean="0">
                                        <a:solidFill>
                                          <a:srgbClr val="FF0000"/>
                                        </a:solidFill>
                                        <a:latin typeface="Cambria Math" panose="02040503050406030204" pitchFamily="18" charset="0"/>
                                        <a:ea typeface="黑体" pitchFamily="49" charset="-122"/>
                                      </a:rPr>
                                      <m:t>𝒔</m:t>
                                    </m:r>
                                  </m:e>
                                  <m:sup>
                                    <m:r>
                                      <a:rPr lang="en-US" altLang="zh-CN" b="1" i="1" smtClean="0">
                                        <a:solidFill>
                                          <a:srgbClr val="FF0000"/>
                                        </a:solidFill>
                                        <a:latin typeface="Cambria Math" panose="02040503050406030204" pitchFamily="18" charset="0"/>
                                        <a:ea typeface="黑体" pitchFamily="49" charset="-122"/>
                                      </a:rPr>
                                      <m:t>′</m:t>
                                    </m:r>
                                  </m:sup>
                                </m:sSup>
                                <m:r>
                                  <a:rPr lang="en-US" altLang="zh-CN" b="1" i="1" smtClean="0">
                                    <a:solidFill>
                                      <a:srgbClr val="FF0000"/>
                                    </a:solidFill>
                                    <a:latin typeface="Cambria Math" panose="02040503050406030204" pitchFamily="18" charset="0"/>
                                    <a:ea typeface="黑体" pitchFamily="49" charset="-122"/>
                                  </a:rPr>
                                  <m:t>,</m:t>
                                </m:r>
                                <m:sSup>
                                  <m:sSupPr>
                                    <m:ctrlPr>
                                      <a:rPr lang="en-US" altLang="zh-CN" b="1" i="1" smtClean="0">
                                        <a:solidFill>
                                          <a:srgbClr val="FF0000"/>
                                        </a:solidFill>
                                        <a:latin typeface="Cambria Math" panose="02040503050406030204" pitchFamily="18" charset="0"/>
                                        <a:ea typeface="黑体" pitchFamily="49" charset="-122"/>
                                      </a:rPr>
                                    </m:ctrlPr>
                                  </m:sSupPr>
                                  <m:e>
                                    <m:r>
                                      <a:rPr lang="en-US" altLang="zh-CN" b="1" i="1" smtClean="0">
                                        <a:solidFill>
                                          <a:srgbClr val="FF0000"/>
                                        </a:solidFill>
                                        <a:latin typeface="Cambria Math" panose="02040503050406030204" pitchFamily="18" charset="0"/>
                                        <a:ea typeface="黑体" pitchFamily="49" charset="-122"/>
                                      </a:rPr>
                                      <m:t>𝒂</m:t>
                                    </m:r>
                                  </m:e>
                                  <m:sup>
                                    <m:r>
                                      <a:rPr lang="en-US" altLang="zh-CN" b="1" i="1" smtClean="0">
                                        <a:solidFill>
                                          <a:srgbClr val="FF0000"/>
                                        </a:solidFill>
                                        <a:latin typeface="Cambria Math" panose="02040503050406030204" pitchFamily="18" charset="0"/>
                                        <a:ea typeface="黑体" pitchFamily="49" charset="-122"/>
                                      </a:rPr>
                                      <m:t>′</m:t>
                                    </m:r>
                                  </m:sup>
                                </m:sSup>
                                <m:r>
                                  <a:rPr lang="en-US" altLang="zh-CN" b="1" i="1" smtClean="0">
                                    <a:solidFill>
                                      <a:srgbClr val="FF0000"/>
                                    </a:solidFill>
                                    <a:latin typeface="Cambria Math" panose="02040503050406030204" pitchFamily="18" charset="0"/>
                                    <a:ea typeface="黑体" pitchFamily="49" charset="-122"/>
                                  </a:rPr>
                                  <m:t>;</m:t>
                                </m:r>
                                <m:r>
                                  <a:rPr lang="en-US" altLang="zh-CN" b="1" i="1" smtClean="0">
                                    <a:solidFill>
                                      <a:srgbClr val="FF0000"/>
                                    </a:solidFill>
                                    <a:latin typeface="Cambria Math" panose="02040503050406030204" pitchFamily="18" charset="0"/>
                                    <a:ea typeface="黑体" pitchFamily="49" charset="-122"/>
                                  </a:rPr>
                                  <m:t>𝜽</m:t>
                                </m:r>
                              </m:e>
                            </m:d>
                            <m:r>
                              <a:rPr lang="en-US" altLang="zh-CN" b="1" i="1" smtClean="0">
                                <a:solidFill>
                                  <a:srgbClr val="FF0000"/>
                                </a:solidFill>
                                <a:latin typeface="Cambria Math" panose="02040503050406030204" pitchFamily="18" charset="0"/>
                                <a:ea typeface="黑体" pitchFamily="49" charset="-122"/>
                              </a:rPr>
                              <m:t>−</m:t>
                            </m:r>
                            <m:sSub>
                              <m:sSubPr>
                                <m:ctrlPr>
                                  <a:rPr lang="en-US" altLang="zh-CN" b="1" i="1" smtClean="0">
                                    <a:solidFill>
                                      <a:srgbClr val="FF0000"/>
                                    </a:solidFill>
                                    <a:latin typeface="Cambria Math" panose="02040503050406030204" pitchFamily="18" charset="0"/>
                                    <a:ea typeface="黑体" pitchFamily="49" charset="-122"/>
                                  </a:rPr>
                                </m:ctrlPr>
                              </m:sSubPr>
                              <m:e>
                                <m:r>
                                  <a:rPr lang="en-US" altLang="zh-CN" b="1" i="1" smtClean="0">
                                    <a:solidFill>
                                      <a:srgbClr val="FF0000"/>
                                    </a:solidFill>
                                    <a:latin typeface="Cambria Math" panose="02040503050406030204" pitchFamily="18" charset="0"/>
                                    <a:ea typeface="黑体" pitchFamily="49" charset="-122"/>
                                  </a:rPr>
                                  <m:t>𝒒</m:t>
                                </m:r>
                              </m:e>
                              <m:sub>
                                <m:r>
                                  <a:rPr lang="en-US" altLang="zh-CN" b="1" i="1" smtClean="0">
                                    <a:solidFill>
                                      <a:srgbClr val="FF0000"/>
                                    </a:solidFill>
                                    <a:latin typeface="Cambria Math" panose="02040503050406030204" pitchFamily="18" charset="0"/>
                                    <a:ea typeface="黑体" pitchFamily="49" charset="-122"/>
                                  </a:rPr>
                                  <m:t>𝝅</m:t>
                                </m:r>
                              </m:sub>
                            </m:sSub>
                            <m:d>
                              <m:dPr>
                                <m:ctrlPr>
                                  <a:rPr lang="en-US" altLang="zh-CN" b="1" i="1" smtClean="0">
                                    <a:solidFill>
                                      <a:srgbClr val="FF0000"/>
                                    </a:solidFill>
                                    <a:latin typeface="Cambria Math" panose="02040503050406030204" pitchFamily="18" charset="0"/>
                                    <a:ea typeface="黑体" pitchFamily="49" charset="-122"/>
                                  </a:rPr>
                                </m:ctrlPr>
                              </m:dPr>
                              <m:e>
                                <m:r>
                                  <a:rPr lang="en-US" altLang="zh-CN" b="1" i="1" smtClean="0">
                                    <a:solidFill>
                                      <a:srgbClr val="FF0000"/>
                                    </a:solidFill>
                                    <a:latin typeface="Cambria Math" panose="02040503050406030204" pitchFamily="18" charset="0"/>
                                    <a:ea typeface="黑体" pitchFamily="49" charset="-122"/>
                                  </a:rPr>
                                  <m:t>𝒔</m:t>
                                </m:r>
                                <m:r>
                                  <a:rPr lang="en-US" altLang="zh-CN" b="1" i="1" smtClean="0">
                                    <a:solidFill>
                                      <a:srgbClr val="FF0000"/>
                                    </a:solidFill>
                                    <a:latin typeface="Cambria Math" panose="02040503050406030204" pitchFamily="18" charset="0"/>
                                    <a:ea typeface="黑体" pitchFamily="49" charset="-122"/>
                                  </a:rPr>
                                  <m:t>,</m:t>
                                </m:r>
                                <m:r>
                                  <a:rPr lang="en-US" altLang="zh-CN" b="1" i="1" smtClean="0">
                                    <a:solidFill>
                                      <a:srgbClr val="FF0000"/>
                                    </a:solidFill>
                                    <a:latin typeface="Cambria Math" panose="02040503050406030204" pitchFamily="18" charset="0"/>
                                    <a:ea typeface="黑体" pitchFamily="49" charset="-122"/>
                                  </a:rPr>
                                  <m:t>𝒂</m:t>
                                </m:r>
                                <m:r>
                                  <a:rPr lang="en-US" altLang="zh-CN" b="1" i="1" smtClean="0">
                                    <a:solidFill>
                                      <a:srgbClr val="FF0000"/>
                                    </a:solidFill>
                                    <a:latin typeface="Cambria Math" panose="02040503050406030204" pitchFamily="18" charset="0"/>
                                    <a:ea typeface="黑体" pitchFamily="49" charset="-122"/>
                                  </a:rPr>
                                  <m:t>;</m:t>
                                </m:r>
                                <m:r>
                                  <a:rPr lang="en-US" altLang="zh-CN" b="1" i="1" smtClean="0">
                                    <a:solidFill>
                                      <a:srgbClr val="FF0000"/>
                                    </a:solidFill>
                                    <a:latin typeface="Cambria Math" panose="02040503050406030204" pitchFamily="18" charset="0"/>
                                    <a:ea typeface="黑体" pitchFamily="49" charset="-122"/>
                                  </a:rPr>
                                  <m:t>𝜽</m:t>
                                </m:r>
                              </m:e>
                            </m:d>
                          </m:e>
                        </m:d>
                      </m:e>
                      <m:sup>
                        <m:r>
                          <a:rPr lang="en-US" altLang="zh-CN" b="1" i="1" smtClean="0">
                            <a:solidFill>
                              <a:srgbClr val="FF0000"/>
                            </a:solidFill>
                            <a:latin typeface="Cambria Math" panose="02040503050406030204" pitchFamily="18" charset="0"/>
                            <a:ea typeface="黑体" pitchFamily="49" charset="-122"/>
                          </a:rPr>
                          <m:t>𝟐</m:t>
                        </m:r>
                      </m:sup>
                    </m:sSup>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根据梯度</a:t>
                </a:r>
                <a14:m>
                  <m:oMath xmlns:m="http://schemas.openxmlformats.org/officeDocument/2006/math">
                    <m:f>
                      <m:fPr>
                        <m:type m:val="lin"/>
                        <m:ctrlPr>
                          <a:rPr lang="zh-CN" altLang="en-US" b="1" i="1" smtClean="0">
                            <a:solidFill>
                              <a:srgbClr val="FF0000"/>
                            </a:solidFill>
                            <a:latin typeface="Cambria Math" panose="02040503050406030204" pitchFamily="18" charset="0"/>
                            <a:ea typeface="黑体" pitchFamily="49" charset="-122"/>
                          </a:rPr>
                        </m:ctrlPr>
                      </m:fPr>
                      <m:num>
                        <m:r>
                          <a:rPr lang="en-US" altLang="zh-CN" b="1" i="1" smtClean="0">
                            <a:solidFill>
                              <a:srgbClr val="FF0000"/>
                            </a:solidFill>
                            <a:latin typeface="Cambria Math" panose="02040503050406030204" pitchFamily="18" charset="0"/>
                            <a:ea typeface="黑体" pitchFamily="49" charset="-122"/>
                          </a:rPr>
                          <m:t>𝝏</m:t>
                        </m:r>
                        <m:r>
                          <a:rPr lang="en-US" altLang="zh-CN" b="1" i="1" smtClean="0">
                            <a:solidFill>
                              <a:srgbClr val="FF0000"/>
                            </a:solidFill>
                            <a:latin typeface="Cambria Math" panose="02040503050406030204" pitchFamily="18" charset="0"/>
                            <a:ea typeface="黑体" pitchFamily="49" charset="-122"/>
                          </a:rPr>
                          <m:t>𝑳</m:t>
                        </m:r>
                        <m:r>
                          <a:rPr lang="en-US" altLang="zh-CN" b="1" i="1" smtClean="0">
                            <a:solidFill>
                              <a:srgbClr val="FF0000"/>
                            </a:solidFill>
                            <a:latin typeface="Cambria Math" panose="02040503050406030204" pitchFamily="18" charset="0"/>
                            <a:ea typeface="黑体" pitchFamily="49" charset="-122"/>
                          </a:rPr>
                          <m:t>(</m:t>
                        </m:r>
                        <m:r>
                          <a:rPr lang="en-US" altLang="zh-CN" b="1" i="1" smtClean="0">
                            <a:solidFill>
                              <a:srgbClr val="FF0000"/>
                            </a:solidFill>
                            <a:latin typeface="Cambria Math" panose="02040503050406030204" pitchFamily="18" charset="0"/>
                            <a:ea typeface="黑体" pitchFamily="49" charset="-122"/>
                          </a:rPr>
                          <m:t>𝜽</m:t>
                        </m:r>
                        <m:r>
                          <a:rPr lang="en-US" altLang="zh-CN" b="1" i="1" smtClean="0">
                            <a:solidFill>
                              <a:srgbClr val="FF0000"/>
                            </a:solidFill>
                            <a:latin typeface="Cambria Math" panose="02040503050406030204" pitchFamily="18" charset="0"/>
                            <a:ea typeface="黑体" pitchFamily="49" charset="-122"/>
                          </a:rPr>
                          <m:t>)</m:t>
                        </m:r>
                      </m:num>
                      <m:den>
                        <m:r>
                          <a:rPr lang="en-US" altLang="zh-CN" b="1" i="1" smtClean="0">
                            <a:solidFill>
                              <a:srgbClr val="FF0000"/>
                            </a:solidFill>
                            <a:latin typeface="Cambria Math"/>
                            <a:ea typeface="黑体" pitchFamily="49" charset="-122"/>
                          </a:rPr>
                          <m:t>𝝏</m:t>
                        </m:r>
                        <m:r>
                          <a:rPr lang="en-US" altLang="zh-CN" b="1" i="1" smtClean="0">
                            <a:solidFill>
                              <a:srgbClr val="FF0000"/>
                            </a:solidFill>
                            <a:latin typeface="Cambria Math" panose="02040503050406030204" pitchFamily="18" charset="0"/>
                            <a:ea typeface="黑体" pitchFamily="49" charset="-122"/>
                          </a:rPr>
                          <m:t>𝜽</m:t>
                        </m:r>
                      </m:den>
                    </m:f>
                  </m:oMath>
                </a14:m>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更新参数</a:t>
                </a:r>
                <a14:m>
                  <m:oMath xmlns:m="http://schemas.openxmlformats.org/officeDocument/2006/math">
                    <m:r>
                      <a:rPr lang="en-US" altLang="zh-CN" b="1" i="1" smtClean="0">
                        <a:solidFill>
                          <a:srgbClr val="FF0000"/>
                        </a:solidFill>
                        <a:latin typeface="Cambria Math" panose="02040503050406030204" pitchFamily="18" charset="0"/>
                        <a:ea typeface="黑体" pitchFamily="49" charset="-122"/>
                      </a:rPr>
                      <m:t>𝜽</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b="1" i="1" smtClean="0">
                        <a:latin typeface="Cambria Math" panose="02040503050406030204" pitchFamily="18" charset="0"/>
                        <a:ea typeface="黑体" pitchFamily="49" charset="-122"/>
                      </a:rPr>
                      <m:t>𝒔</m:t>
                    </m:r>
                    <m:r>
                      <a:rPr lang="en-US" altLang="zh-CN" b="1" i="1" smtClean="0">
                        <a:latin typeface="Cambria Math" panose="02040503050406030204" pitchFamily="18" charset="0"/>
                        <a:ea typeface="黑体" pitchFamily="49" charset="-122"/>
                      </a:rPr>
                      <m:t>←</m:t>
                    </m:r>
                    <m:r>
                      <a:rPr lang="en-US" altLang="zh-CN" b="1" i="1" smtClean="0">
                        <a:latin typeface="Cambria Math" panose="02040503050406030204" pitchFamily="18" charset="0"/>
                        <a:ea typeface="黑体" pitchFamily="49" charset="-122"/>
                      </a:rPr>
                      <m:t>𝒔</m:t>
                    </m:r>
                    <m:r>
                      <a:rPr lang="en-US" altLang="zh-CN" b="1" i="1" smtClean="0">
                        <a:latin typeface="Cambria Math" panose="02040503050406030204" pitchFamily="18" charset="0"/>
                        <a:ea typeface="黑体" pitchFamily="49" charset="-122"/>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r>
                      <a:rPr lang="en-US" altLang="zh-CN" b="1" i="1" smtClean="0">
                        <a:latin typeface="Cambria Math" panose="02040503050406030204" pitchFamily="18" charset="0"/>
                        <a:ea typeface="黑体" pitchFamily="49" charset="-122"/>
                      </a:rPr>
                      <m:t>𝒔</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是终止状态</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直到</a:t>
                </a:r>
                <a14:m>
                  <m:oMath xmlns:m="http://schemas.openxmlformats.org/officeDocument/2006/math">
                    <m:sSub>
                      <m:sSubPr>
                        <m:ctrlPr>
                          <a:rPr lang="en-US" altLang="zh-CN" b="1" i="1" smtClean="0">
                            <a:latin typeface="Cambria Math" panose="02040503050406030204" pitchFamily="18" charset="0"/>
                            <a:ea typeface="黑体" pitchFamily="49" charset="-122"/>
                          </a:rPr>
                        </m:ctrlPr>
                      </m:sSubPr>
                      <m:e>
                        <m:r>
                          <a:rPr lang="en-US" altLang="zh-CN" b="1" i="1" smtClean="0">
                            <a:latin typeface="Cambria Math"/>
                            <a:ea typeface="黑体" pitchFamily="49" charset="-122"/>
                          </a:rPr>
                          <m:t>𝒒</m:t>
                        </m:r>
                      </m:e>
                      <m:sub>
                        <m:r>
                          <a:rPr lang="en-US" altLang="zh-CN" b="1" i="1" smtClean="0">
                            <a:latin typeface="Cambria Math" panose="02040503050406030204" pitchFamily="18" charset="0"/>
                            <a:ea typeface="黑体" pitchFamily="49" charset="-122"/>
                          </a:rPr>
                          <m:t>𝝅</m:t>
                        </m:r>
                      </m:sub>
                    </m:sSub>
                    <m:r>
                      <a:rPr lang="zh-CN" altLang="en-US" b="1" i="1">
                        <a:latin typeface="Cambria Math" panose="02040503050406030204" pitchFamily="18" charset="0"/>
                        <a:ea typeface="黑体" pitchFamily="49" charset="-122"/>
                      </a:rPr>
                      <m:t>收敛</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 name="文本框 3">
                <a:extLst>
                  <a:ext uri="{FF2B5EF4-FFF2-40B4-BE49-F238E27FC236}">
                    <a16:creationId xmlns:a16="http://schemas.microsoft.com/office/drawing/2014/main" id="{C084716F-B560-45AD-9A75-CA915D2E26F3}"/>
                  </a:ext>
                </a:extLst>
              </p:cNvPr>
              <p:cNvSpPr txBox="1">
                <a:spLocks noRot="1" noChangeAspect="1" noMove="1" noResize="1" noEditPoints="1" noAdjustHandles="1" noChangeArrowheads="1" noChangeShapeType="1" noTextEdit="1"/>
              </p:cNvSpPr>
              <p:nvPr/>
            </p:nvSpPr>
            <p:spPr>
              <a:xfrm>
                <a:off x="729765" y="1370567"/>
                <a:ext cx="7373706" cy="3380284"/>
              </a:xfrm>
              <a:prstGeom prst="rect">
                <a:avLst/>
              </a:prstGeom>
              <a:blipFill>
                <a:blip r:embed="rId2"/>
                <a:stretch>
                  <a:fillRect l="-661" t="-719" b="-2338"/>
                </a:stretch>
              </a:blipFill>
              <a:ln>
                <a:solidFill>
                  <a:schemeClr val="tx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D045178-E9CF-4BC5-8210-9AEBDC31B597}"/>
                  </a:ext>
                </a:extLst>
              </p:cNvPr>
              <p:cNvSpPr txBox="1"/>
              <p:nvPr/>
            </p:nvSpPr>
            <p:spPr>
              <a:xfrm>
                <a:off x="658704" y="940119"/>
                <a:ext cx="5655617" cy="400110"/>
              </a:xfrm>
              <a:prstGeom prst="rect">
                <a:avLst/>
              </a:prstGeom>
              <a:noFill/>
            </p:spPr>
            <p:txBody>
              <a:bodyPr wrap="square" rtlCol="0">
                <a:spAutoFit/>
              </a:bodyPr>
              <a:lstStyle>
                <a:defPPr>
                  <a:defRPr lang="zh-CN"/>
                </a:defPPr>
                <a:lvl1pPr>
                  <a:defRPr sz="2400" b="1">
                    <a:ea typeface="黑体" pitchFamily="49" charset="-122"/>
                  </a:defRPr>
                </a:lvl1pPr>
              </a:lstStyle>
              <a:p>
                <a:r>
                  <a:rPr lang="zh-CN" altLang="en-US" sz="2000" b="0" dirty="0"/>
                  <a:t>用深度神经网络拟合</a:t>
                </a:r>
                <a14:m>
                  <m:oMath xmlns:m="http://schemas.openxmlformats.org/officeDocument/2006/math">
                    <m:r>
                      <a:rPr lang="en-US" altLang="zh-CN" sz="2000" b="0" i="1" smtClean="0">
                        <a:latin typeface="Cambria Math" panose="02040503050406030204" pitchFamily="18" charset="0"/>
                      </a:rPr>
                      <m:t>𝑞</m:t>
                    </m:r>
                  </m:oMath>
                </a14:m>
                <a:r>
                  <a:rPr lang="zh-CN" altLang="en-US" sz="2000" b="0" dirty="0"/>
                  <a:t>函数</a:t>
                </a:r>
                <a:endParaRPr lang="en-US" altLang="zh-CN" sz="2000" b="0" dirty="0"/>
              </a:p>
            </p:txBody>
          </p:sp>
        </mc:Choice>
        <mc:Fallback xmlns="">
          <p:sp>
            <p:nvSpPr>
              <p:cNvPr id="5" name="文本框 4">
                <a:extLst>
                  <a:ext uri="{FF2B5EF4-FFF2-40B4-BE49-F238E27FC236}">
                    <a16:creationId xmlns:a16="http://schemas.microsoft.com/office/drawing/2014/main" xmlns="" xmlns:a14="http://schemas.microsoft.com/office/drawing/2010/main" id="{7D045178-E9CF-4BC5-8210-9AEBDC31B597}"/>
                  </a:ext>
                </a:extLst>
              </p:cNvPr>
              <p:cNvSpPr txBox="1">
                <a:spLocks noRot="1" noChangeAspect="1" noMove="1" noResize="1" noEditPoints="1" noAdjustHandles="1" noChangeArrowheads="1" noChangeShapeType="1" noTextEdit="1"/>
              </p:cNvSpPr>
              <p:nvPr/>
            </p:nvSpPr>
            <p:spPr>
              <a:xfrm>
                <a:off x="658704" y="940119"/>
                <a:ext cx="5655617" cy="400110"/>
              </a:xfrm>
              <a:prstGeom prst="rect">
                <a:avLst/>
              </a:prstGeom>
              <a:blipFill rotWithShape="1">
                <a:blip r:embed="rId3"/>
                <a:stretch>
                  <a:fillRect l="-1078" t="-10606" b="-2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57C305C2-4DCA-4950-B935-356A1303604C}"/>
                  </a:ext>
                </a:extLst>
              </p:cNvPr>
              <p:cNvSpPr/>
              <p:nvPr/>
            </p:nvSpPr>
            <p:spPr>
              <a:xfrm>
                <a:off x="469850" y="4937459"/>
                <a:ext cx="8583998" cy="1514325"/>
              </a:xfrm>
              <a:prstGeom prst="rect">
                <a:avLst/>
              </a:prstGeom>
            </p:spPr>
            <p:txBody>
              <a:bodyPr wrap="square">
                <a:spAutoFit/>
              </a:bodyPr>
              <a:lstStyle/>
              <a:p>
                <a:pPr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损失函数刻画了</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的估计值</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𝑅</m:t>
                    </m:r>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𝛾</m:t>
                    </m:r>
                    <m:sSub>
                      <m:sSub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b="1">
                            <a:latin typeface="Cambria Math" panose="02040503050406030204" pitchFamily="18" charset="0"/>
                            <a:ea typeface="华文楷体" panose="02010600040101010101" pitchFamily="2" charset="-122"/>
                            <a:cs typeface="Times New Roman" panose="02020603050405020304" pitchFamily="18" charset="0"/>
                          </a:rPr>
                          <m:t> </m:t>
                        </m:r>
                        <m:limLow>
                          <m:limLow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limLowPr>
                          <m:e>
                            <m:r>
                              <m:rPr>
                                <m:sty m:val="p"/>
                              </m:rPr>
                              <a:rPr lang="en-US" altLang="zh-CN" b="1">
                                <a:latin typeface="Cambria Math" panose="02040503050406030204" pitchFamily="18" charset="0"/>
                                <a:ea typeface="华文楷体" panose="02010600040101010101" pitchFamily="2" charset="-122"/>
                                <a:cs typeface="Times New Roman" panose="02020603050405020304" pitchFamily="18" charset="0"/>
                              </a:rPr>
                              <m:t>max</m:t>
                            </m:r>
                          </m:e>
                          <m:lim>
                            <m:sSup>
                              <m:sSup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lim>
                        </m:limLow>
                        <m:r>
                          <a:rPr lang="en-US" altLang="zh-CN" b="1">
                            <a:latin typeface="Cambria Math" panose="02040503050406030204" pitchFamily="18" charset="0"/>
                            <a:ea typeface="华文楷体" panose="02010600040101010101" pitchFamily="2" charset="-122"/>
                            <a:cs typeface="Times New Roman" panose="02020603050405020304" pitchFamily="18" charset="0"/>
                          </a:rPr>
                          <m:t> </m:t>
                        </m:r>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e>
                      <m:sub>
                        <m:r>
                          <a:rPr lang="en-US" altLang="zh-CN" b="1">
                            <a:latin typeface="Cambria Math" panose="02040503050406030204" pitchFamily="18" charset="0"/>
                            <a:ea typeface="华文楷体" panose="02010600040101010101" pitchFamily="2" charset="-122"/>
                            <a:cs typeface="Times New Roman" panose="02020603050405020304" pitchFamily="18" charset="0"/>
                          </a:rPr>
                          <m:t>𝜋</m:t>
                        </m:r>
                      </m:sub>
                    </m:sSub>
                    <m:d>
                      <m:d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dPr>
                      <m:e>
                        <m:sSup>
                          <m:sSup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𝑠</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Sup>
                          <m:sSupPr>
                            <m:ctrlPr>
                              <a:rPr lang="en-US" altLang="zh-CN" b="1" i="1">
                                <a:latin typeface="Cambria Math" panose="02040503050406030204" pitchFamily="18" charset="0"/>
                                <a:ea typeface="华文楷体" panose="02010600040101010101" pitchFamily="2" charset="-122"/>
                                <a:cs typeface="Times New Roman" panose="02020603050405020304" pitchFamily="18" charset="0"/>
                              </a:rPr>
                            </m:ctrlPr>
                          </m:sSupPr>
                          <m:e>
                            <m:r>
                              <a:rPr lang="en-US" altLang="zh-CN" b="1">
                                <a:latin typeface="Cambria Math" panose="02040503050406030204" pitchFamily="18" charset="0"/>
                                <a:ea typeface="华文楷体" panose="02010600040101010101" pitchFamily="2" charset="-122"/>
                                <a:cs typeface="Times New Roman" panose="02020603050405020304" pitchFamily="18" charset="0"/>
                              </a:rPr>
                              <m:t>𝑎</m:t>
                            </m:r>
                          </m:e>
                          <m: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b="1">
                            <a:latin typeface="Cambria Math" panose="02040503050406030204" pitchFamily="18" charset="0"/>
                            <a:ea typeface="华文楷体" panose="02010600040101010101" pitchFamily="2" charset="-122"/>
                            <a:cs typeface="Times New Roman" panose="02020603050405020304" pitchFamily="18" charset="0"/>
                          </a:rPr>
                          <m:t>;</m:t>
                        </m:r>
                        <m:r>
                          <a:rPr lang="en-US" altLang="zh-CN" b="1">
                            <a:latin typeface="Cambria Math" panose="02040503050406030204" pitchFamily="18" charset="0"/>
                            <a:ea typeface="华文楷体" panose="02010600040101010101" pitchFamily="2" charset="-122"/>
                            <a:cs typeface="Times New Roman" panose="02020603050405020304" pitchFamily="18" charset="0"/>
                          </a:rPr>
                          <m:t>𝜃</m:t>
                        </m:r>
                      </m:e>
                    </m:d>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与当前值的平方误差</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利用梯度下降法优化参数</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𝜃</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如果用深度神经网络来拟合</a:t>
                </a:r>
                <a14:m>
                  <m:oMath xmlns:m="http://schemas.openxmlformats.org/officeDocument/2006/math">
                    <m:r>
                      <a:rPr lang="en-US" altLang="zh-CN" b="1">
                        <a:latin typeface="Cambria Math" panose="02040503050406030204" pitchFamily="18" charset="0"/>
                        <a:ea typeface="华文楷体" panose="02010600040101010101" pitchFamily="2" charset="-122"/>
                        <a:cs typeface="Times New Roman" panose="02020603050405020304" pitchFamily="18" charset="0"/>
                      </a:rPr>
                      <m:t>𝑞</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函数，</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则算法称为深度</a:t>
                </a:r>
                <a:r>
                  <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Q</a:t>
                </a: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学习或者深度强化学习</a:t>
                </a:r>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57C305C2-4DCA-4950-B935-356A1303604C}"/>
                  </a:ext>
                </a:extLst>
              </p:cNvPr>
              <p:cNvSpPr>
                <a:spLocks noRot="1" noChangeAspect="1" noMove="1" noResize="1" noEditPoints="1" noAdjustHandles="1" noChangeArrowheads="1" noChangeShapeType="1" noTextEdit="1"/>
              </p:cNvSpPr>
              <p:nvPr/>
            </p:nvSpPr>
            <p:spPr>
              <a:xfrm>
                <a:off x="469850" y="4937459"/>
                <a:ext cx="8583998" cy="1514325"/>
              </a:xfrm>
              <a:prstGeom prst="rect">
                <a:avLst/>
              </a:prstGeom>
              <a:blipFill>
                <a:blip r:embed="rId4"/>
                <a:stretch>
                  <a:fillRect l="-426" b="-6048"/>
                </a:stretch>
              </a:blipFill>
            </p:spPr>
            <p:txBody>
              <a:bodyPr/>
              <a:lstStyle/>
              <a:p>
                <a:r>
                  <a:rPr lang="zh-CN" altLang="en-US">
                    <a:noFill/>
                  </a:rPr>
                  <a:t> </a:t>
                </a:r>
              </a:p>
            </p:txBody>
          </p:sp>
        </mc:Fallback>
      </mc:AlternateContent>
      <p:sp>
        <p:nvSpPr>
          <p:cNvPr id="8" name="标题 2">
            <a:extLst>
              <a:ext uri="{FF2B5EF4-FFF2-40B4-BE49-F238E27FC236}">
                <a16:creationId xmlns:a16="http://schemas.microsoft.com/office/drawing/2014/main" id="{A7663114-BA1E-4D33-B77E-13B4B0533AAA}"/>
              </a:ext>
            </a:extLst>
          </p:cNvPr>
          <p:cNvSpPr>
            <a:spLocks noGrp="1"/>
          </p:cNvSpPr>
          <p:nvPr>
            <p:ph type="title"/>
          </p:nvPr>
        </p:nvSpPr>
        <p:spPr>
          <a:xfrm>
            <a:off x="658704" y="150188"/>
            <a:ext cx="7507706" cy="657727"/>
          </a:xfrm>
        </p:spPr>
        <p:txBody>
          <a:bodyPr/>
          <a:lstStyle/>
          <a:p>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用神经网络拟合（行动）价值函数：</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Deep Q-learning</a:t>
            </a:r>
            <a:endPar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9201764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310965" y="2349771"/>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二、基于价值的强化学习</a:t>
            </a:r>
          </a:p>
        </p:txBody>
      </p:sp>
      <p:sp>
        <p:nvSpPr>
          <p:cNvPr id="24" name="矩形 7"/>
          <p:cNvSpPr>
            <a:spLocks noChangeArrowheads="1"/>
          </p:cNvSpPr>
          <p:nvPr/>
        </p:nvSpPr>
        <p:spPr bwMode="auto">
          <a:xfrm>
            <a:off x="310965" y="1270543"/>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一、强化学习问题定义</a:t>
            </a:r>
          </a:p>
        </p:txBody>
      </p:sp>
      <p:sp>
        <p:nvSpPr>
          <p:cNvPr id="8" name="矩形 7"/>
          <p:cNvSpPr>
            <a:spLocks noChangeArrowheads="1"/>
          </p:cNvSpPr>
          <p:nvPr/>
        </p:nvSpPr>
        <p:spPr bwMode="auto">
          <a:xfrm>
            <a:off x="310965" y="342900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三、基于策略的强化学习</a:t>
            </a:r>
          </a:p>
        </p:txBody>
      </p:sp>
      <p:sp>
        <p:nvSpPr>
          <p:cNvPr id="7" name="矩形 6">
            <a:extLst>
              <a:ext uri="{FF2B5EF4-FFF2-40B4-BE49-F238E27FC236}">
                <a16:creationId xmlns:a16="http://schemas.microsoft.com/office/drawing/2014/main" id="{F3E7E32D-3D8C-4389-A24F-A5C9D13E0623}"/>
              </a:ext>
            </a:extLst>
          </p:cNvPr>
          <p:cNvSpPr>
            <a:spLocks noChangeArrowheads="1"/>
          </p:cNvSpPr>
          <p:nvPr/>
        </p:nvSpPr>
        <p:spPr bwMode="auto">
          <a:xfrm>
            <a:off x="310965" y="45082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四、深度强化学习的应用</a:t>
            </a:r>
          </a:p>
        </p:txBody>
      </p:sp>
    </p:spTree>
    <p:extLst>
      <p:ext uri="{BB962C8B-B14F-4D97-AF65-F5344CB8AC3E}">
        <p14:creationId xmlns:p14="http://schemas.microsoft.com/office/powerpoint/2010/main" val="13731586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2">
            <a:extLst>
              <a:ext uri="{FF2B5EF4-FFF2-40B4-BE49-F238E27FC236}">
                <a16:creationId xmlns:a16="http://schemas.microsoft.com/office/drawing/2014/main" id="{A7663114-BA1E-4D33-B77E-13B4B0533AAA}"/>
              </a:ext>
            </a:extLst>
          </p:cNvPr>
          <p:cNvSpPr>
            <a:spLocks noGrp="1"/>
          </p:cNvSpPr>
          <p:nvPr>
            <p:ph type="title"/>
          </p:nvPr>
        </p:nvSpPr>
        <p:spPr>
          <a:xfrm>
            <a:off x="613016" y="114965"/>
            <a:ext cx="7507706" cy="657727"/>
          </a:xfrm>
        </p:spPr>
        <p:txBody>
          <a:bodyPr/>
          <a:lstStyle/>
          <a:p>
            <a:r>
              <a:rPr lang="zh-CN" altLang="en-US" sz="2400" dirty="0">
                <a:ea typeface="黑体" pitchFamily="49" charset="-122"/>
              </a:rPr>
              <a:t>基于策略的强化学习</a:t>
            </a:r>
            <a:endPar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矩形: 圆角 1">
            <a:extLst>
              <a:ext uri="{FF2B5EF4-FFF2-40B4-BE49-F238E27FC236}">
                <a16:creationId xmlns:a16="http://schemas.microsoft.com/office/drawing/2014/main" id="{02599931-C958-49B0-8663-35574BCE50F6}"/>
              </a:ext>
            </a:extLst>
          </p:cNvPr>
          <p:cNvSpPr/>
          <p:nvPr/>
        </p:nvSpPr>
        <p:spPr>
          <a:xfrm>
            <a:off x="669701" y="1236372"/>
            <a:ext cx="2807594" cy="43144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华文楷体" panose="02010600040101010101" pitchFamily="2" charset="-122"/>
                <a:ea typeface="华文楷体" panose="02010600040101010101" pitchFamily="2" charset="-122"/>
              </a:rPr>
              <a:t>基于价值的强化学习</a:t>
            </a:r>
          </a:p>
        </p:txBody>
      </p:sp>
      <p:sp>
        <p:nvSpPr>
          <p:cNvPr id="3" name="文本框 2">
            <a:extLst>
              <a:ext uri="{FF2B5EF4-FFF2-40B4-BE49-F238E27FC236}">
                <a16:creationId xmlns:a16="http://schemas.microsoft.com/office/drawing/2014/main" id="{D2C8C253-CCF9-4F4A-A3B1-0393032310D6}"/>
              </a:ext>
            </a:extLst>
          </p:cNvPr>
          <p:cNvSpPr txBox="1"/>
          <p:nvPr/>
        </p:nvSpPr>
        <p:spPr>
          <a:xfrm>
            <a:off x="1403797" y="1624047"/>
            <a:ext cx="5745484" cy="507447"/>
          </a:xfrm>
          <a:prstGeom prst="rect">
            <a:avLst/>
          </a:prstGeom>
          <a:noFill/>
        </p:spPr>
        <p:txBody>
          <a:bodyPr wrap="none" rtlCol="0">
            <a:spAutoFit/>
          </a:bodyPr>
          <a:lstStyle/>
          <a:p>
            <a:pPr marL="342900" indent="-342900">
              <a:lnSpc>
                <a:spcPct val="150000"/>
              </a:lnSpc>
              <a:buFont typeface="Wingdings" panose="05000000000000000000" pitchFamily="2" charset="2"/>
              <a:buChar char="l"/>
            </a:pP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以对价值函数或动作</a:t>
            </a:r>
            <a:r>
              <a:rPr lang="en-US" altLang="zh-CN" sz="20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价值函数的建模为核心。</a:t>
            </a:r>
          </a:p>
        </p:txBody>
      </p:sp>
      <p:sp>
        <p:nvSpPr>
          <p:cNvPr id="7" name="矩形: 圆角 6">
            <a:extLst>
              <a:ext uri="{FF2B5EF4-FFF2-40B4-BE49-F238E27FC236}">
                <a16:creationId xmlns:a16="http://schemas.microsoft.com/office/drawing/2014/main" id="{02C5D94E-9196-4521-B475-FC2BB3B6BF65}"/>
              </a:ext>
            </a:extLst>
          </p:cNvPr>
          <p:cNvSpPr/>
          <p:nvPr/>
        </p:nvSpPr>
        <p:spPr>
          <a:xfrm>
            <a:off x="669701" y="2303448"/>
            <a:ext cx="2807594" cy="43144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华文楷体" panose="02010600040101010101" pitchFamily="2" charset="-122"/>
                <a:ea typeface="华文楷体" panose="02010600040101010101" pitchFamily="2" charset="-122"/>
              </a:rPr>
              <a:t>基于策略的强化学习</a:t>
            </a:r>
          </a:p>
        </p:txBody>
      </p:sp>
      <p:sp>
        <p:nvSpPr>
          <p:cNvPr id="8" name="文本框 7">
            <a:extLst>
              <a:ext uri="{FF2B5EF4-FFF2-40B4-BE49-F238E27FC236}">
                <a16:creationId xmlns:a16="http://schemas.microsoft.com/office/drawing/2014/main" id="{3B0C1175-FC35-4D4A-A7CA-9547079153F1}"/>
              </a:ext>
            </a:extLst>
          </p:cNvPr>
          <p:cNvSpPr txBox="1"/>
          <p:nvPr/>
        </p:nvSpPr>
        <p:spPr>
          <a:xfrm>
            <a:off x="1403797" y="2691123"/>
            <a:ext cx="6686446" cy="507447"/>
          </a:xfrm>
          <a:prstGeom prst="rect">
            <a:avLst/>
          </a:prstGeom>
          <a:noFill/>
        </p:spPr>
        <p:txBody>
          <a:bodyPr wrap="none" rtlCol="0">
            <a:spAutoFit/>
          </a:bodyPr>
          <a:lstStyle/>
          <a:p>
            <a:pPr marL="342900" indent="-342900">
              <a:lnSpc>
                <a:spcPct val="150000"/>
              </a:lnSpc>
              <a:buFont typeface="Wingdings" panose="05000000000000000000" pitchFamily="2" charset="2"/>
              <a:buChar char="l"/>
            </a:pP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直接参数化策略函数，求解参数化的策略函数的梯度。</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9E9A0294-45A5-48C4-B04A-C4ABAAF7CE87}"/>
                  </a:ext>
                </a:extLst>
              </p:cNvPr>
              <p:cNvSpPr txBox="1"/>
              <p:nvPr/>
            </p:nvSpPr>
            <p:spPr>
              <a:xfrm>
                <a:off x="818147" y="4196040"/>
                <a:ext cx="7507705" cy="1714187"/>
              </a:xfrm>
              <a:prstGeom prst="rect">
                <a:avLst/>
              </a:prstGeom>
              <a:noFill/>
            </p:spPr>
            <p:txBody>
              <a:bodyPr wrap="square">
                <a:spAutoFit/>
              </a:bodyPr>
              <a:lstStyle/>
              <a:p>
                <a:pPr algn="just">
                  <a:lnSpc>
                    <a:spcPct val="150000"/>
                  </a:lnSpc>
                </a:pPr>
                <a:r>
                  <a:rPr lang="zh-CN"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策略函数的参数化可以表示为</a:t>
                </a:r>
                <a14:m>
                  <m:oMath xmlns:m="http://schemas.openxmlformats.org/officeDocument/2006/math">
                    <m:sSub>
                      <m:sSubPr>
                        <m:ctrlPr>
                          <a:rPr lang="zh-CN" altLang="zh-CN" sz="1800" b="1" i="1" kern="1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𝝅</m:t>
                        </m:r>
                      </m:e>
                      <m:sub>
                        <m:r>
                          <a:rPr lang="en-US" altLang="zh-CN" sz="1800" b="1"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𝜽</m:t>
                        </m:r>
                      </m:sub>
                    </m:sSub>
                    <m:r>
                      <a:rPr lang="en-US" altLang="zh-CN" sz="1800" b="1"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𝒔</m:t>
                    </m:r>
                    <m:r>
                      <a:rPr lang="en-US" altLang="zh-CN" sz="1800" b="1"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r>
                      <a:rPr lang="en-US" altLang="zh-CN" sz="1800" b="1"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r>
                      <a:rPr lang="en-US" altLang="zh-CN" sz="1800" b="1"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𝜽</m:t>
                    </m:r>
                  </m:oMath>
                </a14:m>
                <a:r>
                  <a:rPr lang="zh-CN"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为一组参数，函数取值表示在状态</a:t>
                </a:r>
                <a14:m>
                  <m:oMath xmlns:m="http://schemas.openxmlformats.org/officeDocument/2006/math">
                    <m:r>
                      <a:rPr lang="en-US" altLang="zh-CN" sz="1800" b="1"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𝒔</m:t>
                    </m:r>
                  </m:oMath>
                </a14:m>
                <a:r>
                  <a:rPr lang="zh-CN"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下选择动作</a:t>
                </a:r>
                <a14:m>
                  <m:oMath xmlns:m="http://schemas.openxmlformats.org/officeDocument/2006/math">
                    <m:r>
                      <a:rPr lang="en-US" altLang="zh-CN" sz="1800" b="1"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oMath>
                </a14:m>
                <a:r>
                  <a:rPr lang="zh-CN"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的概率。和</a:t>
                </a:r>
                <a:r>
                  <a:rPr lang="en-US"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Q</a:t>
                </a:r>
                <a:r>
                  <a:rPr lang="zh-CN"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学习的</a:t>
                </a:r>
                <a14:m>
                  <m:oMath xmlns:m="http://schemas.openxmlformats.org/officeDocument/2006/math">
                    <m:r>
                      <a:rPr lang="en-US" altLang="zh-CN" sz="1800" b="1"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𝝐</m:t>
                    </m:r>
                  </m:oMath>
                </a14:m>
                <a:r>
                  <a:rPr lang="zh-CN" altLang="zh-CN" sz="1800" b="1"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贪心策略相比，这种参数化的一个显著好处是：选择一个动作的概率是随着参数的改变而光滑变化的，实际上这种光滑性对算法收敛有更好的保证。</a:t>
                </a:r>
                <a:endParaRPr lang="zh-CN" altLang="zh-CN" sz="14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9E9A0294-45A5-48C4-B04A-C4ABAAF7CE87}"/>
                  </a:ext>
                </a:extLst>
              </p:cNvPr>
              <p:cNvSpPr txBox="1">
                <a:spLocks noRot="1" noChangeAspect="1" noMove="1" noResize="1" noEditPoints="1" noAdjustHandles="1" noChangeArrowheads="1" noChangeShapeType="1" noTextEdit="1"/>
              </p:cNvSpPr>
              <p:nvPr/>
            </p:nvSpPr>
            <p:spPr>
              <a:xfrm>
                <a:off x="818147" y="4196040"/>
                <a:ext cx="7507705" cy="1714187"/>
              </a:xfrm>
              <a:prstGeom prst="rect">
                <a:avLst/>
              </a:prstGeom>
              <a:blipFill>
                <a:blip r:embed="rId2"/>
                <a:stretch>
                  <a:fillRect l="-649" r="-3734" b="-461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10240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63114-BA1E-4D33-B77E-13B4B0533AAA}"/>
              </a:ext>
            </a:extLst>
          </p:cNvPr>
          <p:cNvSpPr>
            <a:spLocks noGrp="1"/>
          </p:cNvSpPr>
          <p:nvPr>
            <p:ph type="title"/>
          </p:nvPr>
        </p:nvSpPr>
        <p:spPr>
          <a:xfrm>
            <a:off x="722905" y="166357"/>
            <a:ext cx="7507706" cy="657727"/>
          </a:xfrm>
        </p:spPr>
        <p:txBody>
          <a:bodyPr/>
          <a:lstStyle/>
          <a:p>
            <a:r>
              <a:rPr lang="zh-CN" altLang="en-US" sz="2400" dirty="0">
                <a:latin typeface="+mn-lt"/>
                <a:ea typeface="黑体" panose="02010609060101010101" pitchFamily="49" charset="-122"/>
                <a:cs typeface="Times New Roman" panose="02020603050405020304" pitchFamily="18" charset="0"/>
              </a:rPr>
              <a:t>离散马尔可夫过程（</a:t>
            </a:r>
            <a:r>
              <a:rPr lang="en-US" altLang="zh-CN" sz="2400" dirty="0">
                <a:latin typeface="+mn-lt"/>
                <a:ea typeface="黑体" panose="02010609060101010101" pitchFamily="49" charset="-122"/>
                <a:cs typeface="Times New Roman" panose="02020603050405020304" pitchFamily="18" charset="0"/>
              </a:rPr>
              <a:t>Discrete Markov Process</a:t>
            </a:r>
            <a:r>
              <a:rPr lang="zh-CN" altLang="en-US" sz="2400" dirty="0">
                <a:latin typeface="+mn-lt"/>
                <a:ea typeface="黑体" panose="02010609060101010101" pitchFamily="49" charset="-122"/>
                <a:cs typeface="Times New Roman" panose="02020603050405020304" pitchFamily="18" charset="0"/>
              </a:rPr>
              <a:t>）</a:t>
            </a:r>
          </a:p>
        </p:txBody>
      </p:sp>
      <p:grpSp>
        <p:nvGrpSpPr>
          <p:cNvPr id="2" name="组合 1"/>
          <p:cNvGrpSpPr/>
          <p:nvPr/>
        </p:nvGrpSpPr>
        <p:grpSpPr>
          <a:xfrm>
            <a:off x="0" y="1442471"/>
            <a:ext cx="9221117" cy="4238610"/>
            <a:chOff x="0" y="1126938"/>
            <a:chExt cx="9221117" cy="4238610"/>
          </a:xfrm>
        </p:grpSpPr>
        <p:sp>
          <p:nvSpPr>
            <p:cNvPr id="8" name="椭圆形标注 7"/>
            <p:cNvSpPr/>
            <p:nvPr/>
          </p:nvSpPr>
          <p:spPr>
            <a:xfrm>
              <a:off x="6323526" y="3593206"/>
              <a:ext cx="2434107" cy="1126901"/>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76D0282-2D4E-4059-8116-644E16DE0118}"/>
                    </a:ext>
                  </a:extLst>
                </p:cNvPr>
                <p:cNvSpPr/>
                <p:nvPr/>
              </p:nvSpPr>
              <p:spPr>
                <a:xfrm>
                  <a:off x="0" y="1126938"/>
                  <a:ext cx="9221117" cy="3344121"/>
                </a:xfrm>
                <a:prstGeom prst="rect">
                  <a:avLst/>
                </a:prstGeom>
              </p:spPr>
              <p:txBody>
                <a:bodyPr wrap="square">
                  <a:spAutoFit/>
                </a:bodyPr>
                <a:lstStyle/>
                <a:p>
                  <a:pPr marL="342900" indent="-342900" algn="just">
                    <a:lnSpc>
                      <a:spcPct val="150000"/>
                    </a:lnSpc>
                    <a:buFont typeface="Wingdings" panose="05000000000000000000" pitchFamily="2" charset="2"/>
                    <a:buChar char="l"/>
                  </a:pP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一个随机过程实际上是一列随时间变化的随机变量，其中当时间是离散量时，一个随机过程可以表示为</a:t>
                  </a:r>
                  <a14:m>
                    <m:oMath xmlns:m="http://schemas.openxmlformats.org/officeDocument/2006/math">
                      <m:sSub>
                        <m:sSubPr>
                          <m:ctrlPr>
                            <a:rPr lang="en-US" altLang="zh-CN" sz="2000" i="1">
                              <a:latin typeface="Cambria Math" panose="02040503050406030204" pitchFamily="18" charset="0"/>
                              <a:ea typeface="华文楷体" panose="02010600040101010101" pitchFamily="2" charset="-122"/>
                              <a:cs typeface="Times New Roman" panose="02020603050405020304" pitchFamily="18" charset="0"/>
                            </a:rPr>
                          </m:ctrlPr>
                        </m:sSubPr>
                        <m:e>
                          <m:d>
                            <m:dPr>
                              <m:begChr m:val="{"/>
                              <m:endChr m:val="}"/>
                              <m:ctrlPr>
                                <a:rPr lang="en-US" altLang="zh-CN" sz="2000" i="1">
                                  <a:latin typeface="Cambria Math" panose="02040503050406030204" pitchFamily="18" charset="0"/>
                                  <a:ea typeface="华文楷体" panose="02010600040101010101" pitchFamily="2" charset="-122"/>
                                  <a:cs typeface="Times New Roman" panose="02020603050405020304" pitchFamily="18" charset="0"/>
                                </a:rPr>
                              </m:ctrlPr>
                            </m:dPr>
                            <m:e>
                              <m:sSub>
                                <m:sSubPr>
                                  <m:ctrlPr>
                                    <a:rPr lang="en-US" altLang="zh-CN" sz="2000"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2000" b="0" i="1">
                                      <a:latin typeface="Cambria Math" panose="02040503050406030204" pitchFamily="18" charset="0"/>
                                      <a:ea typeface="华文楷体" panose="02010600040101010101" pitchFamily="2" charset="-122"/>
                                      <a:cs typeface="Times New Roman" panose="02020603050405020304" pitchFamily="18" charset="0"/>
                                    </a:rPr>
                                    <m:t>𝑋</m:t>
                                  </m:r>
                                </m:e>
                                <m:sub>
                                  <m:r>
                                    <a:rPr lang="en-US" altLang="zh-CN" sz="2000" b="0" i="1">
                                      <a:latin typeface="Cambria Math" panose="02040503050406030204" pitchFamily="18" charset="0"/>
                                      <a:ea typeface="华文楷体" panose="02010600040101010101" pitchFamily="2" charset="-122"/>
                                      <a:cs typeface="Times New Roman" panose="02020603050405020304" pitchFamily="18" charset="0"/>
                                    </a:rPr>
                                    <m:t>𝑡</m:t>
                                  </m:r>
                                </m:sub>
                              </m:sSub>
                            </m:e>
                          </m:d>
                        </m:e>
                        <m:sub>
                          <m:r>
                            <a:rPr lang="en-US" altLang="zh-CN" sz="2000" b="0" i="1">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2000" b="0">
                              <a:latin typeface="Cambria Math" panose="02040503050406030204" pitchFamily="18" charset="0"/>
                              <a:ea typeface="华文楷体" panose="02010600040101010101" pitchFamily="2" charset="-122"/>
                              <a:cs typeface="Times New Roman" panose="02020603050405020304" pitchFamily="18" charset="0"/>
                            </a:rPr>
                            <m:t>=</m:t>
                          </m:r>
                          <m:r>
                            <a:rPr lang="en-US" altLang="zh-CN" sz="2000" b="0" i="1">
                              <a:latin typeface="Cambria Math" panose="02040503050406030204" pitchFamily="18" charset="0"/>
                              <a:ea typeface="华文楷体" panose="02010600040101010101" pitchFamily="2" charset="-122"/>
                              <a:cs typeface="Times New Roman" panose="02020603050405020304" pitchFamily="18" charset="0"/>
                            </a:rPr>
                            <m:t>0</m:t>
                          </m:r>
                          <m:r>
                            <a:rPr lang="en-US" altLang="zh-CN" sz="2000" b="0">
                              <a:latin typeface="Cambria Math" panose="02040503050406030204" pitchFamily="18" charset="0"/>
                              <a:ea typeface="华文楷体" panose="02010600040101010101" pitchFamily="2" charset="-122"/>
                              <a:cs typeface="Times New Roman" panose="02020603050405020304" pitchFamily="18" charset="0"/>
                            </a:rPr>
                            <m:t>,</m:t>
                          </m:r>
                          <m:r>
                            <a:rPr lang="en-US" altLang="zh-CN" sz="2000" b="0" i="1">
                              <a:latin typeface="Cambria Math" panose="02040503050406030204" pitchFamily="18" charset="0"/>
                              <a:ea typeface="华文楷体" panose="02010600040101010101" pitchFamily="2" charset="-122"/>
                              <a:cs typeface="Times New Roman" panose="02020603050405020304" pitchFamily="18" charset="0"/>
                            </a:rPr>
                            <m:t>1</m:t>
                          </m:r>
                          <m:r>
                            <a:rPr lang="en-US" altLang="zh-CN" sz="2000" b="0">
                              <a:latin typeface="Cambria Math" panose="02040503050406030204" pitchFamily="18" charset="0"/>
                              <a:ea typeface="华文楷体" panose="02010600040101010101" pitchFamily="2" charset="-122"/>
                              <a:cs typeface="Times New Roman" panose="02020603050405020304" pitchFamily="18" charset="0"/>
                            </a:rPr>
                            <m:t>,</m:t>
                          </m:r>
                          <m:r>
                            <a:rPr lang="en-US" altLang="zh-CN" sz="2000" b="0" i="1">
                              <a:latin typeface="Cambria Math" panose="02040503050406030204" pitchFamily="18" charset="0"/>
                              <a:ea typeface="华文楷体" panose="02010600040101010101" pitchFamily="2" charset="-122"/>
                              <a:cs typeface="Times New Roman" panose="02020603050405020304" pitchFamily="18" charset="0"/>
                            </a:rPr>
                            <m:t>2</m:t>
                          </m:r>
                          <m:r>
                            <a:rPr lang="en-US" altLang="zh-CN" sz="2000" b="0">
                              <a:latin typeface="Cambria Math" panose="02040503050406030204" pitchFamily="18" charset="0"/>
                              <a:ea typeface="华文楷体" panose="02010600040101010101" pitchFamily="2" charset="-122"/>
                              <a:cs typeface="Times New Roman" panose="02020603050405020304" pitchFamily="18" charset="0"/>
                            </a:rPr>
                            <m:t>,⋯</m:t>
                          </m:r>
                        </m:sub>
                      </m:sSub>
                    </m:oMath>
                  </a14:m>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，其中每个</a:t>
                  </a:r>
                  <a14:m>
                    <m:oMath xmlns:m="http://schemas.openxmlformats.org/officeDocument/2006/math">
                      <m:sSub>
                        <m:sSubPr>
                          <m:ctrlPr>
                            <a:rPr lang="en-US" altLang="zh-CN" sz="2000" i="1">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2000" b="0" i="1">
                              <a:latin typeface="Cambria Math" panose="02040503050406030204" pitchFamily="18" charset="0"/>
                              <a:ea typeface="华文楷体" panose="02010600040101010101" pitchFamily="2" charset="-122"/>
                              <a:cs typeface="Times New Roman" panose="02020603050405020304" pitchFamily="18" charset="0"/>
                            </a:rPr>
                            <m:t>𝑋</m:t>
                          </m:r>
                        </m:e>
                        <m:sub>
                          <m:r>
                            <a:rPr lang="en-US" altLang="zh-CN" sz="2000" b="0" i="1">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都是一个随机变量，这被称为离散随机过程</a:t>
                  </a:r>
                  <a:endParaRPr lang="en-US" altLang="zh-CN" sz="2000"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gn="just">
                    <a:lnSpc>
                      <a:spcPct val="200000"/>
                    </a:lnSpc>
                    <a:buFont typeface="Wingdings" panose="05000000000000000000" pitchFamily="2" charset="2"/>
                    <a:buChar char="l"/>
                  </a:pP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马尔可夫链（</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Markov Chain</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）：满足马尔可夫性（</a:t>
                  </a:r>
                  <a:r>
                    <a:rPr lang="en-US" altLang="zh-CN" sz="2000" dirty="0">
                      <a:latin typeface="Times New Roman" panose="02020603050405020304" pitchFamily="18" charset="0"/>
                      <a:ea typeface="华文楷体" panose="02010600040101010101" pitchFamily="2" charset="-122"/>
                      <a:cs typeface="Times New Roman" panose="02020603050405020304" pitchFamily="18" charset="0"/>
                    </a:rPr>
                    <a:t>Markov Property</a:t>
                  </a:r>
                  <a:r>
                    <a:rPr lang="zh-CN" altLang="en-US" sz="2000" dirty="0">
                      <a:latin typeface="Times New Roman" panose="02020603050405020304" pitchFamily="18" charset="0"/>
                      <a:ea typeface="华文楷体" panose="02010600040101010101" pitchFamily="2" charset="-122"/>
                      <a:cs typeface="Times New Roman" panose="02020603050405020304" pitchFamily="18" charset="0"/>
                    </a:rPr>
                    <a:t>）的离散随机过程，也被称为离散马尔科夫过程。</a:t>
                  </a:r>
                  <a:endParaRPr lang="en-US" altLang="zh-CN" sz="2000" dirty="0">
                    <a:latin typeface="Times New Roman" panose="02020603050405020304" pitchFamily="18" charset="0"/>
                    <a:ea typeface="华文楷体" panose="02010600040101010101" pitchFamily="2" charset="-122"/>
                    <a:cs typeface="Times New Roman" panose="02020603050405020304" pitchFamily="18" charset="0"/>
                  </a:endParaRPr>
                </a:p>
                <a:p>
                  <a:pPr lvl="1" algn="just">
                    <a:lnSpc>
                      <a:spcPct val="200000"/>
                    </a:lnSpc>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黑体" panose="02010609060101010101" pitchFamily="49" charset="-122"/>
                          </a:rPr>
                          <m:t>𝑃𝑟</m:t>
                        </m:r>
                        <m:d>
                          <m:dPr>
                            <m:ctrlPr>
                              <a:rPr lang="en-US" altLang="zh-CN" sz="2000" i="1">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𝑋</m:t>
                                </m:r>
                              </m:e>
                              <m:sub>
                                <m:r>
                                  <a:rPr lang="en-US" altLang="zh-CN" sz="2000" b="0" i="1" smtClean="0">
                                    <a:latin typeface="Cambria Math" panose="02040503050406030204" pitchFamily="18" charset="0"/>
                                    <a:ea typeface="黑体" panose="02010609060101010101" pitchFamily="49" charset="-122"/>
                                  </a:rPr>
                                  <m:t>𝑡</m:t>
                                </m:r>
                                <m:r>
                                  <a:rPr lang="en-US" altLang="zh-CN" sz="2000" b="0" i="1" smtClean="0">
                                    <a:latin typeface="Cambria Math" panose="02040503050406030204" pitchFamily="18" charset="0"/>
                                    <a:ea typeface="黑体" panose="02010609060101010101" pitchFamily="49" charset="-122"/>
                                  </a:rPr>
                                  <m:t>+1</m:t>
                                </m:r>
                              </m:sub>
                            </m:sSub>
                            <m:r>
                              <a:rPr lang="en-US" altLang="zh-CN" sz="2000" b="0" i="1" smtClean="0">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𝑥</m:t>
                                </m:r>
                              </m:e>
                              <m:sub>
                                <m:r>
                                  <a:rPr lang="en-US" altLang="zh-CN" sz="2000" b="0" i="1" smtClean="0">
                                    <a:latin typeface="Cambria Math" panose="02040503050406030204" pitchFamily="18" charset="0"/>
                                    <a:ea typeface="黑体" panose="02010609060101010101" pitchFamily="49" charset="-122"/>
                                  </a:rPr>
                                  <m:t>𝑡</m:t>
                                </m:r>
                                <m:r>
                                  <a:rPr lang="en-US" altLang="zh-CN" sz="2000" b="0" i="1" smtClean="0">
                                    <a:latin typeface="Cambria Math" panose="02040503050406030204" pitchFamily="18" charset="0"/>
                                    <a:ea typeface="黑体" panose="02010609060101010101" pitchFamily="49" charset="-122"/>
                                  </a:rPr>
                                  <m:t>+1</m:t>
                                </m:r>
                              </m:sub>
                            </m:sSub>
                          </m:e>
                          <m:e>
                            <m:sSub>
                              <m:sSubPr>
                                <m:ctrlPr>
                                  <a:rPr lang="en-US" altLang="zh-CN" sz="2000" i="1">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𝑋</m:t>
                                </m:r>
                              </m:e>
                              <m:sub>
                                <m:r>
                                  <a:rPr lang="en-US" altLang="zh-CN" sz="2000" b="0" i="1" smtClean="0">
                                    <a:latin typeface="Cambria Math" panose="02040503050406030204" pitchFamily="18" charset="0"/>
                                    <a:ea typeface="黑体" panose="02010609060101010101" pitchFamily="49" charset="-122"/>
                                  </a:rPr>
                                  <m:t>0</m:t>
                                </m:r>
                              </m:sub>
                            </m:sSub>
                            <m:r>
                              <a:rPr lang="en-US" altLang="zh-CN" sz="2000" b="0" i="1" smtClean="0">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𝑥</m:t>
                                </m:r>
                              </m:e>
                              <m:sub>
                                <m:r>
                                  <a:rPr lang="en-US" altLang="zh-CN" sz="2000" b="0" i="1" smtClean="0">
                                    <a:latin typeface="Cambria Math" panose="02040503050406030204" pitchFamily="18" charset="0"/>
                                    <a:ea typeface="黑体" panose="02010609060101010101" pitchFamily="49" charset="-122"/>
                                  </a:rPr>
                                  <m:t>0</m:t>
                                </m:r>
                              </m:sub>
                            </m:sSub>
                            <m:r>
                              <a:rPr lang="en-US" altLang="zh-CN" sz="2000" b="0" i="1" smtClean="0">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𝑋</m:t>
                                </m:r>
                              </m:e>
                              <m:sub>
                                <m:r>
                                  <a:rPr lang="en-US" altLang="zh-CN" sz="2000" b="0" i="1" smtClean="0">
                                    <a:latin typeface="Cambria Math" panose="02040503050406030204" pitchFamily="18" charset="0"/>
                                    <a:ea typeface="黑体" panose="02010609060101010101" pitchFamily="49" charset="-122"/>
                                  </a:rPr>
                                  <m:t>1</m:t>
                                </m:r>
                              </m:sub>
                            </m:sSub>
                            <m:r>
                              <a:rPr lang="en-US" altLang="zh-CN" sz="2000" b="0" i="1" smtClean="0">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𝑥</m:t>
                                </m:r>
                              </m:e>
                              <m:sub>
                                <m:r>
                                  <a:rPr lang="en-US" altLang="zh-CN" sz="2000" b="0" i="1" smtClean="0">
                                    <a:latin typeface="Cambria Math" panose="02040503050406030204" pitchFamily="18" charset="0"/>
                                    <a:ea typeface="黑体" panose="02010609060101010101" pitchFamily="49" charset="-122"/>
                                  </a:rPr>
                                  <m:t>1</m:t>
                                </m:r>
                              </m:sub>
                            </m:sSub>
                            <m:r>
                              <a:rPr lang="en-US" altLang="zh-CN" sz="2000" b="0" i="1" smtClean="0">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𝑋</m:t>
                                </m:r>
                              </m:e>
                              <m:sub>
                                <m:r>
                                  <a:rPr lang="en-US" altLang="zh-CN" sz="2000" b="0" i="1" smtClean="0">
                                    <a:latin typeface="Cambria Math" panose="02040503050406030204" pitchFamily="18" charset="0"/>
                                    <a:ea typeface="黑体" panose="02010609060101010101" pitchFamily="49" charset="-122"/>
                                  </a:rPr>
                                  <m:t>𝑡</m:t>
                                </m:r>
                              </m:sub>
                            </m:sSub>
                            <m:r>
                              <a:rPr lang="en-US" altLang="zh-CN" sz="2000" b="0" i="1" smtClean="0">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𝑥</m:t>
                                </m:r>
                              </m:e>
                              <m:sub>
                                <m:r>
                                  <a:rPr lang="en-US" altLang="zh-CN" sz="2000" b="0" i="1" smtClean="0">
                                    <a:latin typeface="Cambria Math" panose="02040503050406030204" pitchFamily="18" charset="0"/>
                                    <a:ea typeface="黑体" panose="02010609060101010101" pitchFamily="49" charset="-122"/>
                                  </a:rPr>
                                  <m:t>𝑡</m:t>
                                </m:r>
                              </m:sub>
                            </m:sSub>
                          </m:e>
                        </m:d>
                        <m:r>
                          <a:rPr lang="en-US" altLang="zh-CN" sz="2000" b="0" i="1" smtClean="0">
                            <a:latin typeface="Cambria Math" panose="02040503050406030204" pitchFamily="18" charset="0"/>
                            <a:ea typeface="黑体" panose="02010609060101010101" pitchFamily="49" charset="-122"/>
                          </a:rPr>
                          <m:t>=</m:t>
                        </m:r>
                        <m:r>
                          <a:rPr lang="en-US" altLang="zh-CN" sz="2000" b="0" i="1" smtClean="0">
                            <a:latin typeface="Cambria Math" panose="02040503050406030204" pitchFamily="18" charset="0"/>
                            <a:ea typeface="黑体" panose="02010609060101010101" pitchFamily="49" charset="-122"/>
                          </a:rPr>
                          <m:t>𝑃𝑟</m:t>
                        </m:r>
                        <m:d>
                          <m:dPr>
                            <m:ctrlPr>
                              <a:rPr lang="en-US" altLang="zh-CN" sz="2000" i="1">
                                <a:latin typeface="Cambria Math" panose="02040503050406030204" pitchFamily="18" charset="0"/>
                                <a:ea typeface="黑体" panose="02010609060101010101" pitchFamily="49" charset="-122"/>
                              </a:rPr>
                            </m:ctrlPr>
                          </m:dPr>
                          <m:e>
                            <m:sSub>
                              <m:sSubPr>
                                <m:ctrlPr>
                                  <a:rPr lang="en-US" altLang="zh-CN" sz="2000" i="1">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𝑋</m:t>
                                </m:r>
                              </m:e>
                              <m:sub>
                                <m:r>
                                  <a:rPr lang="en-US" altLang="zh-CN" sz="2000" b="0" i="1" smtClean="0">
                                    <a:latin typeface="Cambria Math" panose="02040503050406030204" pitchFamily="18" charset="0"/>
                                    <a:ea typeface="黑体" panose="02010609060101010101" pitchFamily="49" charset="-122"/>
                                  </a:rPr>
                                  <m:t>𝑡</m:t>
                                </m:r>
                                <m:r>
                                  <a:rPr lang="en-US" altLang="zh-CN" sz="2000" b="0" i="1" smtClean="0">
                                    <a:latin typeface="Cambria Math" panose="02040503050406030204" pitchFamily="18" charset="0"/>
                                    <a:ea typeface="黑体" panose="02010609060101010101" pitchFamily="49" charset="-122"/>
                                  </a:rPr>
                                  <m:t>+1</m:t>
                                </m:r>
                              </m:sub>
                            </m:sSub>
                            <m:r>
                              <a:rPr lang="en-US" altLang="zh-CN" sz="2000" b="0" i="1" smtClean="0">
                                <a:latin typeface="Cambria Math" panose="02040503050406030204" pitchFamily="18" charset="0"/>
                                <a:ea typeface="黑体" panose="02010609060101010101" pitchFamily="49" charset="-122"/>
                              </a:rPr>
                              <m:t>=</m:t>
                            </m:r>
                            <m:sSub>
                              <m:sSubPr>
                                <m:ctrlPr>
                                  <a:rPr lang="en-US" altLang="zh-CN" sz="2000" i="1">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𝑥</m:t>
                                </m:r>
                              </m:e>
                              <m:sub>
                                <m:r>
                                  <a:rPr lang="en-US" altLang="zh-CN" sz="2000" b="0" i="1" smtClean="0">
                                    <a:latin typeface="Cambria Math" panose="02040503050406030204" pitchFamily="18" charset="0"/>
                                    <a:ea typeface="黑体" panose="02010609060101010101" pitchFamily="49" charset="-122"/>
                                  </a:rPr>
                                  <m:t>𝑡</m:t>
                                </m:r>
                                <m:r>
                                  <a:rPr lang="en-US" altLang="zh-CN" sz="2000" b="0" i="1" smtClean="0">
                                    <a:latin typeface="Cambria Math" panose="02040503050406030204" pitchFamily="18" charset="0"/>
                                    <a:ea typeface="黑体" panose="02010609060101010101" pitchFamily="49" charset="-122"/>
                                  </a:rPr>
                                  <m:t>+1</m:t>
                                </m:r>
                              </m:sub>
                            </m:sSub>
                          </m:e>
                          <m:e>
                            <m:sSub>
                              <m:sSubPr>
                                <m:ctrlPr>
                                  <a:rPr lang="en-US" altLang="zh-CN" sz="2000" i="1">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𝑋</m:t>
                                </m:r>
                              </m:e>
                              <m:sub>
                                <m:r>
                                  <a:rPr lang="en-US" altLang="zh-CN" sz="2000" b="0" i="1" smtClean="0">
                                    <a:latin typeface="Cambria Math" panose="02040503050406030204" pitchFamily="18" charset="0"/>
                                    <a:ea typeface="黑体" panose="02010609060101010101" pitchFamily="49" charset="-122"/>
                                  </a:rPr>
                                  <m:t>𝑡</m:t>
                                </m:r>
                              </m:sub>
                            </m:sSub>
                            <m:r>
                              <a:rPr lang="en-US" altLang="zh-CN" sz="2000" b="0" i="1" smtClean="0">
                                <a:latin typeface="Cambria Math" panose="02040503050406030204" pitchFamily="18" charset="0"/>
                                <a:ea typeface="黑体" panose="02010609060101010101" pitchFamily="49" charset="-122"/>
                              </a:rPr>
                              <m:t> =</m:t>
                            </m:r>
                            <m:sSub>
                              <m:sSubPr>
                                <m:ctrlPr>
                                  <a:rPr lang="en-US" altLang="zh-CN" sz="2000" i="1">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𝑥</m:t>
                                </m:r>
                              </m:e>
                              <m:sub>
                                <m:r>
                                  <a:rPr lang="en-US" altLang="zh-CN" sz="2000" b="0" i="1" smtClean="0">
                                    <a:latin typeface="Cambria Math" panose="02040503050406030204" pitchFamily="18" charset="0"/>
                                    <a:ea typeface="黑体" panose="02010609060101010101" pitchFamily="49" charset="-122"/>
                                  </a:rPr>
                                  <m:t>𝑡</m:t>
                                </m:r>
                              </m:sub>
                            </m:sSub>
                          </m:e>
                        </m:d>
                      </m:oMath>
                    </m:oMathPara>
                  </a14:m>
                  <a:endParaRPr lang="en-US" altLang="zh-CN" sz="20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C76D0282-2D4E-4059-8116-644E16DE0118}"/>
                    </a:ext>
                  </a:extLst>
                </p:cNvPr>
                <p:cNvSpPr>
                  <a:spLocks noRot="1" noChangeAspect="1" noMove="1" noResize="1" noEditPoints="1" noAdjustHandles="1" noChangeArrowheads="1" noChangeShapeType="1" noTextEdit="1"/>
                </p:cNvSpPr>
                <p:nvPr/>
              </p:nvSpPr>
              <p:spPr>
                <a:xfrm>
                  <a:off x="0" y="1126938"/>
                  <a:ext cx="9221117" cy="3344121"/>
                </a:xfrm>
                <a:prstGeom prst="rect">
                  <a:avLst/>
                </a:prstGeom>
                <a:blipFill>
                  <a:blip r:embed="rId2"/>
                  <a:stretch>
                    <a:fillRect l="-595" r="-6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955766" y="4965438"/>
                  <a:ext cx="3937488" cy="400110"/>
                </a:xfrm>
                <a:prstGeom prst="rect">
                  <a:avLst/>
                </a:prstGeom>
              </p:spPr>
              <p:txBody>
                <a:bodyPr wrap="none">
                  <a:spAutoFit/>
                </a:bodyPr>
                <a:lstStyle/>
                <a:p>
                  <a14:m>
                    <m:oMath xmlns:m="http://schemas.openxmlformats.org/officeDocument/2006/math">
                      <m:r>
                        <a:rPr lang="en-US" altLang="zh-CN" sz="2000" b="1" i="1" smtClean="0">
                          <a:solidFill>
                            <a:srgbClr val="FF0000"/>
                          </a:solidFill>
                          <a:latin typeface="Cambria Math"/>
                        </a:rPr>
                        <m:t>𝒕</m:t>
                      </m:r>
                      <m:r>
                        <a:rPr lang="en-US" altLang="zh-CN" sz="2000" b="1" i="1" smtClean="0">
                          <a:solidFill>
                            <a:srgbClr val="FF0000"/>
                          </a:solidFill>
                          <a:latin typeface="Cambria Math"/>
                        </a:rPr>
                        <m:t>+</m:t>
                      </m:r>
                      <m:r>
                        <a:rPr lang="en-US" altLang="zh-CN" sz="2000" b="1" i="1" smtClean="0">
                          <a:solidFill>
                            <a:srgbClr val="FF0000"/>
                          </a:solidFill>
                          <a:latin typeface="Cambria Math"/>
                        </a:rPr>
                        <m:t>𝟏</m:t>
                      </m:r>
                    </m:oMath>
                  </a14:m>
                  <a:r>
                    <a:rPr lang="zh-CN" altLang="en-US" sz="2000" b="1" dirty="0">
                      <a:solidFill>
                        <a:srgbClr val="FF0000"/>
                      </a:solidFill>
                      <a:latin typeface="微软雅黑" panose="020B0503020204020204" pitchFamily="34" charset="-122"/>
                      <a:ea typeface="微软雅黑" panose="020B0503020204020204" pitchFamily="34" charset="-122"/>
                    </a:rPr>
                    <a:t>时刻状态仅与</a:t>
                  </a:r>
                  <a14:m>
                    <m:oMath xmlns:m="http://schemas.openxmlformats.org/officeDocument/2006/math">
                      <m:r>
                        <a:rPr lang="en-US" altLang="zh-CN" sz="2000" b="1" i="1">
                          <a:solidFill>
                            <a:srgbClr val="FF0000"/>
                          </a:solidFill>
                          <a:latin typeface="Cambria Math"/>
                        </a:rPr>
                        <m:t>𝒕</m:t>
                      </m:r>
                    </m:oMath>
                  </a14:m>
                  <a:r>
                    <a:rPr lang="zh-CN" altLang="en-US" sz="2000" b="1" dirty="0">
                      <a:solidFill>
                        <a:srgbClr val="FF0000"/>
                      </a:solidFill>
                      <a:latin typeface="微软雅黑" panose="020B0503020204020204" pitchFamily="34" charset="-122"/>
                      <a:ea typeface="微软雅黑" panose="020B0503020204020204" pitchFamily="34" charset="-122"/>
                    </a:rPr>
                    <a:t>时刻状态相关</a:t>
                  </a:r>
                </a:p>
              </p:txBody>
            </p:sp>
          </mc:Choice>
          <mc:Fallback xmlns="">
            <p:sp>
              <p:nvSpPr>
                <p:cNvPr id="9" name="矩形 8"/>
                <p:cNvSpPr>
                  <a:spLocks noRot="1" noChangeAspect="1" noMove="1" noResize="1" noEditPoints="1" noAdjustHandles="1" noChangeArrowheads="1" noChangeShapeType="1" noTextEdit="1"/>
                </p:cNvSpPr>
                <p:nvPr/>
              </p:nvSpPr>
              <p:spPr>
                <a:xfrm>
                  <a:off x="4955766" y="4965438"/>
                  <a:ext cx="3937488" cy="400110"/>
                </a:xfrm>
                <a:prstGeom prst="rect">
                  <a:avLst/>
                </a:prstGeom>
                <a:blipFill>
                  <a:blip r:embed="rId3"/>
                  <a:stretch>
                    <a:fillRect t="-7576" r="-929" b="-25758"/>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7850534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2">
            <a:extLst>
              <a:ext uri="{FF2B5EF4-FFF2-40B4-BE49-F238E27FC236}">
                <a16:creationId xmlns:a16="http://schemas.microsoft.com/office/drawing/2014/main" id="{A7663114-BA1E-4D33-B77E-13B4B0533AAA}"/>
              </a:ext>
            </a:extLst>
          </p:cNvPr>
          <p:cNvSpPr>
            <a:spLocks noGrp="1"/>
          </p:cNvSpPr>
          <p:nvPr>
            <p:ph type="title"/>
          </p:nvPr>
        </p:nvSpPr>
        <p:spPr>
          <a:xfrm>
            <a:off x="818147" y="127843"/>
            <a:ext cx="7507706" cy="657727"/>
          </a:xfrm>
        </p:spPr>
        <p:txBody>
          <a:bodyPr/>
          <a:lstStyle/>
          <a:p>
            <a:r>
              <a:rPr lang="zh-CN" altLang="en-US" sz="2400" dirty="0">
                <a:ea typeface="黑体" pitchFamily="49" charset="-122"/>
              </a:rPr>
              <a:t>策略梯度定理</a:t>
            </a:r>
            <a:endPar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A971F96-FDA9-4B29-A380-0F9D83E9D71E}"/>
                  </a:ext>
                </a:extLst>
              </p:cNvPr>
              <p:cNvSpPr txBox="1"/>
              <p:nvPr/>
            </p:nvSpPr>
            <p:spPr>
              <a:xfrm>
                <a:off x="2761072" y="1287752"/>
                <a:ext cx="4572000" cy="4139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smtClean="0">
                              <a:latin typeface="Cambria Math" panose="02040503050406030204" pitchFamily="18" charset="0"/>
                            </a:rPr>
                          </m:ctrlPr>
                        </m:dPr>
                        <m:e>
                          <m:r>
                            <a:rPr lang="zh-CN" altLang="en-US" i="1">
                              <a:latin typeface="Cambria Math" panose="02040503050406030204" pitchFamily="18" charset="0"/>
                            </a:rPr>
                            <m:t>𝑀𝐴𝑋</m:t>
                          </m:r>
                          <m:r>
                            <a:rPr lang="zh-CN" altLang="en-US" i="0">
                              <a:latin typeface="Cambria Math" panose="02040503050406030204" pitchFamily="18" charset="0"/>
                            </a:rPr>
                            <m:t> </m:t>
                          </m:r>
                          <m:r>
                            <a:rPr lang="zh-CN" altLang="en-US" i="1">
                              <a:latin typeface="Cambria Math" panose="02040503050406030204" pitchFamily="18" charset="0"/>
                            </a:rPr>
                            <m:t>𝐽</m:t>
                          </m:r>
                          <m:d>
                            <m:dPr>
                              <m:ctrlPr>
                                <a:rPr lang="zh-CN" altLang="en-US" i="1">
                                  <a:solidFill>
                                    <a:srgbClr val="836967"/>
                                  </a:solidFill>
                                  <a:latin typeface="Cambria Math" panose="02040503050406030204" pitchFamily="18" charset="0"/>
                                </a:rPr>
                              </m:ctrlPr>
                            </m:dPr>
                            <m:e>
                              <m:r>
                                <a:rPr lang="zh-CN" altLang="en-US" b="1" i="1">
                                  <a:latin typeface="Cambria Math" panose="02040503050406030204" pitchFamily="18" charset="0"/>
                                </a:rPr>
                                <m:t>𝜽</m:t>
                              </m:r>
                            </m:e>
                          </m:d>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𝑉</m:t>
                              </m:r>
                            </m:e>
                            <m:sub>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sub>
                          </m:sSub>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𝑠</m:t>
                              </m:r>
                            </m:e>
                            <m:sub>
                              <m:r>
                                <a:rPr lang="zh-CN" altLang="en-US" b="0" i="0">
                                  <a:latin typeface="Cambria Math" panose="02040503050406030204" pitchFamily="18" charset="0"/>
                                </a:rPr>
                                <m:t>0</m:t>
                              </m:r>
                            </m:sub>
                          </m:sSub>
                        </m:e>
                      </m:d>
                    </m:oMath>
                  </m:oMathPara>
                </a14:m>
                <a:endParaRPr lang="zh-CN" altLang="en-US" dirty="0"/>
              </a:p>
            </p:txBody>
          </p:sp>
        </mc:Choice>
        <mc:Fallback xmlns="">
          <p:sp>
            <p:nvSpPr>
              <p:cNvPr id="10" name="文本框 9">
                <a:extLst>
                  <a:ext uri="{FF2B5EF4-FFF2-40B4-BE49-F238E27FC236}">
                    <a16:creationId xmlns:a16="http://schemas.microsoft.com/office/drawing/2014/main" id="{3A971F96-FDA9-4B29-A380-0F9D83E9D71E}"/>
                  </a:ext>
                </a:extLst>
              </p:cNvPr>
              <p:cNvSpPr txBox="1">
                <a:spLocks noRot="1" noChangeAspect="1" noMove="1" noResize="1" noEditPoints="1" noAdjustHandles="1" noChangeArrowheads="1" noChangeShapeType="1" noTextEdit="1"/>
              </p:cNvSpPr>
              <p:nvPr/>
            </p:nvSpPr>
            <p:spPr>
              <a:xfrm>
                <a:off x="2761072" y="1287752"/>
                <a:ext cx="4572000" cy="413959"/>
              </a:xfrm>
              <a:prstGeom prst="rect">
                <a:avLst/>
              </a:prstGeom>
              <a:blipFill>
                <a:blip r:embed="rId2"/>
                <a:stretch>
                  <a:fillRect t="-151471" b="-223529"/>
                </a:stretch>
              </a:blipFill>
            </p:spPr>
            <p:txBody>
              <a:bodyPr/>
              <a:lstStyle/>
              <a:p>
                <a:r>
                  <a:rPr lang="zh-CN" altLang="en-US">
                    <a:noFill/>
                  </a:rPr>
                  <a:t> </a:t>
                </a:r>
              </a:p>
            </p:txBody>
          </p:sp>
        </mc:Fallback>
      </mc:AlternateContent>
      <p:sp>
        <p:nvSpPr>
          <p:cNvPr id="14" name="文本框 13">
            <a:extLst>
              <a:ext uri="{FF2B5EF4-FFF2-40B4-BE49-F238E27FC236}">
                <a16:creationId xmlns:a16="http://schemas.microsoft.com/office/drawing/2014/main" id="{BF8A73AA-49D6-48F4-B3F0-20F83DF58A30}"/>
              </a:ext>
            </a:extLst>
          </p:cNvPr>
          <p:cNvSpPr txBox="1"/>
          <p:nvPr/>
        </p:nvSpPr>
        <p:spPr>
          <a:xfrm>
            <a:off x="2383866" y="1305113"/>
            <a:ext cx="4572000" cy="369332"/>
          </a:xfrm>
          <a:prstGeom prst="rect">
            <a:avLst/>
          </a:prstGeom>
          <a:noFill/>
        </p:spPr>
        <p:txBody>
          <a:bodyPr wrap="square">
            <a:spAutoFit/>
          </a:bodyPr>
          <a:lstStyle/>
          <a:p>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最大化目标</a:t>
            </a:r>
            <a:r>
              <a:rPr lang="zh-CN" altLang="en-US"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b="1" dirty="0"/>
          </a:p>
        </p:txBody>
      </p:sp>
      <p:sp>
        <p:nvSpPr>
          <p:cNvPr id="17" name="文本框 16">
            <a:extLst>
              <a:ext uri="{FF2B5EF4-FFF2-40B4-BE49-F238E27FC236}">
                <a16:creationId xmlns:a16="http://schemas.microsoft.com/office/drawing/2014/main" id="{7FA42972-4C97-49AA-8211-660D9B999915}"/>
              </a:ext>
            </a:extLst>
          </p:cNvPr>
          <p:cNvSpPr txBox="1"/>
          <p:nvPr/>
        </p:nvSpPr>
        <p:spPr>
          <a:xfrm>
            <a:off x="695901" y="1979841"/>
            <a:ext cx="4572000" cy="369332"/>
          </a:xfrm>
          <a:prstGeom prst="rect">
            <a:avLst/>
          </a:prstGeom>
          <a:noFill/>
        </p:spPr>
        <p:txBody>
          <a:bodyPr wrap="square">
            <a:spAutoFit/>
          </a:bodyPr>
          <a:lstStyle/>
          <a:p>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策略梯度定理（</a:t>
            </a:r>
            <a:r>
              <a:rPr lang="en-US" altLang="zh-CN" sz="1800" b="1" dirty="0">
                <a:solidFill>
                  <a:srgbClr val="000000"/>
                </a:solidFill>
                <a:effectLst/>
                <a:latin typeface="Times New Roman" panose="02020603050405020304" pitchFamily="18" charset="0"/>
                <a:ea typeface="华文楷体" panose="02010600040101010101" pitchFamily="2" charset="-122"/>
              </a:rPr>
              <a:t>Policy Gradient Theorem</a:t>
            </a: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8704B614-9E99-483A-9D42-E7EE9DF26A57}"/>
                  </a:ext>
                </a:extLst>
              </p:cNvPr>
              <p:cNvSpPr txBox="1"/>
              <p:nvPr/>
            </p:nvSpPr>
            <p:spPr>
              <a:xfrm>
                <a:off x="2124634" y="2580943"/>
                <a:ext cx="5366599" cy="6043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m:rPr>
                              <m:sty m:val="p"/>
                            </m:rPr>
                            <a:rPr lang="zh-CN" altLang="en-US">
                              <a:latin typeface="Cambria Math" panose="02040503050406030204" pitchFamily="18" charset="0"/>
                            </a:rPr>
                            <m:t>∇</m:t>
                          </m:r>
                        </m:e>
                        <m:sub>
                          <m:r>
                            <a:rPr lang="zh-CN" altLang="en-US" b="1" i="1">
                              <a:latin typeface="Cambria Math" panose="02040503050406030204" pitchFamily="18" charset="0"/>
                            </a:rPr>
                            <m:t>𝜽</m:t>
                          </m:r>
                        </m:sub>
                      </m:sSub>
                      <m:r>
                        <a:rPr lang="zh-CN" altLang="en-US" b="0" i="1">
                          <a:latin typeface="Cambria Math" panose="02040503050406030204" pitchFamily="18" charset="0"/>
                        </a:rPr>
                        <m:t>𝐽</m:t>
                      </m:r>
                      <m:r>
                        <a:rPr lang="zh-CN" altLang="en-US" b="0" i="0">
                          <a:latin typeface="Cambria Math" panose="02040503050406030204" pitchFamily="18" charset="0"/>
                        </a:rPr>
                        <m:t>(</m:t>
                      </m:r>
                      <m:r>
                        <a:rPr lang="zh-CN" altLang="en-US" b="1" i="1">
                          <a:latin typeface="Cambria Math" panose="02040503050406030204" pitchFamily="18" charset="0"/>
                        </a:rPr>
                        <m:t>𝜽</m:t>
                      </m:r>
                      <m:r>
                        <a:rPr lang="zh-CN" altLang="en-US" b="0" i="0">
                          <a:latin typeface="Cambria Math" panose="02040503050406030204" pitchFamily="18" charset="0"/>
                        </a:rPr>
                        <m:t>)∝</m:t>
                      </m:r>
                      <m:nary>
                        <m:naryPr>
                          <m:chr m:val="∑"/>
                          <m:limLoc m:val="subSup"/>
                          <m:supHide m:val="on"/>
                          <m:ctrlPr>
                            <a:rPr lang="zh-CN" altLang="en-US" b="0" i="1">
                              <a:latin typeface="Cambria Math" panose="02040503050406030204" pitchFamily="18" charset="0"/>
                            </a:rPr>
                          </m:ctrlPr>
                        </m:naryPr>
                        <m:sub>
                          <m:r>
                            <a:rPr lang="zh-CN" altLang="en-US" b="0" i="1">
                              <a:latin typeface="Cambria Math" panose="02040503050406030204" pitchFamily="18" charset="0"/>
                            </a:rPr>
                            <m:t>𝑠</m:t>
                          </m:r>
                        </m:sub>
                        <m:sup/>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𝜇</m:t>
                              </m:r>
                            </m:e>
                            <m:sub>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e>
                          </m:d>
                          <m:nary>
                            <m:naryPr>
                              <m:chr m:val="∑"/>
                              <m:limLoc m:val="subSup"/>
                              <m:supHide m:val="on"/>
                              <m:ctrlPr>
                                <a:rPr lang="zh-CN" altLang="en-US" b="0" i="1">
                                  <a:latin typeface="Cambria Math" panose="02040503050406030204" pitchFamily="18" charset="0"/>
                                </a:rPr>
                              </m:ctrlPr>
                            </m:naryPr>
                            <m:sub>
                              <m:r>
                                <a:rPr lang="zh-CN" altLang="en-US" b="0" i="1">
                                  <a:latin typeface="Cambria Math" panose="02040503050406030204" pitchFamily="18" charset="0"/>
                                </a:rPr>
                                <m:t>𝑎</m:t>
                              </m:r>
                            </m:sub>
                            <m:sup/>
                            <m:e>
                              <m:d>
                                <m:dPr>
                                  <m:begChr m:val=""/>
                                  <m:ctrlPr>
                                    <a:rPr lang="zh-CN" altLang="en-US" b="0" i="1">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𝑞</m:t>
                                      </m:r>
                                    </m:e>
                                    <m:sub>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sSub>
                                    <m:sSubPr>
                                      <m:ctrlPr>
                                        <a:rPr lang="zh-CN" altLang="en-US" b="0" i="1">
                                          <a:solidFill>
                                            <a:srgbClr val="836967"/>
                                          </a:solidFill>
                                          <a:latin typeface="Cambria Math" panose="02040503050406030204" pitchFamily="18" charset="0"/>
                                        </a:rPr>
                                      </m:ctrlPr>
                                    </m:sSubPr>
                                    <m:e>
                                      <m:r>
                                        <m:rPr>
                                          <m:sty m:val="p"/>
                                        </m:rPr>
                                        <a:rPr lang="zh-CN" altLang="en-US" b="0" i="0">
                                          <a:latin typeface="Cambria Math" panose="02040503050406030204" pitchFamily="18" charset="0"/>
                                        </a:rPr>
                                        <m:t>∇</m:t>
                                      </m:r>
                                    </m:e>
                                    <m:sub>
                                      <m:r>
                                        <a:rPr lang="zh-CN" altLang="en-US" b="1" i="1">
                                          <a:latin typeface="Cambria Math" panose="02040503050406030204" pitchFamily="18" charset="0"/>
                                        </a:rPr>
                                        <m:t>𝜽</m:t>
                                      </m:r>
                                    </m:sub>
                                  </m:sSub>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r>
                                    <a:rPr lang="zh-CN" altLang="en-US" b="0" i="0">
                                      <a:latin typeface="Cambria Math" panose="02040503050406030204" pitchFamily="18" charset="0"/>
                                    </a:rPr>
                                    <m:t>(</m:t>
                                  </m:r>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r>
                                <a:rPr lang="en-US" altLang="zh-CN" b="0" i="1" smtClean="0">
                                  <a:latin typeface="Cambria Math" panose="02040503050406030204" pitchFamily="18" charset="0"/>
                                </a:rPr>
                                <m:t>(7.11)</m:t>
                              </m:r>
                            </m:e>
                          </m:nary>
                        </m:e>
                      </m:nary>
                    </m:oMath>
                  </m:oMathPara>
                </a14:m>
                <a:endParaRPr lang="zh-CN" altLang="en-US" dirty="0"/>
              </a:p>
            </p:txBody>
          </p:sp>
        </mc:Choice>
        <mc:Fallback xmlns="">
          <p:sp>
            <p:nvSpPr>
              <p:cNvPr id="21" name="文本框 20">
                <a:extLst>
                  <a:ext uri="{FF2B5EF4-FFF2-40B4-BE49-F238E27FC236}">
                    <a16:creationId xmlns:a16="http://schemas.microsoft.com/office/drawing/2014/main" id="{8704B614-9E99-483A-9D42-E7EE9DF26A57}"/>
                  </a:ext>
                </a:extLst>
              </p:cNvPr>
              <p:cNvSpPr txBox="1">
                <a:spLocks noRot="1" noChangeAspect="1" noMove="1" noResize="1" noEditPoints="1" noAdjustHandles="1" noChangeArrowheads="1" noChangeShapeType="1" noTextEdit="1"/>
              </p:cNvSpPr>
              <p:nvPr/>
            </p:nvSpPr>
            <p:spPr>
              <a:xfrm>
                <a:off x="2124634" y="2580943"/>
                <a:ext cx="5366599" cy="60439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C91D1D83-96B3-4B6C-9F60-7B554B41B47B}"/>
                  </a:ext>
                </a:extLst>
              </p:cNvPr>
              <p:cNvSpPr txBox="1"/>
              <p:nvPr/>
            </p:nvSpPr>
            <p:spPr>
              <a:xfrm>
                <a:off x="489755" y="3497084"/>
                <a:ext cx="8027573" cy="2684838"/>
              </a:xfrm>
              <a:prstGeom prst="rect">
                <a:avLst/>
              </a:prstGeom>
              <a:noFill/>
            </p:spPr>
            <p:txBody>
              <a:bodyPr wrap="square">
                <a:spAutoFit/>
              </a:bodyPr>
              <a:lstStyle/>
              <a:p>
                <a:pPr marL="285750" indent="-285750" algn="just">
                  <a:buFont typeface="Wingdings" panose="05000000000000000000" pitchFamily="2" charset="2"/>
                  <a:buChar char="l"/>
                </a:pPr>
                <a:r>
                  <a:rPr lang="zh-CN" altLang="zh-CN" dirty="0"/>
                  <a:t>其中</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𝜇</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𝜋</m:t>
                            </m:r>
                          </m:e>
                          <m:sub>
                            <m:r>
                              <a:rPr lang="en-US" altLang="zh-CN" b="1" i="1">
                                <a:latin typeface="Cambria Math" panose="02040503050406030204" pitchFamily="18" charset="0"/>
                              </a:rPr>
                              <m:t>𝜽</m:t>
                            </m:r>
                          </m:sub>
                        </m:sSub>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oMath>
                </a14:m>
                <a:r>
                  <a:rPr lang="zh-CN" altLang="zh-CN" dirty="0"/>
                  <a:t>称为策略</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𝜋</m:t>
                        </m:r>
                      </m:e>
                      <m:sub>
                        <m:r>
                          <a:rPr lang="en-US" altLang="zh-CN" b="1" i="1">
                            <a:latin typeface="Cambria Math" panose="02040503050406030204" pitchFamily="18" charset="0"/>
                          </a:rPr>
                          <m:t>𝜽</m:t>
                        </m:r>
                      </m:sub>
                    </m:sSub>
                  </m:oMath>
                </a14:m>
                <a:r>
                  <a:rPr lang="zh-CN" altLang="en-US" dirty="0"/>
                  <a:t>对于</a:t>
                </a:r>
                <a:r>
                  <a:rPr lang="zh-CN" altLang="zh-CN" dirty="0"/>
                  <a:t>状态</a:t>
                </a:r>
                <a14:m>
                  <m:oMath xmlns:m="http://schemas.openxmlformats.org/officeDocument/2006/math">
                    <m:r>
                      <a:rPr lang="en-US" altLang="zh-CN" i="1">
                        <a:latin typeface="Cambria Math" panose="02040503050406030204" pitchFamily="18" charset="0"/>
                      </a:rPr>
                      <m:t>𝑠</m:t>
                    </m:r>
                  </m:oMath>
                </a14:m>
                <a:r>
                  <a:rPr lang="zh-CN" altLang="en-US" dirty="0"/>
                  <a:t>的</a:t>
                </a:r>
                <a:r>
                  <a:rPr lang="zh-CN" altLang="zh-CN" dirty="0"/>
                  <a:t>策略分布，假设</a:t>
                </a:r>
                <a14:m>
                  <m:oMath xmlns:m="http://schemas.openxmlformats.org/officeDocument/2006/math">
                    <m:r>
                      <a:rPr lang="en-US" altLang="zh-CN" i="1">
                        <a:latin typeface="Cambria Math" panose="02040503050406030204" pitchFamily="18" charset="0"/>
                      </a:rPr>
                      <m:t>𝛾</m:t>
                    </m:r>
                    <m:r>
                      <a:rPr lang="en-US" altLang="zh-CN" i="1">
                        <a:latin typeface="Cambria Math" panose="02040503050406030204" pitchFamily="18" charset="0"/>
                      </a:rPr>
                      <m:t>=1</m:t>
                    </m:r>
                  </m:oMath>
                </a14:m>
                <a:r>
                  <a:rPr lang="zh-CN" altLang="zh-CN" dirty="0"/>
                  <a:t>（即前面定义的折扣系数）。在持续问题中，</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𝜇</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𝜋</m:t>
                            </m:r>
                          </m:e>
                          <m:sub>
                            <m:r>
                              <a:rPr lang="en-US" altLang="zh-CN" b="1" i="1">
                                <a:latin typeface="Cambria Math" panose="02040503050406030204" pitchFamily="18" charset="0"/>
                              </a:rPr>
                              <m:t>𝜽</m:t>
                            </m:r>
                          </m:sub>
                        </m:sSub>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oMath>
                </a14:m>
                <a:r>
                  <a:rPr lang="zh-CN" altLang="zh-CN" dirty="0"/>
                  <a:t>为算法从</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0</m:t>
                        </m:r>
                      </m:sub>
                    </m:sSub>
                  </m:oMath>
                </a14:m>
                <a:r>
                  <a:rPr lang="zh-CN" altLang="zh-CN" dirty="0"/>
                  <a:t>出发经过无限多步后位于状态</a:t>
                </a:r>
                <a14:m>
                  <m:oMath xmlns:m="http://schemas.openxmlformats.org/officeDocument/2006/math">
                    <m:r>
                      <a:rPr lang="en-US" altLang="zh-CN" i="1">
                        <a:latin typeface="Cambria Math" panose="02040503050406030204" pitchFamily="18" charset="0"/>
                      </a:rPr>
                      <m:t>𝑠</m:t>
                    </m:r>
                  </m:oMath>
                </a14:m>
                <a:r>
                  <a:rPr lang="zh-CN" altLang="zh-CN" dirty="0"/>
                  <a:t>的概率；在分段问题中，</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𝜇</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𝜋</m:t>
                            </m:r>
                          </m:e>
                          <m:sub>
                            <m:r>
                              <a:rPr lang="en-US" altLang="zh-CN" b="1" i="1">
                                <a:latin typeface="Cambria Math" panose="02040503050406030204" pitchFamily="18" charset="0"/>
                              </a:rPr>
                              <m:t>𝜽</m:t>
                            </m:r>
                          </m:sub>
                        </m:sSub>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oMath>
                </a14:m>
                <a:r>
                  <a:rPr lang="zh-CN" altLang="zh-CN" dirty="0"/>
                  <a:t>为归一化后的算法从</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𝑠</m:t>
                        </m:r>
                      </m:e>
                      <m:sub>
                        <m:r>
                          <a:rPr lang="en-US" altLang="zh-CN" i="1">
                            <a:latin typeface="Cambria Math" panose="02040503050406030204" pitchFamily="18" charset="0"/>
                          </a:rPr>
                          <m:t>0</m:t>
                        </m:r>
                      </m:sub>
                    </m:sSub>
                  </m:oMath>
                </a14:m>
                <a:r>
                  <a:rPr lang="zh-CN" altLang="zh-CN" dirty="0"/>
                  <a:t>出发访问</a:t>
                </a:r>
                <a14:m>
                  <m:oMath xmlns:m="http://schemas.openxmlformats.org/officeDocument/2006/math">
                    <m:r>
                      <a:rPr lang="en-US" altLang="zh-CN" i="1">
                        <a:latin typeface="Cambria Math" panose="02040503050406030204" pitchFamily="18" charset="0"/>
                      </a:rPr>
                      <m:t>𝑠</m:t>
                    </m:r>
                  </m:oMath>
                </a14:m>
                <a:r>
                  <a:rPr lang="zh-CN" altLang="zh-CN" dirty="0"/>
                  <a:t>的次数的期望。当</a:t>
                </a:r>
                <a14:m>
                  <m:oMath xmlns:m="http://schemas.openxmlformats.org/officeDocument/2006/math">
                    <m:r>
                      <a:rPr lang="en-US" altLang="zh-CN" i="1">
                        <a:latin typeface="Cambria Math" panose="02040503050406030204" pitchFamily="18" charset="0"/>
                      </a:rPr>
                      <m:t>𝛾</m:t>
                    </m:r>
                    <m:r>
                      <a:rPr lang="en-US" altLang="zh-CN" i="1">
                        <a:latin typeface="Cambria Math" panose="02040503050406030204" pitchFamily="18" charset="0"/>
                      </a:rPr>
                      <m:t>∈(0,1)</m:t>
                    </m:r>
                  </m:oMath>
                </a14:m>
                <a:r>
                  <a:rPr lang="zh-CN" altLang="zh-CN" dirty="0"/>
                  <a:t>时，则需要给每个状态的</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𝜇</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𝜋</m:t>
                            </m:r>
                          </m:e>
                          <m:sub>
                            <m:r>
                              <a:rPr lang="en-US" altLang="zh-CN" b="1" i="1">
                                <a:latin typeface="Cambria Math" panose="02040503050406030204" pitchFamily="18" charset="0"/>
                              </a:rPr>
                              <m:t>𝜽</m:t>
                            </m:r>
                          </m:sub>
                        </m:sSub>
                      </m:sub>
                    </m:sSub>
                    <m:r>
                      <a:rPr lang="en-US" altLang="zh-CN" i="1">
                        <a:latin typeface="Cambria Math" panose="02040503050406030204" pitchFamily="18" charset="0"/>
                      </a:rPr>
                      <m:t>(</m:t>
                    </m:r>
                    <m:r>
                      <a:rPr lang="en-US" altLang="zh-CN" i="1">
                        <a:latin typeface="Cambria Math" panose="02040503050406030204" pitchFamily="18" charset="0"/>
                      </a:rPr>
                      <m:t>𝑠</m:t>
                    </m:r>
                    <m:r>
                      <a:rPr lang="en-US" altLang="zh-CN" i="1">
                        <a:latin typeface="Cambria Math" panose="02040503050406030204" pitchFamily="18" charset="0"/>
                      </a:rPr>
                      <m:t>)</m:t>
                    </m:r>
                  </m:oMath>
                </a14:m>
                <a:r>
                  <a:rPr lang="zh-CN" altLang="zh-CN" dirty="0"/>
                  <a:t>值加上一个权重。在保证算法通用性的前提下，为了简化说明，下文在进行公式推导时始终假设</a:t>
                </a:r>
                <a14:m>
                  <m:oMath xmlns:m="http://schemas.openxmlformats.org/officeDocument/2006/math">
                    <m:r>
                      <a:rPr lang="en-US" altLang="zh-CN" i="1">
                        <a:latin typeface="Cambria Math" panose="02040503050406030204" pitchFamily="18" charset="0"/>
                      </a:rPr>
                      <m:t>𝛾</m:t>
                    </m:r>
                    <m:r>
                      <a:rPr lang="en-US" altLang="zh-CN" i="1">
                        <a:latin typeface="Cambria Math" panose="02040503050406030204" pitchFamily="18" charset="0"/>
                      </a:rPr>
                      <m:t>=1</m:t>
                    </m:r>
                  </m:oMath>
                </a14:m>
                <a:r>
                  <a:rPr lang="zh-CN" altLang="zh-CN" dirty="0"/>
                  <a:t>，但是在算法流程中会体现折扣系数</a:t>
                </a:r>
                <a14:m>
                  <m:oMath xmlns:m="http://schemas.openxmlformats.org/officeDocument/2006/math">
                    <m:r>
                      <a:rPr lang="en-US" altLang="zh-CN" i="1">
                        <a:latin typeface="Cambria Math" panose="02040503050406030204" pitchFamily="18" charset="0"/>
                      </a:rPr>
                      <m:t>𝛾</m:t>
                    </m:r>
                  </m:oMath>
                </a14:m>
                <a:r>
                  <a:rPr lang="zh-CN" altLang="zh-CN" dirty="0"/>
                  <a:t>的影响。</a:t>
                </a:r>
                <a:endParaRPr lang="en-US" altLang="zh-CN" dirty="0"/>
              </a:p>
              <a:p>
                <a:pPr algn="just"/>
                <a:endParaRPr lang="zh-CN" altLang="zh-CN" dirty="0"/>
              </a:p>
              <a:p>
                <a:pPr marL="285750" indent="-285750" algn="just">
                  <a:buFont typeface="Wingdings" panose="05000000000000000000" pitchFamily="2" charset="2"/>
                  <a:buChar char="l"/>
                </a:pP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策略梯度法的求解思路：如果能够计算或估计出公式</a:t>
                </a:r>
                <a:r>
                  <a:rPr lang="en-US" altLang="zh-CN" sz="1800" b="1" dirty="0">
                    <a:solidFill>
                      <a:srgbClr val="000000"/>
                    </a:solidFill>
                    <a:effectLst/>
                    <a:latin typeface="Times New Roman" panose="02020603050405020304" pitchFamily="18" charset="0"/>
                    <a:ea typeface="华文楷体" panose="02010600040101010101" pitchFamily="2" charset="-122"/>
                  </a:rPr>
                  <a:t>(7.11)</a:t>
                </a: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中的梯度，智能体就能直接对策略函数进行优化。</a:t>
                </a:r>
                <a:endParaRPr lang="zh-CN" altLang="en-US" b="1" dirty="0"/>
              </a:p>
            </p:txBody>
          </p:sp>
        </mc:Choice>
        <mc:Fallback xmlns="">
          <p:sp>
            <p:nvSpPr>
              <p:cNvPr id="23" name="文本框 22">
                <a:extLst>
                  <a:ext uri="{FF2B5EF4-FFF2-40B4-BE49-F238E27FC236}">
                    <a16:creationId xmlns:a16="http://schemas.microsoft.com/office/drawing/2014/main" id="{C91D1D83-96B3-4B6C-9F60-7B554B41B47B}"/>
                  </a:ext>
                </a:extLst>
              </p:cNvPr>
              <p:cNvSpPr txBox="1">
                <a:spLocks noRot="1" noChangeAspect="1" noMove="1" noResize="1" noEditPoints="1" noAdjustHandles="1" noChangeArrowheads="1" noChangeShapeType="1" noTextEdit="1"/>
              </p:cNvSpPr>
              <p:nvPr/>
            </p:nvSpPr>
            <p:spPr>
              <a:xfrm>
                <a:off x="489755" y="3497084"/>
                <a:ext cx="8027573" cy="2684838"/>
              </a:xfrm>
              <a:prstGeom prst="rect">
                <a:avLst/>
              </a:prstGeom>
              <a:blipFill>
                <a:blip r:embed="rId4"/>
                <a:stretch>
                  <a:fillRect l="-456" t="-2045" r="-683" b="-2955"/>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5ACA3C60-6E19-4314-BC8B-2129A456B102}"/>
              </a:ext>
            </a:extLst>
          </p:cNvPr>
          <p:cNvSpPr txBox="1"/>
          <p:nvPr/>
        </p:nvSpPr>
        <p:spPr>
          <a:xfrm>
            <a:off x="6234546" y="1344702"/>
            <a:ext cx="2630734" cy="338554"/>
          </a:xfrm>
          <a:prstGeom prst="rect">
            <a:avLst/>
          </a:prstGeom>
          <a:noFill/>
        </p:spPr>
        <p:txBody>
          <a:bodyPr wrap="square" rtlCol="0">
            <a:spAutoFit/>
          </a:bodyPr>
          <a:lstStyle/>
          <a:p>
            <a:r>
              <a:rPr lang="zh-CN" altLang="en-US" sz="1600" dirty="0"/>
              <a:t>从初始状态出发的价值函数</a:t>
            </a:r>
          </a:p>
        </p:txBody>
      </p:sp>
    </p:spTree>
    <p:extLst>
      <p:ext uri="{BB962C8B-B14F-4D97-AF65-F5344CB8AC3E}">
        <p14:creationId xmlns:p14="http://schemas.microsoft.com/office/powerpoint/2010/main" val="31058542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2">
            <a:extLst>
              <a:ext uri="{FF2B5EF4-FFF2-40B4-BE49-F238E27FC236}">
                <a16:creationId xmlns:a16="http://schemas.microsoft.com/office/drawing/2014/main" id="{A7663114-BA1E-4D33-B77E-13B4B0533AAA}"/>
              </a:ext>
            </a:extLst>
          </p:cNvPr>
          <p:cNvSpPr>
            <a:spLocks noGrp="1"/>
          </p:cNvSpPr>
          <p:nvPr>
            <p:ph type="title"/>
          </p:nvPr>
        </p:nvSpPr>
        <p:spPr>
          <a:xfrm>
            <a:off x="818147" y="127843"/>
            <a:ext cx="7507706" cy="657727"/>
          </a:xfrm>
        </p:spPr>
        <p:txBody>
          <a:bodyPr/>
          <a:lstStyle/>
          <a:p>
            <a:r>
              <a:rPr lang="zh-CN" altLang="en-US" sz="2400" dirty="0">
                <a:ea typeface="黑体" pitchFamily="49" charset="-122"/>
              </a:rPr>
              <a:t>基于蒙特卡洛采样的策略梯度法</a:t>
            </a:r>
            <a:endPar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04D5BE5-7E5D-4C75-9D2B-741A84F28D7B}"/>
                  </a:ext>
                </a:extLst>
              </p:cNvPr>
              <p:cNvSpPr txBox="1"/>
              <p:nvPr/>
            </p:nvSpPr>
            <p:spPr>
              <a:xfrm>
                <a:off x="620699" y="853235"/>
                <a:ext cx="8049295" cy="853119"/>
              </a:xfrm>
              <a:prstGeom prst="rect">
                <a:avLst/>
              </a:prstGeom>
              <a:noFill/>
            </p:spPr>
            <p:txBody>
              <a:bodyPr wrap="square">
                <a:spAutoFit/>
              </a:bodyPr>
              <a:lstStyle/>
              <a:p>
                <a:pPr algn="just"/>
                <a:r>
                  <a:rPr lang="zh-CN"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根据</a:t>
                </a: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策略梯度</a:t>
                </a:r>
                <a:r>
                  <a:rPr lang="zh-CN"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公式计算策略梯度并非一个简单的问题，其中对</a:t>
                </a:r>
                <a14:m>
                  <m:oMath xmlns:m="http://schemas.openxmlformats.org/officeDocument/2006/math">
                    <m:sSub>
                      <m:sSubPr>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𝝁</m:t>
                        </m:r>
                      </m:e>
                      <m:sub>
                        <m:sSub>
                          <m:sSubPr>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𝝅</m:t>
                            </m:r>
                          </m:e>
                          <m:sub>
                            <m:r>
                              <a:rPr lang="en-US" altLang="zh-CN" sz="16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𝜽</m:t>
                            </m:r>
                          </m:sub>
                        </m:sSub>
                      </m:sub>
                    </m:sSub>
                  </m:oMath>
                </a14:m>
                <a:r>
                  <a:rPr lang="zh-CN"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𝒒</m:t>
                        </m:r>
                      </m:e>
                      <m:sub>
                        <m:sSub>
                          <m:sSubPr>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𝝅</m:t>
                            </m:r>
                          </m:e>
                          <m:sub>
                            <m:r>
                              <a:rPr lang="en-US" altLang="zh-CN" sz="16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𝜽</m:t>
                            </m:r>
                          </m:sub>
                        </m:sSub>
                      </m:sub>
                    </m:sSub>
                  </m:oMath>
                </a14:m>
                <a:r>
                  <a:rPr lang="zh-CN"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的准确估计本来就是难题，更不用说进一步计算</a:t>
                </a:r>
                <a14:m>
                  <m:oMath xmlns:m="http://schemas.openxmlformats.org/officeDocument/2006/math">
                    <m:sSub>
                      <m:sSubPr>
                        <m:ctrlPr>
                          <a:rPr lang="zh-CN" altLang="zh-CN" sz="16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sub>
                        <m:r>
                          <a:rPr lang="en-US" altLang="zh-CN" sz="16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𝜽</m:t>
                        </m:r>
                      </m:sub>
                    </m:sSub>
                    <m:r>
                      <a:rPr lang="en-US" altLang="zh-CN" sz="16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𝑱</m:t>
                    </m:r>
                    <m:r>
                      <a:rPr lang="en-US" altLang="zh-CN" sz="16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𝜽</m:t>
                    </m:r>
                    <m:r>
                      <a:rPr lang="en-US" altLang="zh-CN" sz="16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了。好在蒙特卡洛法能被用来估计这类问题的取值，为此首先要对</a:t>
                </a:r>
                <a:r>
                  <a:rPr lang="zh-CN" altLang="en-US"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策略梯度</a:t>
                </a: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公式进行</a:t>
                </a:r>
                <a:r>
                  <a:rPr lang="zh-CN"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如下的适当变形：</a:t>
                </a:r>
                <a:endParaRPr lang="zh-CN" altLang="en-US" sz="1600" b="1" dirty="0"/>
              </a:p>
            </p:txBody>
          </p:sp>
        </mc:Choice>
        <mc:Fallback xmlns="">
          <p:sp>
            <p:nvSpPr>
              <p:cNvPr id="11" name="文本框 10">
                <a:extLst>
                  <a:ext uri="{FF2B5EF4-FFF2-40B4-BE49-F238E27FC236}">
                    <a16:creationId xmlns:a16="http://schemas.microsoft.com/office/drawing/2014/main" id="{104D5BE5-7E5D-4C75-9D2B-741A84F28D7B}"/>
                  </a:ext>
                </a:extLst>
              </p:cNvPr>
              <p:cNvSpPr txBox="1">
                <a:spLocks noRot="1" noChangeAspect="1" noMove="1" noResize="1" noEditPoints="1" noAdjustHandles="1" noChangeArrowheads="1" noChangeShapeType="1" noTextEdit="1"/>
              </p:cNvSpPr>
              <p:nvPr/>
            </p:nvSpPr>
            <p:spPr>
              <a:xfrm>
                <a:off x="620699" y="853235"/>
                <a:ext cx="8049295" cy="853119"/>
              </a:xfrm>
              <a:prstGeom prst="rect">
                <a:avLst/>
              </a:prstGeom>
              <a:blipFill>
                <a:blip r:embed="rId2"/>
                <a:stretch>
                  <a:fillRect l="-455" t="-714" r="-379" b="-9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6DFCE92-FF75-4F04-A022-94FFFC35E51D}"/>
                  </a:ext>
                </a:extLst>
              </p:cNvPr>
              <p:cNvSpPr txBox="1"/>
              <p:nvPr/>
            </p:nvSpPr>
            <p:spPr>
              <a:xfrm>
                <a:off x="818147" y="1668225"/>
                <a:ext cx="7338105" cy="22283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m:rPr>
                              <m:sty m:val="p"/>
                            </m:rPr>
                            <a:rPr lang="zh-CN" altLang="en-US">
                              <a:latin typeface="Cambria Math" panose="02040503050406030204" pitchFamily="18" charset="0"/>
                            </a:rPr>
                            <m:t>∇</m:t>
                          </m:r>
                        </m:e>
                        <m:sub>
                          <m:r>
                            <a:rPr lang="zh-CN" altLang="en-US" b="1" i="1">
                              <a:latin typeface="Cambria Math" panose="02040503050406030204" pitchFamily="18" charset="0"/>
                            </a:rPr>
                            <m:t>𝜽</m:t>
                          </m:r>
                        </m:sub>
                      </m:sSub>
                      <m:r>
                        <a:rPr lang="zh-CN" altLang="en-US" b="0" i="1">
                          <a:latin typeface="Cambria Math" panose="02040503050406030204" pitchFamily="18" charset="0"/>
                        </a:rPr>
                        <m:t>𝐽</m:t>
                      </m:r>
                      <m:d>
                        <m:dPr>
                          <m:ctrlPr>
                            <a:rPr lang="zh-CN" altLang="en-US" b="0" i="1">
                              <a:solidFill>
                                <a:srgbClr val="836967"/>
                              </a:solidFill>
                              <a:latin typeface="Cambria Math" panose="02040503050406030204" pitchFamily="18" charset="0"/>
                            </a:rPr>
                          </m:ctrlPr>
                        </m:dPr>
                        <m:e>
                          <m:r>
                            <a:rPr lang="zh-CN" altLang="en-US" b="1" i="1">
                              <a:latin typeface="Cambria Math" panose="02040503050406030204" pitchFamily="18" charset="0"/>
                            </a:rPr>
                            <m:t>𝜽</m:t>
                          </m:r>
                        </m:e>
                      </m:d>
                      <m:r>
                        <a:rPr lang="zh-CN" altLang="en-US" b="0" i="0">
                          <a:latin typeface="Cambria Math" panose="02040503050406030204" pitchFamily="18" charset="0"/>
                        </a:rPr>
                        <m:t>∝</m:t>
                      </m:r>
                      <m:nary>
                        <m:naryPr>
                          <m:chr m:val="∑"/>
                          <m:limLoc m:val="subSup"/>
                          <m:supHide m:val="on"/>
                          <m:ctrlPr>
                            <a:rPr lang="zh-CN" altLang="en-US" b="0" i="1">
                              <a:latin typeface="Cambria Math" panose="02040503050406030204" pitchFamily="18" charset="0"/>
                            </a:rPr>
                          </m:ctrlPr>
                        </m:naryPr>
                        <m:sub>
                          <m:r>
                            <a:rPr lang="zh-CN" altLang="en-US" b="0" i="1">
                              <a:latin typeface="Cambria Math" panose="02040503050406030204" pitchFamily="18" charset="0"/>
                            </a:rPr>
                            <m:t>𝑠</m:t>
                          </m:r>
                        </m:sub>
                        <m:sup/>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𝜇</m:t>
                              </m:r>
                            </m:e>
                            <m:sub>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e>
                          </m:d>
                          <m:nary>
                            <m:naryPr>
                              <m:chr m:val="∑"/>
                              <m:limLoc m:val="subSup"/>
                              <m:supHide m:val="on"/>
                              <m:ctrlPr>
                                <a:rPr lang="zh-CN" altLang="en-US" b="0" i="1">
                                  <a:latin typeface="Cambria Math" panose="02040503050406030204" pitchFamily="18" charset="0"/>
                                </a:rPr>
                              </m:ctrlPr>
                            </m:naryPr>
                            <m:sub>
                              <m:r>
                                <a:rPr lang="zh-CN" altLang="en-US" b="0" i="1">
                                  <a:latin typeface="Cambria Math" panose="02040503050406030204" pitchFamily="18" charset="0"/>
                                </a:rPr>
                                <m:t>𝑎</m:t>
                              </m:r>
                            </m:sub>
                            <m:sup/>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𝑞</m:t>
                                  </m:r>
                                </m:e>
                                <m:sub>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sSub>
                                <m:sSubPr>
                                  <m:ctrlPr>
                                    <a:rPr lang="zh-CN" altLang="en-US" b="0" i="1">
                                      <a:solidFill>
                                        <a:srgbClr val="836967"/>
                                      </a:solidFill>
                                      <a:latin typeface="Cambria Math" panose="02040503050406030204" pitchFamily="18" charset="0"/>
                                    </a:rPr>
                                  </m:ctrlPr>
                                </m:sSubPr>
                                <m:e>
                                  <m:r>
                                    <m:rPr>
                                      <m:sty m:val="p"/>
                                    </m:rPr>
                                    <a:rPr lang="zh-CN" altLang="en-US" b="0" i="0">
                                      <a:latin typeface="Cambria Math" panose="02040503050406030204" pitchFamily="18" charset="0"/>
                                    </a:rPr>
                                    <m:t>∇</m:t>
                                  </m:r>
                                </m:e>
                                <m:sub>
                                  <m:r>
                                    <a:rPr lang="zh-CN" altLang="en-US" b="1" i="1">
                                      <a:latin typeface="Cambria Math" panose="02040503050406030204" pitchFamily="18" charset="0"/>
                                    </a:rPr>
                                    <m:t>𝜽</m:t>
                                  </m:r>
                                </m:sub>
                              </m:sSub>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e>
                          </m:nary>
                        </m:e>
                      </m:nary>
                      <m:r>
                        <a:rPr lang="zh-CN" altLang="en-US" b="0" i="0">
                          <a:latin typeface="Cambria Math" panose="02040503050406030204" pitchFamily="18" charset="0"/>
                        </a:rPr>
                        <m:t>=</m:t>
                      </m:r>
                      <m:nary>
                        <m:naryPr>
                          <m:chr m:val="∑"/>
                          <m:limLoc m:val="subSup"/>
                          <m:supHide m:val="on"/>
                          <m:ctrlPr>
                            <a:rPr lang="zh-CN" altLang="en-US" b="0" i="1">
                              <a:latin typeface="Cambria Math" panose="02040503050406030204" pitchFamily="18" charset="0"/>
                            </a:rPr>
                          </m:ctrlPr>
                        </m:naryPr>
                        <m:sub>
                          <m:r>
                            <a:rPr lang="zh-CN" altLang="en-US" b="0" i="1">
                              <a:latin typeface="Cambria Math" panose="02040503050406030204" pitchFamily="18" charset="0"/>
                            </a:rPr>
                            <m:t>𝑠</m:t>
                          </m:r>
                        </m:sub>
                        <m:sup/>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𝜇</m:t>
                              </m:r>
                            </m:e>
                            <m:sub>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e>
                          </m:d>
                          <m:nary>
                            <m:naryPr>
                              <m:chr m:val="∑"/>
                              <m:limLoc m:val="subSup"/>
                              <m:supHide m:val="on"/>
                              <m:ctrlPr>
                                <a:rPr lang="zh-CN" altLang="en-US" b="0" i="1">
                                  <a:latin typeface="Cambria Math" panose="02040503050406030204" pitchFamily="18" charset="0"/>
                                </a:rPr>
                              </m:ctrlPr>
                            </m:naryPr>
                            <m:sub>
                              <m:r>
                                <a:rPr lang="zh-CN" altLang="en-US" b="0" i="1">
                                  <a:latin typeface="Cambria Math" panose="02040503050406030204" pitchFamily="18" charset="0"/>
                                </a:rPr>
                                <m:t>𝑎</m:t>
                              </m:r>
                            </m:sub>
                            <m:sup/>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d>
                                <m:dPr>
                                  <m:begChr m:val="["/>
                                  <m:endChr m:val="]"/>
                                  <m:ctrlPr>
                                    <a:rPr lang="zh-CN" altLang="en-US" b="0" i="1">
                                      <a:solidFill>
                                        <a:srgbClr val="836967"/>
                                      </a:solidFill>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𝑞</m:t>
                                      </m:r>
                                    </m:e>
                                    <m:sub>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f>
                                    <m:fPr>
                                      <m:ctrlPr>
                                        <a:rPr lang="zh-CN" altLang="en-US" b="0" i="1">
                                          <a:solidFill>
                                            <a:srgbClr val="836967"/>
                                          </a:solidFill>
                                          <a:latin typeface="Cambria Math" panose="02040503050406030204" pitchFamily="18" charset="0"/>
                                        </a:rPr>
                                      </m:ctrlPr>
                                    </m:fPr>
                                    <m:num>
                                      <m:sSub>
                                        <m:sSubPr>
                                          <m:ctrlPr>
                                            <a:rPr lang="zh-CN" altLang="en-US" b="0" i="1">
                                              <a:solidFill>
                                                <a:srgbClr val="836967"/>
                                              </a:solidFill>
                                              <a:latin typeface="Cambria Math" panose="02040503050406030204" pitchFamily="18" charset="0"/>
                                            </a:rPr>
                                          </m:ctrlPr>
                                        </m:sSubPr>
                                        <m:e>
                                          <m:r>
                                            <m:rPr>
                                              <m:sty m:val="p"/>
                                            </m:rPr>
                                            <a:rPr lang="zh-CN" altLang="en-US" b="0" i="0">
                                              <a:latin typeface="Cambria Math" panose="02040503050406030204" pitchFamily="18" charset="0"/>
                                            </a:rPr>
                                            <m:t>∇</m:t>
                                          </m:r>
                                        </m:e>
                                        <m:sub>
                                          <m:r>
                                            <a:rPr lang="zh-CN" altLang="en-US" b="1" i="1">
                                              <a:latin typeface="Cambria Math" panose="02040503050406030204" pitchFamily="18" charset="0"/>
                                            </a:rPr>
                                            <m:t>𝜽</m:t>
                                          </m:r>
                                        </m:sub>
                                      </m:sSub>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num>
                                    <m:den>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den>
                                  </m:f>
                                </m:e>
                              </m:d>
                            </m:e>
                          </m:nary>
                        </m:e>
                      </m:nary>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0">
                              <a:latin typeface="Cambria Math" panose="02040503050406030204" pitchFamily="18" charset="0"/>
                            </a:rPr>
                            <m:t>𝔼</m:t>
                          </m:r>
                        </m:e>
                        <m:sub>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r>
                            <a:rPr lang="zh-CN" altLang="en-US" b="0" i="0">
                              <a:latin typeface="Cambria Math" panose="02040503050406030204" pitchFamily="18" charset="0"/>
                            </a:rPr>
                            <m:t>∼</m:t>
                          </m:r>
                          <m:r>
                            <a:rPr lang="zh-CN" altLang="en-US" b="0" i="1">
                              <a:latin typeface="Cambria Math" panose="02040503050406030204" pitchFamily="18" charset="0"/>
                            </a:rPr>
                            <m:t>𝜋</m:t>
                          </m:r>
                        </m:sub>
                      </m:sSub>
                      <m:d>
                        <m:dPr>
                          <m:begChr m:val="["/>
                          <m:endChr m:val="]"/>
                          <m:ctrlPr>
                            <a:rPr lang="zh-CN" altLang="en-US" b="0" i="1">
                              <a:solidFill>
                                <a:srgbClr val="836967"/>
                              </a:solidFill>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𝑞</m:t>
                              </m:r>
                            </m:e>
                            <m:sub>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f>
                            <m:fPr>
                              <m:ctrlPr>
                                <a:rPr lang="zh-CN" altLang="en-US" b="0" i="1">
                                  <a:solidFill>
                                    <a:srgbClr val="836967"/>
                                  </a:solidFill>
                                  <a:latin typeface="Cambria Math" panose="02040503050406030204" pitchFamily="18" charset="0"/>
                                </a:rPr>
                              </m:ctrlPr>
                            </m:fPr>
                            <m:num>
                              <m:sSub>
                                <m:sSubPr>
                                  <m:ctrlPr>
                                    <a:rPr lang="zh-CN" altLang="en-US" b="0" i="1">
                                      <a:solidFill>
                                        <a:srgbClr val="836967"/>
                                      </a:solidFill>
                                      <a:latin typeface="Cambria Math" panose="02040503050406030204" pitchFamily="18" charset="0"/>
                                    </a:rPr>
                                  </m:ctrlPr>
                                </m:sSubPr>
                                <m:e>
                                  <m:r>
                                    <m:rPr>
                                      <m:sty m:val="p"/>
                                    </m:rPr>
                                    <a:rPr lang="zh-CN" altLang="en-US" b="0" i="0">
                                      <a:latin typeface="Cambria Math" panose="02040503050406030204" pitchFamily="18" charset="0"/>
                                    </a:rPr>
                                    <m:t>∇</m:t>
                                  </m:r>
                                </m:e>
                                <m:sub>
                                  <m:r>
                                    <a:rPr lang="zh-CN" altLang="en-US" b="1" i="1">
                                      <a:latin typeface="Cambria Math" panose="02040503050406030204" pitchFamily="18" charset="0"/>
                                    </a:rPr>
                                    <m:t>𝜽</m:t>
                                  </m:r>
                                </m:sub>
                              </m:sSub>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num>
                            <m:den>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den>
                          </m:f>
                        </m:e>
                      </m:d>
                    </m:oMath>
                  </m:oMathPara>
                </a14:m>
                <a:endParaRPr lang="en-US" altLang="zh-CN" b="0" i="1" dirty="0">
                  <a:latin typeface="Cambria Math" panose="02040503050406030204" pitchFamily="18" charset="0"/>
                </a:endParaRPr>
              </a:p>
              <a:p>
                <a14:m>
                  <m:oMath xmlns:m="http://schemas.openxmlformats.org/officeDocument/2006/math">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0">
                            <a:latin typeface="Cambria Math" panose="02040503050406030204" pitchFamily="18" charset="0"/>
                          </a:rPr>
                          <m:t>𝔼</m:t>
                        </m:r>
                      </m:e>
                      <m:sub>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r>
                          <a:rPr lang="zh-CN" altLang="en-US" b="0" i="0">
                            <a:latin typeface="Cambria Math" panose="02040503050406030204" pitchFamily="18" charset="0"/>
                          </a:rPr>
                          <m:t>∼</m:t>
                        </m:r>
                        <m:r>
                          <a:rPr lang="zh-CN" altLang="en-US" b="0" i="1">
                            <a:latin typeface="Cambria Math" panose="02040503050406030204" pitchFamily="18" charset="0"/>
                          </a:rPr>
                          <m:t>𝜋</m:t>
                        </m:r>
                      </m:sub>
                    </m:sSub>
                    <m:d>
                      <m:dPr>
                        <m:begChr m:val="["/>
                        <m:endChr m:val="]"/>
                        <m:ctrlPr>
                          <a:rPr lang="zh-CN" altLang="en-US" b="0" i="1">
                            <a:solidFill>
                              <a:srgbClr val="836967"/>
                            </a:solidFill>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𝑞</m:t>
                            </m:r>
                          </m:e>
                          <m:sub>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sSub>
                          <m:sSubPr>
                            <m:ctrlPr>
                              <a:rPr lang="zh-CN" altLang="en-US" b="0" i="1">
                                <a:solidFill>
                                  <a:srgbClr val="836967"/>
                                </a:solidFill>
                                <a:latin typeface="Cambria Math" panose="02040503050406030204" pitchFamily="18" charset="0"/>
                              </a:rPr>
                            </m:ctrlPr>
                          </m:sSubPr>
                          <m:e>
                            <m:r>
                              <m:rPr>
                                <m:sty m:val="p"/>
                              </m:rPr>
                              <a:rPr lang="zh-CN" altLang="en-US" b="0" i="0">
                                <a:latin typeface="Cambria Math" panose="02040503050406030204" pitchFamily="18" charset="0"/>
                              </a:rPr>
                              <m:t>∇</m:t>
                            </m:r>
                          </m:e>
                          <m:sub>
                            <m:r>
                              <a:rPr lang="zh-CN" altLang="en-US" b="1" i="1">
                                <a:latin typeface="Cambria Math" panose="02040503050406030204" pitchFamily="18" charset="0"/>
                              </a:rPr>
                              <m:t>𝜽</m:t>
                            </m:r>
                          </m:sub>
                        </m:sSub>
                        <m:func>
                          <m:funcPr>
                            <m:ctrlPr>
                              <a:rPr lang="zh-CN" altLang="en-US" b="0" i="1">
                                <a:latin typeface="Cambria Math" panose="02040503050406030204" pitchFamily="18" charset="0"/>
                              </a:rPr>
                            </m:ctrlPr>
                          </m:funcPr>
                          <m:fName>
                            <m:r>
                              <m:rPr>
                                <m:sty m:val="p"/>
                              </m:rPr>
                              <a:rPr lang="zh-CN" altLang="en-US" b="0" i="0">
                                <a:latin typeface="Cambria Math" panose="02040503050406030204" pitchFamily="18" charset="0"/>
                              </a:rPr>
                              <m:t>ln</m:t>
                            </m:r>
                          </m:fNa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e>
                        </m:func>
                      </m:e>
                    </m:d>
                  </m:oMath>
                </a14:m>
                <a:r>
                  <a:rPr lang="zh-CN" altLang="en-US" dirty="0"/>
                  <a:t>  （这里利用了</a:t>
                </a:r>
                <a14:m>
                  <m:oMath xmlns:m="http://schemas.openxmlformats.org/officeDocument/2006/math">
                    <m:sSub>
                      <m:sSubPr>
                        <m:ctrlPr>
                          <a:rPr lang="zh-CN" altLang="en-US" i="1">
                            <a:solidFill>
                              <a:srgbClr val="836967"/>
                            </a:solidFill>
                            <a:latin typeface="Cambria Math" panose="02040503050406030204" pitchFamily="18" charset="0"/>
                          </a:rPr>
                        </m:ctrlPr>
                      </m:sSubPr>
                      <m:e>
                        <m:r>
                          <m:rPr>
                            <m:sty m:val="p"/>
                          </m:rPr>
                          <a:rPr lang="zh-CN" altLang="en-US">
                            <a:latin typeface="Cambria Math" panose="02040503050406030204" pitchFamily="18" charset="0"/>
                          </a:rPr>
                          <m:t>∇</m:t>
                        </m:r>
                      </m:e>
                      <m:sub>
                        <m:r>
                          <a:rPr lang="zh-CN" altLang="en-US" b="1" i="1">
                            <a:latin typeface="Cambria Math" panose="02040503050406030204" pitchFamily="18" charset="0"/>
                          </a:rPr>
                          <m:t>𝜽</m:t>
                        </m:r>
                      </m:sub>
                    </m:sSub>
                    <m:r>
                      <a:rPr lang="zh-CN" altLang="en-US" i="1">
                        <a:latin typeface="Cambria Math" panose="02040503050406030204" pitchFamily="18" charset="0"/>
                      </a:rPr>
                      <m:t> </m:t>
                    </m:r>
                    <m:r>
                      <m:rPr>
                        <m:sty m:val="p"/>
                      </m:rPr>
                      <a:rPr lang="en-US" altLang="zh-CN" i="0" smtClean="0">
                        <a:latin typeface="Cambria Math" panose="02040503050406030204" pitchFamily="18" charset="0"/>
                      </a:rPr>
                      <m:t>I</m:t>
                    </m:r>
                    <m:r>
                      <m:rPr>
                        <m:sty m:val="p"/>
                      </m:rPr>
                      <a:rPr lang="en-US" altLang="zh-CN" b="0" i="0" smtClean="0">
                        <a:latin typeface="Cambria Math" panose="02040503050406030204" pitchFamily="18" charset="0"/>
                      </a:rPr>
                      <m:t>n</m:t>
                    </m:r>
                    <m:r>
                      <a:rPr lang="en-US" altLang="zh-CN" b="0" i="1" smtClean="0">
                        <a:latin typeface="Cambria Math" panose="02040503050406030204" pitchFamily="18" charset="0"/>
                      </a:rPr>
                      <m:t>𝑍</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𝑍</m:t>
                        </m:r>
                      </m:den>
                    </m:f>
                  </m:oMath>
                </a14:m>
                <a:r>
                  <a:rPr lang="zh-CN" altLang="en-US" dirty="0">
                    <a:solidFill>
                      <a:srgbClr val="836967"/>
                    </a:solidFill>
                  </a:rPr>
                  <a:t> </a:t>
                </a:r>
                <a14:m>
                  <m:oMath xmlns:m="http://schemas.openxmlformats.org/officeDocument/2006/math">
                    <m:sSub>
                      <m:sSubPr>
                        <m:ctrlPr>
                          <a:rPr lang="zh-CN" altLang="en-US" i="1">
                            <a:solidFill>
                              <a:srgbClr val="836967"/>
                            </a:solidFill>
                            <a:latin typeface="Cambria Math" panose="02040503050406030204" pitchFamily="18" charset="0"/>
                          </a:rPr>
                        </m:ctrlPr>
                      </m:sSubPr>
                      <m:e>
                        <m:r>
                          <m:rPr>
                            <m:sty m:val="p"/>
                          </m:rPr>
                          <a:rPr lang="zh-CN" altLang="en-US">
                            <a:latin typeface="Cambria Math" panose="02040503050406030204" pitchFamily="18" charset="0"/>
                          </a:rPr>
                          <m:t>∇</m:t>
                        </m:r>
                      </m:e>
                      <m:sub>
                        <m:r>
                          <a:rPr lang="zh-CN" altLang="en-US" b="1" i="1">
                            <a:latin typeface="Cambria Math" panose="02040503050406030204" pitchFamily="18" charset="0"/>
                          </a:rPr>
                          <m:t>𝜽</m:t>
                        </m:r>
                      </m:sub>
                    </m:sSub>
                  </m:oMath>
                </a14:m>
                <a:r>
                  <a:rPr lang="en-US" altLang="zh-CN" dirty="0"/>
                  <a:t>Z)</a:t>
                </a:r>
                <a:endParaRPr lang="zh-CN" altLang="en-US" dirty="0"/>
              </a:p>
            </p:txBody>
          </p:sp>
        </mc:Choice>
        <mc:Fallback xmlns="">
          <p:sp>
            <p:nvSpPr>
              <p:cNvPr id="13" name="文本框 12">
                <a:extLst>
                  <a:ext uri="{FF2B5EF4-FFF2-40B4-BE49-F238E27FC236}">
                    <a16:creationId xmlns:a16="http://schemas.microsoft.com/office/drawing/2014/main" id="{06DFCE92-FF75-4F04-A022-94FFFC35E51D}"/>
                  </a:ext>
                </a:extLst>
              </p:cNvPr>
              <p:cNvSpPr txBox="1">
                <a:spLocks noRot="1" noChangeAspect="1" noMove="1" noResize="1" noEditPoints="1" noAdjustHandles="1" noChangeArrowheads="1" noChangeShapeType="1" noTextEdit="1"/>
              </p:cNvSpPr>
              <p:nvPr/>
            </p:nvSpPr>
            <p:spPr>
              <a:xfrm>
                <a:off x="818147" y="1668225"/>
                <a:ext cx="7338105" cy="2228302"/>
              </a:xfrm>
              <a:prstGeom prst="rect">
                <a:avLst/>
              </a:prstGeom>
              <a:blipFill>
                <a:blip r:embed="rId3"/>
                <a:stretch>
                  <a:fillRect t="-46027" b="-8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185FA29A-2A77-4CE9-BC39-C6A9A6F1CEE5}"/>
                  </a:ext>
                </a:extLst>
              </p:cNvPr>
              <p:cNvSpPr txBox="1"/>
              <p:nvPr/>
            </p:nvSpPr>
            <p:spPr>
              <a:xfrm>
                <a:off x="1645276" y="4713483"/>
                <a:ext cx="5853448" cy="70519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m:rPr>
                              <m:sty m:val="p"/>
                            </m:rPr>
                            <a:rPr lang="zh-CN" altLang="en-US">
                              <a:latin typeface="Cambria Math" panose="02040503050406030204" pitchFamily="18" charset="0"/>
                            </a:rPr>
                            <m:t>∇</m:t>
                          </m:r>
                        </m:e>
                        <m:sub>
                          <m:r>
                            <a:rPr lang="zh-CN" altLang="en-US" b="1" i="1">
                              <a:latin typeface="Cambria Math" panose="02040503050406030204" pitchFamily="18" charset="0"/>
                            </a:rPr>
                            <m:t>𝜽</m:t>
                          </m:r>
                        </m:sub>
                      </m:sSub>
                      <m:r>
                        <a:rPr lang="zh-CN" altLang="en-US" b="0" i="1">
                          <a:latin typeface="Cambria Math" panose="02040503050406030204" pitchFamily="18" charset="0"/>
                        </a:rPr>
                        <m:t>𝐽</m:t>
                      </m:r>
                      <m:d>
                        <m:dPr>
                          <m:ctrlPr>
                            <a:rPr lang="zh-CN" altLang="en-US" b="0" i="1">
                              <a:solidFill>
                                <a:srgbClr val="836967"/>
                              </a:solidFill>
                              <a:latin typeface="Cambria Math" panose="02040503050406030204" pitchFamily="18" charset="0"/>
                            </a:rPr>
                          </m:ctrlPr>
                        </m:dPr>
                        <m:e>
                          <m:r>
                            <a:rPr lang="zh-CN" altLang="en-US" b="1" i="1">
                              <a:latin typeface="Cambria Math" panose="02040503050406030204" pitchFamily="18" charset="0"/>
                            </a:rPr>
                            <m:t>𝜽</m:t>
                          </m:r>
                        </m:e>
                      </m:d>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0">
                              <a:latin typeface="Cambria Math" panose="02040503050406030204" pitchFamily="18" charset="0"/>
                            </a:rPr>
                            <m:t>𝔼</m:t>
                          </m:r>
                        </m:e>
                        <m:sub>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r>
                            <a:rPr lang="zh-CN" altLang="en-US" b="0" i="0">
                              <a:latin typeface="Cambria Math" panose="02040503050406030204" pitchFamily="18" charset="0"/>
                            </a:rPr>
                            <m:t>∼</m:t>
                          </m:r>
                          <m:r>
                            <a:rPr lang="zh-CN" altLang="en-US" b="0" i="1">
                              <a:latin typeface="Cambria Math" panose="02040503050406030204" pitchFamily="18" charset="0"/>
                            </a:rPr>
                            <m:t>𝜋</m:t>
                          </m:r>
                        </m:sub>
                      </m:sSub>
                      <m:d>
                        <m:dPr>
                          <m:begChr m:val="["/>
                          <m:endChr m:val="]"/>
                          <m:ctrlPr>
                            <a:rPr lang="zh-CN" altLang="en-US" b="0" i="1">
                              <a:solidFill>
                                <a:srgbClr val="836967"/>
                              </a:solidFill>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r>
                                <a:rPr lang="zh-CN" altLang="en-US" b="0" i="0">
                                  <a:latin typeface="Cambria Math" panose="02040503050406030204" pitchFamily="18" charset="0"/>
                                </a:rPr>
                                <m:t>𝔼</m:t>
                              </m:r>
                            </m:e>
                            <m:sub>
                              <m:r>
                                <a:rPr lang="zh-CN" altLang="en-US" b="0" i="0">
                                  <a:latin typeface="Cambria Math" panose="02040503050406030204" pitchFamily="18" charset="0"/>
                                </a:rPr>
                                <m:t>𝒯</m:t>
                              </m:r>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r>
                                <a:rPr lang="zh-CN" altLang="en-US" b="0" i="0">
                                  <a:latin typeface="Cambria Math" panose="02040503050406030204" pitchFamily="18" charset="0"/>
                                </a:rPr>
                                <m:t>∼</m:t>
                              </m:r>
                              <m:r>
                                <a:rPr lang="zh-CN" altLang="en-US" b="0" i="1">
                                  <a:latin typeface="Cambria Math" panose="02040503050406030204" pitchFamily="18" charset="0"/>
                                </a:rPr>
                                <m:t>𝜋</m:t>
                              </m:r>
                            </m:sub>
                          </m:sSub>
                          <m:d>
                            <m:dPr>
                              <m:begChr m:val="["/>
                              <m:endChr m:val="]"/>
                              <m:ctrlPr>
                                <a:rPr lang="zh-CN" altLang="en-US" b="0" i="1">
                                  <a:solidFill>
                                    <a:srgbClr val="836967"/>
                                  </a:solidFill>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𝐺</m:t>
                                  </m:r>
                                </m:e>
                                <m:sub>
                                  <m:r>
                                    <a:rPr lang="zh-CN" altLang="en-US" b="0" i="1">
                                      <a:latin typeface="Cambria Math" panose="02040503050406030204" pitchFamily="18" charset="0"/>
                                    </a:rPr>
                                    <m:t>𝑡</m:t>
                                  </m:r>
                                </m:sub>
                              </m:sSub>
                            </m:e>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sSub>
                            <m:sSubPr>
                              <m:ctrlPr>
                                <a:rPr lang="zh-CN" altLang="en-US" b="0" i="1">
                                  <a:solidFill>
                                    <a:srgbClr val="836967"/>
                                  </a:solidFill>
                                  <a:latin typeface="Cambria Math" panose="02040503050406030204" pitchFamily="18" charset="0"/>
                                </a:rPr>
                              </m:ctrlPr>
                            </m:sSubPr>
                            <m:e>
                              <m:r>
                                <m:rPr>
                                  <m:sty m:val="p"/>
                                </m:rPr>
                                <a:rPr lang="zh-CN" altLang="en-US" b="0" i="0">
                                  <a:latin typeface="Cambria Math" panose="02040503050406030204" pitchFamily="18" charset="0"/>
                                </a:rPr>
                                <m:t>∇</m:t>
                              </m:r>
                            </m:e>
                            <m:sub>
                              <m:r>
                                <a:rPr lang="zh-CN" altLang="en-US" b="1" i="1">
                                  <a:latin typeface="Cambria Math" panose="02040503050406030204" pitchFamily="18" charset="0"/>
                                </a:rPr>
                                <m:t>𝜽</m:t>
                              </m:r>
                            </m:sub>
                          </m:sSub>
                          <m:func>
                            <m:funcPr>
                              <m:ctrlPr>
                                <a:rPr lang="zh-CN" altLang="en-US" b="0" i="1">
                                  <a:latin typeface="Cambria Math" panose="02040503050406030204" pitchFamily="18" charset="0"/>
                                </a:rPr>
                              </m:ctrlPr>
                            </m:funcPr>
                            <m:fName>
                              <m:r>
                                <m:rPr>
                                  <m:sty m:val="p"/>
                                </m:rPr>
                                <a:rPr lang="zh-CN" altLang="en-US" b="0" i="0">
                                  <a:latin typeface="Cambria Math" panose="02040503050406030204" pitchFamily="18" charset="0"/>
                                </a:rPr>
                                <m:t>ln</m:t>
                              </m:r>
                            </m:fNa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e>
                          </m:func>
                        </m:e>
                      </m:d>
                      <m:r>
                        <a:rPr lang="zh-CN" altLang="en-US" b="0" i="0">
                          <a:latin typeface="Cambria Math" panose="02040503050406030204" pitchFamily="18" charset="0"/>
                        </a:rPr>
                        <m:t>=</m:t>
                      </m:r>
                      <m:sSub>
                        <m:sSubPr>
                          <m:ctrlPr>
                            <a:rPr lang="zh-CN" altLang="en-US" b="0" i="1">
                              <a:solidFill>
                                <a:srgbClr val="836967"/>
                              </a:solidFill>
                              <a:latin typeface="Cambria Math" panose="02040503050406030204" pitchFamily="18" charset="0"/>
                            </a:rPr>
                          </m:ctrlPr>
                        </m:sSubPr>
                        <m:e>
                          <m:r>
                            <a:rPr lang="zh-CN" altLang="en-US" b="0" i="0">
                              <a:latin typeface="Cambria Math" panose="02040503050406030204" pitchFamily="18" charset="0"/>
                            </a:rPr>
                            <m:t>𝔼</m:t>
                          </m:r>
                        </m:e>
                        <m:sub>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r>
                            <a:rPr lang="zh-CN" altLang="en-US" b="0" i="0">
                              <a:latin typeface="Cambria Math" panose="02040503050406030204" pitchFamily="18" charset="0"/>
                            </a:rPr>
                            <m:t>,</m:t>
                          </m:r>
                          <m:r>
                            <a:rPr lang="zh-CN" altLang="en-US" b="0" i="0">
                              <a:latin typeface="Cambria Math" panose="02040503050406030204" pitchFamily="18" charset="0"/>
                            </a:rPr>
                            <m:t>𝒯</m:t>
                          </m:r>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r>
                            <a:rPr lang="zh-CN" altLang="en-US" b="0" i="0">
                              <a:latin typeface="Cambria Math" panose="02040503050406030204" pitchFamily="18" charset="0"/>
                            </a:rPr>
                            <m:t>∼</m:t>
                          </m:r>
                          <m:r>
                            <a:rPr lang="zh-CN" altLang="en-US" b="0" i="1">
                              <a:latin typeface="Cambria Math" panose="02040503050406030204" pitchFamily="18" charset="0"/>
                            </a:rPr>
                            <m:t>𝜋</m:t>
                          </m:r>
                        </m:sub>
                      </m:sSub>
                      <m:d>
                        <m:dPr>
                          <m:begChr m:val="["/>
                          <m:endChr m:val="]"/>
                          <m:ctrlPr>
                            <a:rPr lang="zh-CN" altLang="en-US" b="0" i="1">
                              <a:solidFill>
                                <a:srgbClr val="836967"/>
                              </a:solidFill>
                              <a:latin typeface="Cambria Math" panose="02040503050406030204" pitchFamily="18" charset="0"/>
                            </a:rPr>
                          </m:ctrlPr>
                        </m:dPr>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𝐺</m:t>
                              </m:r>
                            </m:e>
                            <m:sub>
                              <m:r>
                                <a:rPr lang="zh-CN" altLang="en-US" b="0" i="1">
                                  <a:latin typeface="Cambria Math" panose="02040503050406030204" pitchFamily="18" charset="0"/>
                                </a:rPr>
                                <m:t>𝑡</m:t>
                              </m:r>
                            </m:sub>
                          </m:sSub>
                          <m:sSub>
                            <m:sSubPr>
                              <m:ctrlPr>
                                <a:rPr lang="zh-CN" altLang="en-US" b="0" i="1">
                                  <a:solidFill>
                                    <a:srgbClr val="836967"/>
                                  </a:solidFill>
                                  <a:latin typeface="Cambria Math" panose="02040503050406030204" pitchFamily="18" charset="0"/>
                                </a:rPr>
                              </m:ctrlPr>
                            </m:sSubPr>
                            <m:e>
                              <m:r>
                                <m:rPr>
                                  <m:sty m:val="p"/>
                                </m:rPr>
                                <a:rPr lang="zh-CN" altLang="en-US" b="0" i="0">
                                  <a:latin typeface="Cambria Math" panose="02040503050406030204" pitchFamily="18" charset="0"/>
                                </a:rPr>
                                <m:t>∇</m:t>
                              </m:r>
                            </m:e>
                            <m:sub>
                              <m:r>
                                <a:rPr lang="zh-CN" altLang="en-US" b="1" i="1">
                                  <a:latin typeface="Cambria Math" panose="02040503050406030204" pitchFamily="18" charset="0"/>
                                </a:rPr>
                                <m:t>𝜽</m:t>
                              </m:r>
                            </m:sub>
                          </m:sSub>
                          <m:func>
                            <m:funcPr>
                              <m:ctrlPr>
                                <a:rPr lang="zh-CN" altLang="en-US" b="0" i="1">
                                  <a:latin typeface="Cambria Math" panose="02040503050406030204" pitchFamily="18" charset="0"/>
                                </a:rPr>
                              </m:ctrlPr>
                            </m:funcPr>
                            <m:fName>
                              <m:r>
                                <m:rPr>
                                  <m:sty m:val="p"/>
                                </m:rPr>
                                <a:rPr lang="zh-CN" altLang="en-US" b="0" i="0">
                                  <a:latin typeface="Cambria Math" panose="02040503050406030204" pitchFamily="18" charset="0"/>
                                </a:rPr>
                                <m:t>ln</m:t>
                              </m:r>
                            </m:fName>
                            <m:e>
                              <m:sSub>
                                <m:sSubPr>
                                  <m:ctrlPr>
                                    <a:rPr lang="zh-CN" altLang="en-US" b="0" i="1">
                                      <a:solidFill>
                                        <a:srgbClr val="836967"/>
                                      </a:solidFill>
                                      <a:latin typeface="Cambria Math" panose="02040503050406030204" pitchFamily="18" charset="0"/>
                                    </a:rPr>
                                  </m:ctrlPr>
                                </m:sSubPr>
                                <m:e>
                                  <m:r>
                                    <a:rPr lang="zh-CN" altLang="en-US" b="0" i="1">
                                      <a:latin typeface="Cambria Math" panose="02040503050406030204" pitchFamily="18" charset="0"/>
                                    </a:rPr>
                                    <m:t>𝜋</m:t>
                                  </m:r>
                                </m:e>
                                <m:sub>
                                  <m:r>
                                    <a:rPr lang="zh-CN" altLang="en-US" b="1" i="1">
                                      <a:latin typeface="Cambria Math" panose="02040503050406030204" pitchFamily="18" charset="0"/>
                                    </a:rPr>
                                    <m:t>𝜽</m:t>
                                  </m:r>
                                </m:sub>
                              </m:sSub>
                              <m:d>
                                <m:dPr>
                                  <m:ctrlPr>
                                    <a:rPr lang="zh-CN" altLang="en-US" b="0" i="1">
                                      <a:solidFill>
                                        <a:srgbClr val="836967"/>
                                      </a:solidFill>
                                      <a:latin typeface="Cambria Math" panose="02040503050406030204" pitchFamily="18" charset="0"/>
                                    </a:rPr>
                                  </m:ctrlPr>
                                </m:dPr>
                                <m:e>
                                  <m:r>
                                    <a:rPr lang="zh-CN" altLang="en-US" b="0" i="1">
                                      <a:latin typeface="Cambria Math" panose="02040503050406030204" pitchFamily="18" charset="0"/>
                                    </a:rPr>
                                    <m:t>𝑠</m:t>
                                  </m:r>
                                  <m:r>
                                    <a:rPr lang="zh-CN" altLang="en-US" b="0" i="0">
                                      <a:latin typeface="Cambria Math" panose="02040503050406030204" pitchFamily="18" charset="0"/>
                                    </a:rPr>
                                    <m:t>,</m:t>
                                  </m:r>
                                  <m:r>
                                    <a:rPr lang="zh-CN" altLang="en-US" b="0" i="1">
                                      <a:latin typeface="Cambria Math" panose="02040503050406030204" pitchFamily="18" charset="0"/>
                                    </a:rPr>
                                    <m:t>𝑎</m:t>
                                  </m:r>
                                </m:e>
                              </m:d>
                            </m:e>
                          </m:func>
                        </m:e>
                      </m:d>
                    </m:oMath>
                  </m:oMathPara>
                </a14:m>
                <a:endParaRPr lang="zh-CN" altLang="en-US" dirty="0"/>
              </a:p>
            </p:txBody>
          </p:sp>
        </mc:Choice>
        <mc:Fallback xmlns="">
          <p:sp>
            <p:nvSpPr>
              <p:cNvPr id="16" name="文本框 15">
                <a:extLst>
                  <a:ext uri="{FF2B5EF4-FFF2-40B4-BE49-F238E27FC236}">
                    <a16:creationId xmlns:a16="http://schemas.microsoft.com/office/drawing/2014/main" id="{185FA29A-2A77-4CE9-BC39-C6A9A6F1CEE5}"/>
                  </a:ext>
                </a:extLst>
              </p:cNvPr>
              <p:cNvSpPr txBox="1">
                <a:spLocks noRot="1" noChangeAspect="1" noMove="1" noResize="1" noEditPoints="1" noAdjustHandles="1" noChangeArrowheads="1" noChangeShapeType="1" noTextEdit="1"/>
              </p:cNvSpPr>
              <p:nvPr/>
            </p:nvSpPr>
            <p:spPr>
              <a:xfrm>
                <a:off x="1645276" y="4713483"/>
                <a:ext cx="5853448" cy="70519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5786F16E-AEAA-4DCC-ABE8-65333690FC7F}"/>
                  </a:ext>
                </a:extLst>
              </p:cNvPr>
              <p:cNvSpPr/>
              <p:nvPr/>
            </p:nvSpPr>
            <p:spPr>
              <a:xfrm>
                <a:off x="356958" y="5418676"/>
                <a:ext cx="8313036" cy="1077218"/>
              </a:xfrm>
              <a:prstGeom prst="rect">
                <a:avLst/>
              </a:prstGeom>
            </p:spPr>
            <p:txBody>
              <a:bodyPr wrap="square">
                <a:spAutoFit/>
              </a:bodyPr>
              <a:lstStyle/>
              <a:p>
                <a:pPr indent="266700" algn="just">
                  <a:spcAft>
                    <a:spcPts val="0"/>
                  </a:spcAft>
                </a:pPr>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𝒯</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𝑎</m:t>
                        </m:r>
                      </m:e>
                    </m:d>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表示从状态</a:t>
                </a:r>
                <a14:m>
                  <m:oMath xmlns:m="http://schemas.openxmlformats.org/officeDocument/2006/math">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开始执行动作</a:t>
                </a:r>
                <a14:m>
                  <m:oMath xmlns:m="http://schemas.openxmlformats.org/officeDocument/2006/math">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得到的一条轨迹（不包括</a:t>
                </a:r>
                <a14:m>
                  <m:oMath xmlns:m="http://schemas.openxmlformats.org/officeDocument/2006/math">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为从状态</a:t>
                </a:r>
                <a14:m>
                  <m:oMath xmlns:m="http://schemas.openxmlformats.org/officeDocument/2006/math">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开始沿着轨迹</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𝒯</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𝑎</m:t>
                        </m:r>
                      </m:e>
                    </m:d>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运动所得回报。可以使用蒙特卡洛采样法来求解公式</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(7.13)</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，即算法只需根据策略来采样一个状态</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𝑠</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、一个动作</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𝑎</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和将来的轨迹，就能构造公式</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(7.13)</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中求取期望所对应的一个样本。</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5786F16E-AEAA-4DCC-ABE8-65333690FC7F}"/>
                  </a:ext>
                </a:extLst>
              </p:cNvPr>
              <p:cNvSpPr>
                <a:spLocks noRot="1" noChangeAspect="1" noMove="1" noResize="1" noEditPoints="1" noAdjustHandles="1" noChangeArrowheads="1" noChangeShapeType="1" noTextEdit="1"/>
              </p:cNvSpPr>
              <p:nvPr/>
            </p:nvSpPr>
            <p:spPr>
              <a:xfrm>
                <a:off x="356958" y="5418676"/>
                <a:ext cx="8313036" cy="1077218"/>
              </a:xfrm>
              <a:prstGeom prst="rect">
                <a:avLst/>
              </a:prstGeom>
              <a:blipFill>
                <a:blip r:embed="rId5"/>
                <a:stretch>
                  <a:fillRect l="-440" t="-1130" r="-440" b="-67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4DAFBDB-8BD9-4478-9EEB-F92BB01D7C2C}"/>
                  </a:ext>
                </a:extLst>
              </p:cNvPr>
              <p:cNvSpPr/>
              <p:nvPr/>
            </p:nvSpPr>
            <p:spPr>
              <a:xfrm>
                <a:off x="873157" y="3969400"/>
                <a:ext cx="7228084" cy="606897"/>
              </a:xfrm>
              <a:prstGeom prst="rect">
                <a:avLst/>
              </a:prstGeom>
            </p:spPr>
            <p:txBody>
              <a:bodyPr wrap="square">
                <a:spAutoFit/>
              </a:bodyPr>
              <a:lstStyle/>
              <a:p>
                <a:pPr indent="266700" algn="just">
                  <a:spcAft>
                    <a:spcPts val="0"/>
                  </a:spcAft>
                </a:pPr>
                <a:r>
                  <a:rPr lang="zh-CN" altLang="zh-CN" sz="1600" kern="100" dirty="0">
                    <a:solidFill>
                      <a:srgbClr val="000000"/>
                    </a:solidFill>
                    <a:cs typeface="Times New Roman" panose="02020603050405020304" pitchFamily="18" charset="0"/>
                  </a:rPr>
                  <a:t>由于公式中存在</a:t>
                </a:r>
                <a14:m>
                  <m:oMath xmlns:m="http://schemas.openxmlformats.org/officeDocument/2006/math">
                    <m:sSub>
                      <m:sSubPr>
                        <m:ctrlPr>
                          <a:rPr lang="zh-CN" altLang="zh-CN" sz="1600" i="1" kern="100">
                            <a:solidFill>
                              <a:srgbClr val="000000"/>
                            </a:solidFill>
                            <a:latin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cs typeface="Times New Roman" panose="02020603050405020304" pitchFamily="18" charset="0"/>
                          </a:rPr>
                          <m:t>𝑞</m:t>
                        </m:r>
                      </m:e>
                      <m:sub>
                        <m:sSub>
                          <m:sSubPr>
                            <m:ctrlPr>
                              <a:rPr lang="zh-CN" altLang="zh-CN" sz="1600" i="1" kern="100">
                                <a:solidFill>
                                  <a:srgbClr val="000000"/>
                                </a:solidFill>
                                <a:latin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cs typeface="Times New Roman" panose="02020603050405020304" pitchFamily="18" charset="0"/>
                              </a:rPr>
                              <m:t>𝜋</m:t>
                            </m:r>
                          </m:e>
                          <m:sub>
                            <m:r>
                              <a:rPr lang="en-US" altLang="zh-CN" sz="1600" b="1" i="1" kern="100">
                                <a:solidFill>
                                  <a:srgbClr val="000000"/>
                                </a:solidFill>
                                <a:latin typeface="Cambria Math" panose="02040503050406030204" pitchFamily="18" charset="0"/>
                                <a:cs typeface="Times New Roman" panose="02020603050405020304" pitchFamily="18" charset="0"/>
                              </a:rPr>
                              <m:t>𝜽</m:t>
                            </m:r>
                          </m:sub>
                        </m:sSub>
                      </m:sub>
                    </m:sSub>
                  </m:oMath>
                </a14:m>
                <a:r>
                  <a:rPr lang="zh-CN" altLang="zh-CN" sz="1600" kern="100" dirty="0">
                    <a:solidFill>
                      <a:srgbClr val="000000"/>
                    </a:solidFill>
                    <a:cs typeface="Times New Roman" panose="02020603050405020304" pitchFamily="18" charset="0"/>
                  </a:rPr>
                  <a:t>，算法无法直接使用蒙特卡洛法来求取其中的期望。为此，进一步将公式变形</a:t>
                </a:r>
                <a:endParaRPr lang="zh-CN" altLang="zh-CN" sz="1600" kern="100" dirty="0">
                  <a:effectLst/>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D4DAFBDB-8BD9-4478-9EEB-F92BB01D7C2C}"/>
                  </a:ext>
                </a:extLst>
              </p:cNvPr>
              <p:cNvSpPr>
                <a:spLocks noRot="1" noChangeAspect="1" noMove="1" noResize="1" noEditPoints="1" noAdjustHandles="1" noChangeArrowheads="1" noChangeShapeType="1" noTextEdit="1"/>
              </p:cNvSpPr>
              <p:nvPr/>
            </p:nvSpPr>
            <p:spPr>
              <a:xfrm>
                <a:off x="873157" y="3969400"/>
                <a:ext cx="7228084" cy="606897"/>
              </a:xfrm>
              <a:prstGeom prst="rect">
                <a:avLst/>
              </a:prstGeom>
              <a:blipFill>
                <a:blip r:embed="rId6"/>
                <a:stretch>
                  <a:fillRect l="-422" t="-5000" r="-422" b="-1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076840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2">
            <a:extLst>
              <a:ext uri="{FF2B5EF4-FFF2-40B4-BE49-F238E27FC236}">
                <a16:creationId xmlns:a16="http://schemas.microsoft.com/office/drawing/2014/main" id="{A7663114-BA1E-4D33-B77E-13B4B0533AAA}"/>
              </a:ext>
            </a:extLst>
          </p:cNvPr>
          <p:cNvSpPr>
            <a:spLocks noGrp="1"/>
          </p:cNvSpPr>
          <p:nvPr>
            <p:ph type="title"/>
          </p:nvPr>
        </p:nvSpPr>
        <p:spPr>
          <a:xfrm>
            <a:off x="818147" y="127843"/>
            <a:ext cx="7507706" cy="657727"/>
          </a:xfrm>
        </p:spPr>
        <p:txBody>
          <a:bodyPr/>
          <a:lstStyle/>
          <a:p>
            <a:r>
              <a:rPr lang="zh-CN" altLang="en-US" sz="2400" dirty="0">
                <a:ea typeface="黑体" pitchFamily="49" charset="-122"/>
              </a:rPr>
              <a:t>基于蒙特卡洛采样的策略梯度法</a:t>
            </a:r>
            <a:endPar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23942216-D613-4F1C-A924-FFB4EC3F06B2}"/>
              </a:ext>
            </a:extLst>
          </p:cNvPr>
          <p:cNvPicPr>
            <a:picLocks noChangeAspect="1"/>
          </p:cNvPicPr>
          <p:nvPr/>
        </p:nvPicPr>
        <p:blipFill>
          <a:blip r:embed="rId2"/>
          <a:stretch>
            <a:fillRect/>
          </a:stretch>
        </p:blipFill>
        <p:spPr>
          <a:xfrm>
            <a:off x="637165" y="926452"/>
            <a:ext cx="7598197" cy="3987233"/>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03545AD-E468-4D01-8D5D-F7CCC4E19498}"/>
                  </a:ext>
                </a:extLst>
              </p:cNvPr>
              <p:cNvSpPr txBox="1"/>
              <p:nvPr/>
            </p:nvSpPr>
            <p:spPr>
              <a:xfrm>
                <a:off x="228600" y="4970855"/>
                <a:ext cx="8686800" cy="1527085"/>
              </a:xfrm>
              <a:prstGeom prst="rect">
                <a:avLst/>
              </a:prstGeom>
              <a:noFill/>
            </p:spPr>
            <p:txBody>
              <a:bodyPr wrap="square">
                <a:spAutoFit/>
              </a:bodyPr>
              <a:lstStyle/>
              <a:p>
                <a:pPr algn="just"/>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问题：假设某个状态</a:t>
                </a:r>
                <a14:m>
                  <m:oMath xmlns:m="http://schemas.openxmlformats.org/officeDocument/2006/math">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𝒔</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sub>
                    </m:sSub>
                  </m:oMath>
                </a14:m>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下有两种可选动作</a:t>
                </a:r>
                <a14:m>
                  <m:oMath xmlns:m="http://schemas.openxmlformats.org/officeDocument/2006/math">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sub>
                    </m:sSub>
                  </m:oMath>
                </a14:m>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𝟏</m:t>
                        </m:r>
                      </m:sub>
                    </m:sSub>
                  </m:oMath>
                </a14:m>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，满足</a:t>
                </a:r>
                <a14:m>
                  <m:oMath xmlns:m="http://schemas.openxmlformats.org/officeDocument/2006/math">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𝒒</m:t>
                        </m:r>
                      </m:e>
                      <m:sub>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𝝅</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𝜽</m:t>
                            </m:r>
                          </m:sub>
                        </m:sSub>
                      </m:sub>
                    </m:sSub>
                    <m:d>
                      <m:d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𝒔</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sub>
                        </m:s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sub>
                        </m:sSub>
                      </m:e>
                    </m:d>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&gt;</m:t>
                    </m:r>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𝒒</m:t>
                        </m:r>
                      </m:e>
                      <m:sub>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𝝅</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𝜽</m:t>
                            </m:r>
                          </m:sub>
                        </m:sSub>
                      </m:sub>
                    </m:sSub>
                    <m:d>
                      <m:d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𝒔</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sub>
                        </m:s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𝟏</m:t>
                            </m:r>
                          </m:sub>
                        </m:sSub>
                      </m:e>
                    </m:d>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&gt;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oMath>
                </a14:m>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，那么理想状态下学习得到的策略应满足</a:t>
                </a:r>
                <a14:m>
                  <m:oMath xmlns:m="http://schemas.openxmlformats.org/officeDocument/2006/math">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𝝅</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𝜽</m:t>
                        </m:r>
                      </m:sub>
                    </m:sSub>
                    <m:d>
                      <m:d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𝒔</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sub>
                        </m:s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sub>
                        </m:sSub>
                      </m:e>
                    </m:d>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&gt;</m:t>
                    </m:r>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𝝅</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𝜽</m:t>
                        </m:r>
                      </m:sub>
                    </m:sSub>
                    <m:d>
                      <m:d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𝒔</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sub>
                        </m:s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𝟏</m:t>
                            </m:r>
                          </m:sub>
                        </m:sSub>
                      </m:e>
                    </m:d>
                  </m:oMath>
                </a14:m>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。但如果样本片段中只出现了</a:t>
                </a:r>
                <a14:m>
                  <m:oMath xmlns:m="http://schemas.openxmlformats.org/officeDocument/2006/math">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𝟏</m:t>
                        </m:r>
                      </m:sub>
                    </m:sSub>
                  </m:oMath>
                </a14:m>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而没有出现</a:t>
                </a:r>
                <a14:m>
                  <m:oMath xmlns:m="http://schemas.openxmlformats.org/officeDocument/2006/math">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sub>
                    </m:sSub>
                  </m:oMath>
                </a14:m>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，由于</a:t>
                </a:r>
                <a14:m>
                  <m:oMath xmlns:m="http://schemas.openxmlformats.org/officeDocument/2006/math">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𝒒</m:t>
                        </m:r>
                      </m:e>
                      <m:sub>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𝝅</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𝜽</m:t>
                            </m:r>
                          </m:sub>
                        </m:sSub>
                      </m:sub>
                    </m:sSub>
                    <m:d>
                      <m:d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𝒔</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sub>
                        </m:s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𝟏</m:t>
                            </m:r>
                          </m:sub>
                        </m:sSub>
                      </m:e>
                    </m:d>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&gt;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oMath>
                </a14:m>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，所以改变</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𝜽</m:t>
                    </m:r>
                  </m:oMath>
                </a14:m>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的值使得</a:t>
                </a:r>
                <a14:m>
                  <m:oMath xmlns:m="http://schemas.openxmlformats.org/officeDocument/2006/math">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𝝅</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𝜽</m:t>
                        </m:r>
                      </m:sub>
                    </m:sSub>
                    <m:d>
                      <m:d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𝒔</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sub>
                        </m:s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𝟏</m:t>
                            </m:r>
                          </m:sub>
                        </m:sSub>
                      </m:e>
                    </m:d>
                  </m:oMath>
                </a14:m>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增大（相应地</a:t>
                </a:r>
                <a14:m>
                  <m:oMath xmlns:m="http://schemas.openxmlformats.org/officeDocument/2006/math">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𝝅</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𝜽</m:t>
                        </m:r>
                      </m:sub>
                    </m:sSub>
                    <m:d>
                      <m:d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𝒔</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sub>
                        </m:s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sub>
                        </m:sSub>
                      </m:e>
                    </m:d>
                  </m:oMath>
                </a14:m>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减小）有助于提高样本的加权对数似然概率，但这显然与期望的结果不相符。在实际中，这个问题确实会影响</a:t>
                </a:r>
                <a:r>
                  <a:rPr lang="en-US"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REINFORCE</a:t>
                </a: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方法的稳定性和收敛速度。</a:t>
                </a:r>
                <a:endParaRPr lang="zh-CN" altLang="en-US"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A03545AD-E468-4D01-8D5D-F7CCC4E19498}"/>
                  </a:ext>
                </a:extLst>
              </p:cNvPr>
              <p:cNvSpPr txBox="1">
                <a:spLocks noRot="1" noChangeAspect="1" noMove="1" noResize="1" noEditPoints="1" noAdjustHandles="1" noChangeArrowheads="1" noChangeShapeType="1" noTextEdit="1"/>
              </p:cNvSpPr>
              <p:nvPr/>
            </p:nvSpPr>
            <p:spPr>
              <a:xfrm>
                <a:off x="228600" y="4970855"/>
                <a:ext cx="8686800" cy="1527085"/>
              </a:xfrm>
              <a:prstGeom prst="rect">
                <a:avLst/>
              </a:prstGeom>
              <a:blipFill>
                <a:blip r:embed="rId3"/>
                <a:stretch>
                  <a:fillRect l="-632" t="-1195" r="-3228" b="-55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81735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2">
            <a:extLst>
              <a:ext uri="{FF2B5EF4-FFF2-40B4-BE49-F238E27FC236}">
                <a16:creationId xmlns:a16="http://schemas.microsoft.com/office/drawing/2014/main" id="{A7663114-BA1E-4D33-B77E-13B4B0533AAA}"/>
              </a:ext>
            </a:extLst>
          </p:cNvPr>
          <p:cNvSpPr>
            <a:spLocks noGrp="1"/>
          </p:cNvSpPr>
          <p:nvPr>
            <p:ph type="title"/>
          </p:nvPr>
        </p:nvSpPr>
        <p:spPr>
          <a:xfrm>
            <a:off x="818147" y="127843"/>
            <a:ext cx="7507706" cy="657727"/>
          </a:xfrm>
        </p:spPr>
        <p:txBody>
          <a:bodyPr/>
          <a:lstStyle/>
          <a:p>
            <a:r>
              <a:rPr lang="zh-CN" altLang="en-US" sz="2400" dirty="0">
                <a:ea typeface="黑体" pitchFamily="49" charset="-122"/>
              </a:rPr>
              <a:t>基于蒙特卡洛采样的策略梯度法</a:t>
            </a:r>
            <a:endPar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文本框 5">
            <a:extLst>
              <a:ext uri="{FF2B5EF4-FFF2-40B4-BE49-F238E27FC236}">
                <a16:creationId xmlns:a16="http://schemas.microsoft.com/office/drawing/2014/main" id="{A03545AD-E468-4D01-8D5D-F7CCC4E19498}"/>
              </a:ext>
            </a:extLst>
          </p:cNvPr>
          <p:cNvSpPr txBox="1"/>
          <p:nvPr/>
        </p:nvSpPr>
        <p:spPr>
          <a:xfrm>
            <a:off x="544133" y="1152269"/>
            <a:ext cx="7028645" cy="369332"/>
          </a:xfrm>
          <a:prstGeom prst="rect">
            <a:avLst/>
          </a:prstGeom>
          <a:noFill/>
        </p:spPr>
        <p:txBody>
          <a:bodyPr wrap="square">
            <a:spAutoFit/>
          </a:bodyPr>
          <a:lstStyle/>
          <a:p>
            <a:pPr algn="just"/>
            <a:r>
              <a:rPr lang="zh-CN" altLang="en-US"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首先观测策略梯度公式，可以发现如下性质：</a:t>
            </a:r>
            <a:endParaRPr lang="zh-CN" altLang="en-US" b="1"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84A247C8-0CE0-41F2-B2C6-56A1A251342F}"/>
              </a:ext>
            </a:extLst>
          </p:cNvPr>
          <p:cNvPicPr>
            <a:picLocks noChangeAspect="1"/>
          </p:cNvPicPr>
          <p:nvPr/>
        </p:nvPicPr>
        <p:blipFill>
          <a:blip r:embed="rId2"/>
          <a:stretch>
            <a:fillRect/>
          </a:stretch>
        </p:blipFill>
        <p:spPr>
          <a:xfrm>
            <a:off x="544133" y="1609014"/>
            <a:ext cx="7753082" cy="1595050"/>
          </a:xfrm>
          <a:prstGeom prst="rect">
            <a:avLst/>
          </a:prstGeom>
        </p:spPr>
      </p:pic>
      <p:sp>
        <p:nvSpPr>
          <p:cNvPr id="7" name="文本框 6">
            <a:extLst>
              <a:ext uri="{FF2B5EF4-FFF2-40B4-BE49-F238E27FC236}">
                <a16:creationId xmlns:a16="http://schemas.microsoft.com/office/drawing/2014/main" id="{C49CA2DE-A637-49C9-876A-87608E3D6746}"/>
              </a:ext>
            </a:extLst>
          </p:cNvPr>
          <p:cNvSpPr txBox="1"/>
          <p:nvPr/>
        </p:nvSpPr>
        <p:spPr>
          <a:xfrm>
            <a:off x="544132" y="3244334"/>
            <a:ext cx="7028645" cy="369332"/>
          </a:xfrm>
          <a:prstGeom prst="rect">
            <a:avLst/>
          </a:prstGeom>
          <a:noFill/>
        </p:spPr>
        <p:txBody>
          <a:bodyPr wrap="square">
            <a:spAutoFit/>
          </a:bodyPr>
          <a:lstStyle/>
          <a:p>
            <a:pPr algn="just"/>
            <a:r>
              <a:rPr lang="zh-CN" altLang="en-US"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其中</a:t>
            </a:r>
            <a:endParaRPr lang="zh-CN" altLang="en-US" b="1"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01DFEDB8-D34C-4A94-A750-F0CCA9CF35B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08527" y="3429000"/>
            <a:ext cx="5376050" cy="2104311"/>
          </a:xfrm>
          <a:prstGeom prst="rect">
            <a:avLst/>
          </a:prstGeom>
        </p:spPr>
      </p:pic>
      <p:sp>
        <p:nvSpPr>
          <p:cNvPr id="8" name="文本框 7">
            <a:extLst>
              <a:ext uri="{FF2B5EF4-FFF2-40B4-BE49-F238E27FC236}">
                <a16:creationId xmlns:a16="http://schemas.microsoft.com/office/drawing/2014/main" id="{D5D805F3-2CF9-48DF-BEEE-22C8F8F0CE10}"/>
              </a:ext>
            </a:extLst>
          </p:cNvPr>
          <p:cNvSpPr txBox="1"/>
          <p:nvPr/>
        </p:nvSpPr>
        <p:spPr>
          <a:xfrm>
            <a:off x="608527" y="5248986"/>
            <a:ext cx="7028645" cy="369332"/>
          </a:xfrm>
          <a:prstGeom prst="rect">
            <a:avLst/>
          </a:prstGeom>
          <a:noFill/>
        </p:spPr>
        <p:txBody>
          <a:bodyPr wrap="square">
            <a:spAutoFit/>
          </a:bodyPr>
          <a:lstStyle/>
          <a:p>
            <a:pPr algn="just"/>
            <a:r>
              <a:rPr lang="zh-CN" altLang="en-US"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因此</a:t>
            </a:r>
            <a:endParaRPr lang="zh-CN" altLang="en-US" b="1" dirty="0">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5E9C2E62-591E-49E1-B7F7-29D8AAC9569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82579" y="5621227"/>
            <a:ext cx="4629757" cy="538716"/>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DB198B5D-0D47-47BC-BCAE-A60CD5596DCE}"/>
                  </a:ext>
                </a:extLst>
              </p:cNvPr>
              <p:cNvSpPr txBox="1"/>
              <p:nvPr/>
            </p:nvSpPr>
            <p:spPr>
              <a:xfrm>
                <a:off x="5386388" y="4233323"/>
                <a:ext cx="3651360" cy="2031325"/>
              </a:xfrm>
              <a:prstGeom prst="rect">
                <a:avLst/>
              </a:prstGeom>
              <a:noFill/>
            </p:spPr>
            <p:txBody>
              <a:bodyPr wrap="square">
                <a:spAutoFit/>
              </a:bodyPr>
              <a:lstStyle/>
              <a:p>
                <a:pPr indent="266700" algn="just"/>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是一个关于状态的函数。</a:t>
                </a:r>
                <a:r>
                  <a:rPr lang="zh-CN" altLang="en-US"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其</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含义是，在动作</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价值函数上任意减去一个关于状态的函数不会影响策略梯度。这回答了第一个问题，即通过设计一个任意函数</a:t>
                </a:r>
                <a14:m>
                  <m:oMath xmlns:m="http://schemas.openxmlformats.org/officeDocument/2006/math">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𝑠</m:t>
                    </m:r>
                    <m:r>
                      <a:rPr lang="en-US" altLang="zh-CN" sz="1800" i="1" kern="1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就可以达到调整动作</a:t>
                </a:r>
                <a:r>
                  <a:rPr lang="en-US"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价值函数取值而不影响优化目标的目的。</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DB198B5D-0D47-47BC-BCAE-A60CD5596DCE}"/>
                  </a:ext>
                </a:extLst>
              </p:cNvPr>
              <p:cNvSpPr txBox="1">
                <a:spLocks noRot="1" noChangeAspect="1" noMove="1" noResize="1" noEditPoints="1" noAdjustHandles="1" noChangeArrowheads="1" noChangeShapeType="1" noTextEdit="1"/>
              </p:cNvSpPr>
              <p:nvPr/>
            </p:nvSpPr>
            <p:spPr>
              <a:xfrm>
                <a:off x="5386388" y="4233323"/>
                <a:ext cx="3651360" cy="2031325"/>
              </a:xfrm>
              <a:prstGeom prst="rect">
                <a:avLst/>
              </a:prstGeom>
              <a:blipFill>
                <a:blip r:embed="rId5"/>
                <a:stretch>
                  <a:fillRect l="-1503" t="-1198" r="-7513" b="-38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04817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2">
            <a:extLst>
              <a:ext uri="{FF2B5EF4-FFF2-40B4-BE49-F238E27FC236}">
                <a16:creationId xmlns:a16="http://schemas.microsoft.com/office/drawing/2014/main" id="{A7663114-BA1E-4D33-B77E-13B4B0533AAA}"/>
              </a:ext>
            </a:extLst>
          </p:cNvPr>
          <p:cNvSpPr>
            <a:spLocks noGrp="1"/>
          </p:cNvSpPr>
          <p:nvPr>
            <p:ph type="title"/>
          </p:nvPr>
        </p:nvSpPr>
        <p:spPr>
          <a:xfrm>
            <a:off x="818147" y="127843"/>
            <a:ext cx="7507706" cy="657727"/>
          </a:xfrm>
        </p:spPr>
        <p:txBody>
          <a:bodyPr/>
          <a:lstStyle/>
          <a:p>
            <a:r>
              <a:rPr lang="zh-CN" altLang="en-US" sz="2400" dirty="0">
                <a:ea typeface="黑体" pitchFamily="49" charset="-122"/>
              </a:rPr>
              <a:t>基于蒙特卡洛采样的策略梯度法</a:t>
            </a:r>
            <a:endPar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5888E51A-2D31-438F-869F-4B84F23E0747}"/>
              </a:ext>
            </a:extLst>
          </p:cNvPr>
          <p:cNvPicPr>
            <a:picLocks noChangeAspect="1"/>
          </p:cNvPicPr>
          <p:nvPr/>
        </p:nvPicPr>
        <p:blipFill>
          <a:blip r:embed="rId2"/>
          <a:stretch>
            <a:fillRect/>
          </a:stretch>
        </p:blipFill>
        <p:spPr>
          <a:xfrm>
            <a:off x="818147" y="1530647"/>
            <a:ext cx="7669369" cy="4668603"/>
          </a:xfrm>
          <a:prstGeom prst="rect">
            <a:avLst/>
          </a:prstGeom>
        </p:spPr>
      </p:pic>
    </p:spTree>
    <p:extLst>
      <p:ext uri="{BB962C8B-B14F-4D97-AF65-F5344CB8AC3E}">
        <p14:creationId xmlns:p14="http://schemas.microsoft.com/office/powerpoint/2010/main" val="3871204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2">
            <a:extLst>
              <a:ext uri="{FF2B5EF4-FFF2-40B4-BE49-F238E27FC236}">
                <a16:creationId xmlns:a16="http://schemas.microsoft.com/office/drawing/2014/main" id="{A7663114-BA1E-4D33-B77E-13B4B0533AAA}"/>
              </a:ext>
            </a:extLst>
          </p:cNvPr>
          <p:cNvSpPr>
            <a:spLocks noGrp="1"/>
          </p:cNvSpPr>
          <p:nvPr>
            <p:ph type="title"/>
          </p:nvPr>
        </p:nvSpPr>
        <p:spPr>
          <a:xfrm>
            <a:off x="818147" y="127843"/>
            <a:ext cx="7507706" cy="657727"/>
          </a:xfrm>
        </p:spPr>
        <p:txBody>
          <a:bodyPr/>
          <a:lstStyle/>
          <a:p>
            <a:r>
              <a:rPr lang="zh-CN" altLang="zh-CN" sz="2400" dirty="0">
                <a:ea typeface="黑体" pitchFamily="49" charset="-122"/>
              </a:rPr>
              <a:t>基于时序差分的策略梯度法</a:t>
            </a:r>
            <a:r>
              <a:rPr lang="zh-CN" altLang="en-US" sz="2400" dirty="0">
                <a:ea typeface="黑体" pitchFamily="49" charset="-122"/>
              </a:rPr>
              <a:t>：</a:t>
            </a:r>
            <a:r>
              <a:rPr lang="en-US" altLang="zh-CN" sz="2400" dirty="0">
                <a:ea typeface="黑体" pitchFamily="49" charset="-122"/>
              </a:rPr>
              <a:t>Actor-Critic</a:t>
            </a:r>
            <a:endParaRPr lang="zh-CN" altLang="en-US" sz="2400" dirty="0">
              <a:ea typeface="黑体" pitchFamily="49" charset="-122"/>
            </a:endParaRPr>
          </a:p>
        </p:txBody>
      </p:sp>
      <p:sp>
        <p:nvSpPr>
          <p:cNvPr id="6" name="文本框 5">
            <a:extLst>
              <a:ext uri="{FF2B5EF4-FFF2-40B4-BE49-F238E27FC236}">
                <a16:creationId xmlns:a16="http://schemas.microsoft.com/office/drawing/2014/main" id="{2FAFD34F-6DB3-4B05-8A9C-7AB2CD8449CA}"/>
              </a:ext>
            </a:extLst>
          </p:cNvPr>
          <p:cNvSpPr txBox="1"/>
          <p:nvPr/>
        </p:nvSpPr>
        <p:spPr>
          <a:xfrm>
            <a:off x="1313645" y="1186882"/>
            <a:ext cx="7205730" cy="369332"/>
          </a:xfrm>
          <a:prstGeom prst="rect">
            <a:avLst/>
          </a:prstGeom>
          <a:noFill/>
        </p:spPr>
        <p:txBody>
          <a:bodyPr wrap="square">
            <a:spAutoFit/>
          </a:bodyPr>
          <a:lstStyle/>
          <a:p>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基于时序差分的策略梯度法的流程，其名称为</a:t>
            </a:r>
            <a:r>
              <a:rPr lang="en-US" altLang="zh-CN" sz="1800" b="1" dirty="0">
                <a:solidFill>
                  <a:srgbClr val="000000"/>
                </a:solidFill>
                <a:effectLst/>
                <a:latin typeface="Times New Roman" panose="02020603050405020304" pitchFamily="18" charset="0"/>
                <a:ea typeface="华文楷体" panose="02010600040101010101" pitchFamily="2" charset="-122"/>
              </a:rPr>
              <a:t>Actor-Critic</a:t>
            </a: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算法</a:t>
            </a:r>
            <a:endParaRPr lang="zh-CN" altLang="en-US" b="1" dirty="0"/>
          </a:p>
        </p:txBody>
      </p:sp>
      <p:pic>
        <p:nvPicPr>
          <p:cNvPr id="4" name="图片 3">
            <a:extLst>
              <a:ext uri="{FF2B5EF4-FFF2-40B4-BE49-F238E27FC236}">
                <a16:creationId xmlns:a16="http://schemas.microsoft.com/office/drawing/2014/main" id="{BE009092-C021-4EA7-9CEE-CDAF7A23E21D}"/>
              </a:ext>
            </a:extLst>
          </p:cNvPr>
          <p:cNvPicPr>
            <a:picLocks noChangeAspect="1"/>
          </p:cNvPicPr>
          <p:nvPr/>
        </p:nvPicPr>
        <p:blipFill>
          <a:blip r:embed="rId2"/>
          <a:stretch>
            <a:fillRect/>
          </a:stretch>
        </p:blipFill>
        <p:spPr>
          <a:xfrm>
            <a:off x="1869594" y="1777222"/>
            <a:ext cx="5404811" cy="4230772"/>
          </a:xfrm>
          <a:prstGeom prst="rect">
            <a:avLst/>
          </a:prstGeom>
        </p:spPr>
      </p:pic>
    </p:spTree>
    <p:extLst>
      <p:ext uri="{BB962C8B-B14F-4D97-AF65-F5344CB8AC3E}">
        <p14:creationId xmlns:p14="http://schemas.microsoft.com/office/powerpoint/2010/main" val="6601323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A297381-A889-471F-B615-E43C52A24F8C}"/>
              </a:ext>
            </a:extLst>
          </p:cNvPr>
          <p:cNvPicPr>
            <a:picLocks noChangeAspect="1"/>
          </p:cNvPicPr>
          <p:nvPr/>
        </p:nvPicPr>
        <p:blipFill>
          <a:blip r:embed="rId2"/>
          <a:stretch>
            <a:fillRect/>
          </a:stretch>
        </p:blipFill>
        <p:spPr>
          <a:xfrm>
            <a:off x="1811770" y="1397957"/>
            <a:ext cx="5520459" cy="4693750"/>
          </a:xfrm>
          <a:prstGeom prst="rect">
            <a:avLst/>
          </a:prstGeom>
        </p:spPr>
      </p:pic>
      <p:sp>
        <p:nvSpPr>
          <p:cNvPr id="6" name="标题 2">
            <a:extLst>
              <a:ext uri="{FF2B5EF4-FFF2-40B4-BE49-F238E27FC236}">
                <a16:creationId xmlns:a16="http://schemas.microsoft.com/office/drawing/2014/main" id="{647B8DD0-ECA1-4B12-9597-41DE621DF5DE}"/>
              </a:ext>
            </a:extLst>
          </p:cNvPr>
          <p:cNvSpPr>
            <a:spLocks noGrp="1"/>
          </p:cNvSpPr>
          <p:nvPr>
            <p:ph type="title"/>
          </p:nvPr>
        </p:nvSpPr>
        <p:spPr>
          <a:xfrm>
            <a:off x="818147" y="127843"/>
            <a:ext cx="7507706" cy="657727"/>
          </a:xfrm>
        </p:spPr>
        <p:txBody>
          <a:bodyPr/>
          <a:lstStyle/>
          <a:p>
            <a:r>
              <a:rPr lang="zh-CN" altLang="zh-CN" sz="2400" dirty="0">
                <a:ea typeface="黑体" pitchFamily="49" charset="-122"/>
              </a:rPr>
              <a:t>基于时序差分的策略梯度法</a:t>
            </a:r>
            <a:r>
              <a:rPr lang="zh-CN" altLang="en-US" sz="2400" dirty="0">
                <a:ea typeface="黑体" pitchFamily="49" charset="-122"/>
              </a:rPr>
              <a:t>：</a:t>
            </a:r>
            <a:r>
              <a:rPr lang="en-US" altLang="zh-CN" sz="2400" dirty="0">
                <a:ea typeface="黑体" pitchFamily="49" charset="-122"/>
              </a:rPr>
              <a:t>Actor-Critic</a:t>
            </a:r>
            <a:endParaRPr lang="zh-CN" altLang="en-US" sz="2400" dirty="0">
              <a:ea typeface="黑体" pitchFamily="49" charset="-122"/>
            </a:endParaRPr>
          </a:p>
        </p:txBody>
      </p:sp>
    </p:spTree>
    <p:extLst>
      <p:ext uri="{BB962C8B-B14F-4D97-AF65-F5344CB8AC3E}">
        <p14:creationId xmlns:p14="http://schemas.microsoft.com/office/powerpoint/2010/main" val="26740947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310965" y="2349771"/>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二、基于价值的强化学习</a:t>
            </a:r>
          </a:p>
        </p:txBody>
      </p:sp>
      <p:sp>
        <p:nvSpPr>
          <p:cNvPr id="24" name="矩形 7"/>
          <p:cNvSpPr>
            <a:spLocks noChangeArrowheads="1"/>
          </p:cNvSpPr>
          <p:nvPr/>
        </p:nvSpPr>
        <p:spPr bwMode="auto">
          <a:xfrm>
            <a:off x="310965" y="1270543"/>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一、强化学习问题定义</a:t>
            </a:r>
          </a:p>
        </p:txBody>
      </p:sp>
      <p:sp>
        <p:nvSpPr>
          <p:cNvPr id="8" name="矩形 7"/>
          <p:cNvSpPr>
            <a:spLocks noChangeArrowheads="1"/>
          </p:cNvSpPr>
          <p:nvPr/>
        </p:nvSpPr>
        <p:spPr bwMode="auto">
          <a:xfrm>
            <a:off x="310965" y="3429000"/>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三、基于策略的强化学习</a:t>
            </a:r>
          </a:p>
        </p:txBody>
      </p:sp>
      <p:sp>
        <p:nvSpPr>
          <p:cNvPr id="7" name="矩形 6">
            <a:extLst>
              <a:ext uri="{FF2B5EF4-FFF2-40B4-BE49-F238E27FC236}">
                <a16:creationId xmlns:a16="http://schemas.microsoft.com/office/drawing/2014/main" id="{F3E7E32D-3D8C-4389-A24F-A5C9D13E0623}"/>
              </a:ext>
            </a:extLst>
          </p:cNvPr>
          <p:cNvSpPr>
            <a:spLocks noChangeArrowheads="1"/>
          </p:cNvSpPr>
          <p:nvPr/>
        </p:nvSpPr>
        <p:spPr bwMode="auto">
          <a:xfrm>
            <a:off x="310965" y="45082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四、深度强化学习的应用</a:t>
            </a:r>
          </a:p>
        </p:txBody>
      </p:sp>
    </p:spTree>
    <p:extLst>
      <p:ext uri="{BB962C8B-B14F-4D97-AF65-F5344CB8AC3E}">
        <p14:creationId xmlns:p14="http://schemas.microsoft.com/office/powerpoint/2010/main" val="1082478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2">
            <a:extLst>
              <a:ext uri="{FF2B5EF4-FFF2-40B4-BE49-F238E27FC236}">
                <a16:creationId xmlns:a16="http://schemas.microsoft.com/office/drawing/2014/main" id="{A7663114-BA1E-4D33-B77E-13B4B0533AAA}"/>
              </a:ext>
            </a:extLst>
          </p:cNvPr>
          <p:cNvSpPr>
            <a:spLocks noGrp="1"/>
          </p:cNvSpPr>
          <p:nvPr>
            <p:ph type="title"/>
          </p:nvPr>
        </p:nvSpPr>
        <p:spPr>
          <a:xfrm>
            <a:off x="651652" y="282391"/>
            <a:ext cx="7507706" cy="657727"/>
          </a:xfrm>
        </p:spPr>
        <p:txBody>
          <a:bodyPr/>
          <a:lstStyle/>
          <a:p>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深度</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学习的应用实例</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ea typeface="黑体" pitchFamily="49" charset="-122"/>
              </a:rPr>
              <a:t>围棋博弈</a:t>
            </a:r>
            <a:br>
              <a:rPr lang="zh-CN" altLang="en-US" sz="2400" dirty="0">
                <a:ea typeface="黑体" pitchFamily="49" charset="-122"/>
              </a:rPr>
            </a:br>
            <a:endPar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文本框 20">
            <a:extLst>
              <a:ext uri="{FF2B5EF4-FFF2-40B4-BE49-F238E27FC236}">
                <a16:creationId xmlns:a16="http://schemas.microsoft.com/office/drawing/2014/main" id="{14ADF0AA-01AC-4021-94DC-43AED3B651DA}"/>
              </a:ext>
            </a:extLst>
          </p:cNvPr>
          <p:cNvSpPr txBox="1"/>
          <p:nvPr/>
        </p:nvSpPr>
        <p:spPr>
          <a:xfrm>
            <a:off x="1291223" y="1681820"/>
            <a:ext cx="6015025" cy="369332"/>
          </a:xfrm>
          <a:prstGeom prst="rect">
            <a:avLst/>
          </a:prstGeom>
          <a:noFill/>
        </p:spPr>
        <p:txBody>
          <a:bodyPr wrap="square">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7.17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围棋游戏一个片段的轨迹</a:t>
            </a:r>
          </a:p>
        </p:txBody>
      </p:sp>
      <p:pic>
        <p:nvPicPr>
          <p:cNvPr id="9" name="图片 8">
            <a:extLst>
              <a:ext uri="{FF2B5EF4-FFF2-40B4-BE49-F238E27FC236}">
                <a16:creationId xmlns:a16="http://schemas.microsoft.com/office/drawing/2014/main" id="{821FEED1-47EC-4866-84BF-CCA109FF9B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152" y="2235499"/>
            <a:ext cx="7785279" cy="2050756"/>
          </a:xfrm>
          <a:prstGeom prst="rect">
            <a:avLst/>
          </a:prstGeom>
        </p:spPr>
      </p:pic>
    </p:spTree>
    <p:extLst>
      <p:ext uri="{BB962C8B-B14F-4D97-AF65-F5344CB8AC3E}">
        <p14:creationId xmlns:p14="http://schemas.microsoft.com/office/powerpoint/2010/main" val="2627200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bwMode="auto">
          <a:xfrm>
            <a:off x="94726" y="1687321"/>
            <a:ext cx="2905760" cy="881097"/>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vertOverflow="overflow" horzOverflow="overflow" vert="horz" wrap="none" lIns="121917" tIns="0" rIns="121917" bIns="0" numCol="1" spcCol="0" rtlCol="0" fromWordArt="0" anchor="ctr" anchorCtr="0" forceAA="0" compatLnSpc="1">
            <a:noAutofit/>
          </a:bodyPr>
          <a:lstStyle/>
          <a:p>
            <a:pPr defTabSz="1219170" fontAlgn="base">
              <a:spcBef>
                <a:spcPct val="0"/>
              </a:spcBef>
              <a:spcAft>
                <a:spcPct val="0"/>
              </a:spcAft>
              <a:defRPr/>
            </a:pPr>
            <a:r>
              <a:rPr lang="zh-CN" altLang="en-US" b="1" kern="0" dirty="0">
                <a:solidFill>
                  <a:srgbClr val="C00000"/>
                </a:solidFill>
                <a:latin typeface="Times New Roman" pitchFamily="18" charset="0"/>
                <a:ea typeface="微软雅黑" pitchFamily="34" charset="-122"/>
                <a:cs typeface="Times New Roman" pitchFamily="18" charset="0"/>
                <a:sym typeface="+mn-ea"/>
              </a:rPr>
              <a:t>深度学习</a:t>
            </a:r>
            <a:endParaRPr lang="en-US" altLang="zh-CN" b="1" kern="0" dirty="0">
              <a:solidFill>
                <a:srgbClr val="C00000"/>
              </a:solidFill>
              <a:latin typeface="Times New Roman" pitchFamily="18" charset="0"/>
              <a:ea typeface="微软雅黑" pitchFamily="34" charset="-122"/>
              <a:cs typeface="Times New Roman" pitchFamily="18" charset="0"/>
              <a:sym typeface="+mn-ea"/>
            </a:endParaRPr>
          </a:p>
          <a:p>
            <a:pPr defTabSz="1219170" fontAlgn="base">
              <a:spcBef>
                <a:spcPct val="0"/>
              </a:spcBef>
              <a:spcAft>
                <a:spcPct val="0"/>
              </a:spcAft>
              <a:defRPr/>
            </a:pPr>
            <a:r>
              <a:rPr lang="zh-CN" altLang="en-US" sz="1900" b="1" kern="0" dirty="0">
                <a:solidFill>
                  <a:srgbClr val="0070C0"/>
                </a:solidFill>
                <a:latin typeface="Times New Roman" pitchFamily="18" charset="0"/>
                <a:ea typeface="微软雅黑" pitchFamily="34" charset="-122"/>
                <a:cs typeface="Times New Roman" pitchFamily="18" charset="0"/>
                <a:sym typeface="+mn-ea"/>
              </a:rPr>
              <a:t> </a:t>
            </a:r>
            <a:r>
              <a:rPr lang="zh-CN" altLang="en-US" sz="1600" b="1" kern="0" dirty="0">
                <a:solidFill>
                  <a:srgbClr val="0070C0"/>
                </a:solidFill>
                <a:latin typeface="Times New Roman" pitchFamily="18" charset="0"/>
                <a:ea typeface="微软雅黑" pitchFamily="34" charset="-122"/>
                <a:cs typeface="Times New Roman" pitchFamily="18" charset="0"/>
                <a:sym typeface="+mn-ea"/>
              </a:rPr>
              <a:t>有效编码黑白相间围棋的棋面</a:t>
            </a:r>
          </a:p>
        </p:txBody>
      </p:sp>
      <p:sp>
        <p:nvSpPr>
          <p:cNvPr id="18" name="圆角矩形 17"/>
          <p:cNvSpPr/>
          <p:nvPr/>
        </p:nvSpPr>
        <p:spPr bwMode="auto">
          <a:xfrm>
            <a:off x="153993" y="3188743"/>
            <a:ext cx="2905760" cy="881097"/>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vertOverflow="overflow" horzOverflow="overflow" vert="horz" wrap="none" lIns="121917" tIns="0" rIns="121917" bIns="0" numCol="1" spcCol="0" rtlCol="0" fromWordArt="0" anchor="ctr" anchorCtr="0" forceAA="0" compatLnSpc="1">
            <a:noAutofit/>
          </a:bodyPr>
          <a:lstStyle/>
          <a:p>
            <a:pPr fontAlgn="base">
              <a:spcBef>
                <a:spcPct val="0"/>
              </a:spcBef>
              <a:spcAft>
                <a:spcPct val="0"/>
              </a:spcAft>
              <a:defRPr/>
            </a:pPr>
            <a:r>
              <a:rPr lang="zh-CN" altLang="en-US" b="1" kern="0" dirty="0">
                <a:solidFill>
                  <a:srgbClr val="C00000"/>
                </a:solidFill>
                <a:latin typeface="Times New Roman" pitchFamily="18" charset="0"/>
                <a:ea typeface="微软雅黑" pitchFamily="34" charset="-122"/>
                <a:cs typeface="Times New Roman" pitchFamily="18" charset="0"/>
                <a:sym typeface="+mn-ea"/>
              </a:rPr>
              <a:t>强化学习</a:t>
            </a:r>
            <a:endParaRPr lang="en-US" altLang="zh-CN" b="1" kern="0" dirty="0">
              <a:solidFill>
                <a:srgbClr val="C00000"/>
              </a:solidFill>
              <a:latin typeface="Times New Roman" pitchFamily="18" charset="0"/>
              <a:ea typeface="微软雅黑" pitchFamily="34" charset="-122"/>
              <a:cs typeface="Times New Roman" pitchFamily="18" charset="0"/>
              <a:sym typeface="+mn-ea"/>
            </a:endParaRPr>
          </a:p>
          <a:p>
            <a:pPr defTabSz="1219170" fontAlgn="base">
              <a:spcBef>
                <a:spcPct val="0"/>
              </a:spcBef>
              <a:spcAft>
                <a:spcPct val="0"/>
              </a:spcAft>
              <a:defRPr/>
            </a:pPr>
            <a:r>
              <a:rPr lang="zh-CN" altLang="en-US" sz="1600" b="1" kern="0" dirty="0">
                <a:solidFill>
                  <a:srgbClr val="0070C0"/>
                </a:solidFill>
                <a:latin typeface="Times New Roman" pitchFamily="18" charset="0"/>
                <a:ea typeface="微软雅黑" pitchFamily="34" charset="-122"/>
                <a:cs typeface="Times New Roman" pitchFamily="18" charset="0"/>
                <a:sym typeface="+mn-ea"/>
              </a:rPr>
              <a:t>助力做出长时间序贯决策</a:t>
            </a:r>
          </a:p>
        </p:txBody>
      </p:sp>
      <p:sp>
        <p:nvSpPr>
          <p:cNvPr id="19" name="圆角矩形 18"/>
          <p:cNvSpPr/>
          <p:nvPr/>
        </p:nvSpPr>
        <p:spPr bwMode="auto">
          <a:xfrm>
            <a:off x="153992" y="4814343"/>
            <a:ext cx="2981960" cy="881097"/>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vertOverflow="overflow" horzOverflow="overflow" vert="horz" wrap="none" lIns="121917" tIns="0" rIns="121917" bIns="0" numCol="1" spcCol="0" rtlCol="0" fromWordArt="0" anchor="ctr" anchorCtr="0" forceAA="0" compatLnSpc="1">
            <a:noAutofit/>
          </a:bodyPr>
          <a:lstStyle/>
          <a:p>
            <a:pPr fontAlgn="base">
              <a:spcBef>
                <a:spcPct val="0"/>
              </a:spcBef>
              <a:spcAft>
                <a:spcPct val="0"/>
              </a:spcAft>
              <a:defRPr/>
            </a:pPr>
            <a:r>
              <a:rPr lang="zh-CN" altLang="en-US" b="1" kern="0" dirty="0">
                <a:solidFill>
                  <a:srgbClr val="C00000"/>
                </a:solidFill>
                <a:latin typeface="Times New Roman" pitchFamily="18" charset="0"/>
                <a:ea typeface="微软雅黑" pitchFamily="34" charset="-122"/>
                <a:cs typeface="Times New Roman" pitchFamily="18" charset="0"/>
                <a:sym typeface="+mn-ea"/>
              </a:rPr>
              <a:t>蒙特卡洛树搜索</a:t>
            </a:r>
            <a:endParaRPr lang="en-US" altLang="zh-CN" b="1" kern="0" dirty="0">
              <a:solidFill>
                <a:srgbClr val="C00000"/>
              </a:solidFill>
              <a:latin typeface="Times New Roman" pitchFamily="18" charset="0"/>
              <a:ea typeface="微软雅黑" pitchFamily="34" charset="-122"/>
              <a:cs typeface="Times New Roman" pitchFamily="18" charset="0"/>
              <a:sym typeface="+mn-ea"/>
            </a:endParaRPr>
          </a:p>
          <a:p>
            <a:pPr fontAlgn="base">
              <a:spcBef>
                <a:spcPct val="0"/>
              </a:spcBef>
              <a:spcAft>
                <a:spcPct val="0"/>
              </a:spcAft>
              <a:defRPr/>
            </a:pPr>
            <a:r>
              <a:rPr lang="zh-CN" altLang="en-US" sz="1600" b="1" kern="0" dirty="0">
                <a:solidFill>
                  <a:srgbClr val="0070C0"/>
                </a:solidFill>
                <a:latin typeface="Times New Roman" pitchFamily="18" charset="0"/>
                <a:ea typeface="微软雅黑" pitchFamily="34" charset="-122"/>
                <a:cs typeface="Times New Roman" pitchFamily="18" charset="0"/>
                <a:sym typeface="+mn-ea"/>
              </a:rPr>
              <a:t>支持从浩渺样本空间中采样</a:t>
            </a:r>
          </a:p>
        </p:txBody>
      </p:sp>
      <p:sp>
        <p:nvSpPr>
          <p:cNvPr id="20" name="标题 2">
            <a:extLst>
              <a:ext uri="{FF2B5EF4-FFF2-40B4-BE49-F238E27FC236}">
                <a16:creationId xmlns:a16="http://schemas.microsoft.com/office/drawing/2014/main" id="{A7663114-BA1E-4D33-B77E-13B4B0533AAA}"/>
              </a:ext>
            </a:extLst>
          </p:cNvPr>
          <p:cNvSpPr>
            <a:spLocks noGrp="1"/>
          </p:cNvSpPr>
          <p:nvPr>
            <p:ph type="title"/>
          </p:nvPr>
        </p:nvSpPr>
        <p:spPr>
          <a:xfrm>
            <a:off x="651652" y="282391"/>
            <a:ext cx="7507706" cy="657727"/>
          </a:xfrm>
        </p:spPr>
        <p:txBody>
          <a:bodyPr/>
          <a:lstStyle/>
          <a:p>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深度</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学习的应用实例</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ea typeface="黑体" pitchFamily="49" charset="-122"/>
              </a:rPr>
              <a:t>围棋博弈</a:t>
            </a:r>
            <a:br>
              <a:rPr lang="zh-CN" altLang="en-US" sz="2400" dirty="0">
                <a:ea typeface="黑体" pitchFamily="49" charset="-122"/>
              </a:rPr>
            </a:br>
            <a:endPar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456644F3-F054-4EB7-9489-9A1D9A923A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9428" y="1883178"/>
            <a:ext cx="5537243" cy="3812262"/>
          </a:xfrm>
          <a:prstGeom prst="rect">
            <a:avLst/>
          </a:prstGeom>
        </p:spPr>
      </p:pic>
      <p:sp>
        <p:nvSpPr>
          <p:cNvPr id="21" name="文本框 20">
            <a:extLst>
              <a:ext uri="{FF2B5EF4-FFF2-40B4-BE49-F238E27FC236}">
                <a16:creationId xmlns:a16="http://schemas.microsoft.com/office/drawing/2014/main" id="{14ADF0AA-01AC-4021-94DC-43AED3B651DA}"/>
              </a:ext>
            </a:extLst>
          </p:cNvPr>
          <p:cNvSpPr txBox="1"/>
          <p:nvPr/>
        </p:nvSpPr>
        <p:spPr>
          <a:xfrm>
            <a:off x="3239428" y="1518044"/>
            <a:ext cx="6015025" cy="338554"/>
          </a:xfrm>
          <a:prstGeom prst="rect">
            <a:avLst/>
          </a:prstGeom>
          <a:noFill/>
        </p:spPr>
        <p:txBody>
          <a:bodyPr wrap="square">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7.18 AlphaGo</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算法的三个重要组成部分</a:t>
            </a:r>
          </a:p>
        </p:txBody>
      </p:sp>
    </p:spTree>
    <p:extLst>
      <p:ext uri="{BB962C8B-B14F-4D97-AF65-F5344CB8AC3E}">
        <p14:creationId xmlns:p14="http://schemas.microsoft.com/office/powerpoint/2010/main" val="2517355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63114-BA1E-4D33-B77E-13B4B0533AAA}"/>
              </a:ext>
            </a:extLst>
          </p:cNvPr>
          <p:cNvSpPr>
            <a:spLocks noGrp="1"/>
          </p:cNvSpPr>
          <p:nvPr>
            <p:ph type="title"/>
          </p:nvPr>
        </p:nvSpPr>
        <p:spPr/>
        <p:txBody>
          <a:bodyPr/>
          <a:lstStyle/>
          <a:p>
            <a:r>
              <a:rPr lang="zh-CN" altLang="en-US" sz="2400" kern="0" dirty="0">
                <a:solidFill>
                  <a:srgbClr val="0070C0"/>
                </a:solidFill>
                <a:latin typeface="Times New Roman" pitchFamily="18" charset="0"/>
                <a:cs typeface="Times New Roman" pitchFamily="18" charset="0"/>
              </a:rPr>
              <a:t>马尔可夫奖励过程（</a:t>
            </a:r>
            <a:r>
              <a:rPr lang="en-US" altLang="zh-CN" sz="2400" kern="0" dirty="0">
                <a:solidFill>
                  <a:srgbClr val="0070C0"/>
                </a:solidFill>
                <a:latin typeface="Times New Roman" pitchFamily="18" charset="0"/>
                <a:cs typeface="Times New Roman" pitchFamily="18" charset="0"/>
              </a:rPr>
              <a:t>Markov Reward Process</a:t>
            </a:r>
            <a:r>
              <a:rPr lang="zh-CN" altLang="en-US" sz="2400" kern="0" dirty="0">
                <a:solidFill>
                  <a:srgbClr val="0070C0"/>
                </a:solidFill>
                <a:latin typeface="Times New Roman" pitchFamily="18" charset="0"/>
                <a:cs typeface="Times New Roman" pitchFamily="18" charset="0"/>
              </a:rPr>
              <a:t>）：引入奖励</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76D0282-2D4E-4059-8116-644E16DE0118}"/>
                  </a:ext>
                </a:extLst>
              </p:cNvPr>
              <p:cNvSpPr/>
              <p:nvPr/>
            </p:nvSpPr>
            <p:spPr>
              <a:xfrm>
                <a:off x="264254" y="861869"/>
                <a:ext cx="8516039" cy="2585323"/>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为了在序列决策中对目标进行优化，在马尔可夫随机过程框架中加入了奖励机制：</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奖励函数</a:t>
                </a:r>
                <a14:m>
                  <m:oMath xmlns:m="http://schemas.openxmlformats.org/officeDocument/2006/math">
                    <m:r>
                      <a:rPr lang="en-US" altLang="zh-CN" b="1" i="1" smtClean="0">
                        <a:latin typeface="Cambria Math" panose="02040503050406030204" pitchFamily="18" charset="0"/>
                        <a:ea typeface="黑体" panose="02010609060101010101" pitchFamily="49" charset="-122"/>
                      </a:rPr>
                      <m:t>𝑹</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𝑺</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𝑺</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Cambria Math" panose="02040503050406030204" pitchFamily="18" charset="0"/>
                      </a:rPr>
                      <m:t>ℝ</m:t>
                    </m:r>
                    <m:r>
                      <a:rPr lang="zh-CN" altLang="en-US" b="1" i="1" smtClean="0">
                        <a:latin typeface="Cambria Math" panose="02040503050406030204" pitchFamily="18" charset="0"/>
                        <a:ea typeface="Cambria Math" panose="02040503050406030204" pitchFamily="18" charset="0"/>
                      </a:rPr>
                      <m:t>，</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r>
                      <a:rPr lang="en-US" altLang="zh-CN" b="1" i="1" dirty="0" smtClean="0">
                        <a:latin typeface="Cambria Math" panose="02040503050406030204" pitchFamily="18" charset="0"/>
                        <a:ea typeface="黑体" panose="02010609060101010101" pitchFamily="49" charset="-122"/>
                      </a:rPr>
                      <m:t>𝑹</m:t>
                    </m:r>
                    <m:r>
                      <a:rPr lang="en-US" altLang="zh-CN" b="1" i="1" dirty="0" smtClean="0">
                        <a:latin typeface="Cambria Math" panose="02040503050406030204" pitchFamily="18" charset="0"/>
                        <a:ea typeface="黑体" panose="02010609060101010101" pitchFamily="49" charset="-122"/>
                      </a:rPr>
                      <m:t>(</m:t>
                    </m:r>
                    <m:sSub>
                      <m:sSubPr>
                        <m:ctrlPr>
                          <a:rPr lang="en-US" altLang="zh-CN" b="1" i="1" dirty="0" smtClean="0">
                            <a:latin typeface="Cambria Math" panose="02040503050406030204" pitchFamily="18" charset="0"/>
                            <a:ea typeface="黑体" panose="02010609060101010101" pitchFamily="49" charset="-122"/>
                          </a:rPr>
                        </m:ctrlPr>
                      </m:sSubPr>
                      <m:e>
                        <m:r>
                          <a:rPr lang="en-US" altLang="zh-CN" b="1" i="1" dirty="0" smtClean="0">
                            <a:latin typeface="Cambria Math" panose="02040503050406030204" pitchFamily="18" charset="0"/>
                            <a:ea typeface="黑体" panose="02010609060101010101" pitchFamily="49" charset="-122"/>
                          </a:rPr>
                          <m:t>𝑺</m:t>
                        </m:r>
                      </m:e>
                      <m:sub>
                        <m:r>
                          <a:rPr lang="en-US" altLang="zh-CN" b="1" i="1" dirty="0" smtClean="0">
                            <a:latin typeface="Cambria Math" panose="02040503050406030204" pitchFamily="18" charset="0"/>
                            <a:ea typeface="黑体" panose="02010609060101010101" pitchFamily="49" charset="-122"/>
                          </a:rPr>
                          <m:t>𝒕</m:t>
                        </m:r>
                      </m:sub>
                    </m:sSub>
                    <m:r>
                      <a:rPr lang="en-US" altLang="zh-CN" b="1" i="1" dirty="0" smtClean="0">
                        <a:latin typeface="Cambria Math" panose="02040503050406030204" pitchFamily="18" charset="0"/>
                        <a:ea typeface="黑体" panose="02010609060101010101" pitchFamily="49" charset="-122"/>
                      </a:rPr>
                      <m:t>,</m:t>
                    </m:r>
                    <m:sSub>
                      <m:sSubPr>
                        <m:ctrlPr>
                          <a:rPr lang="en-US" altLang="zh-CN" b="1" i="1" dirty="0" smtClean="0">
                            <a:latin typeface="Cambria Math" panose="02040503050406030204" pitchFamily="18" charset="0"/>
                            <a:ea typeface="黑体" panose="02010609060101010101" pitchFamily="49" charset="-122"/>
                          </a:rPr>
                        </m:ctrlPr>
                      </m:sSubPr>
                      <m:e>
                        <m:r>
                          <a:rPr lang="en-US" altLang="zh-CN" b="1" i="1" dirty="0" smtClean="0">
                            <a:latin typeface="Cambria Math" panose="02040503050406030204" pitchFamily="18" charset="0"/>
                            <a:ea typeface="黑体" panose="02010609060101010101" pitchFamily="49" charset="-122"/>
                          </a:rPr>
                          <m:t>𝑺</m:t>
                        </m:r>
                      </m:e>
                      <m:sub>
                        <m:r>
                          <a:rPr lang="en-US" altLang="zh-CN" b="1" i="1" dirty="0" smtClean="0">
                            <a:latin typeface="Cambria Math" panose="02040503050406030204" pitchFamily="18" charset="0"/>
                            <a:ea typeface="黑体" panose="02010609060101010101" pitchFamily="49" charset="-122"/>
                          </a:rPr>
                          <m:t>𝒕</m:t>
                        </m:r>
                        <m:r>
                          <a:rPr lang="en-US" altLang="zh-CN" b="1" i="1" dirty="0" smtClean="0">
                            <a:latin typeface="Cambria Math" panose="02040503050406030204" pitchFamily="18" charset="0"/>
                            <a:ea typeface="黑体" panose="02010609060101010101" pitchFamily="49" charset="-122"/>
                          </a:rPr>
                          <m:t>+</m:t>
                        </m:r>
                        <m:r>
                          <a:rPr lang="en-US" altLang="zh-CN" b="1" i="1" dirty="0" smtClean="0">
                            <a:latin typeface="Cambria Math" panose="02040503050406030204" pitchFamily="18" charset="0"/>
                            <a:ea typeface="黑体" panose="02010609060101010101" pitchFamily="49" charset="-122"/>
                          </a:rPr>
                          <m:t>𝟏</m:t>
                        </m:r>
                      </m:sub>
                    </m:sSub>
                    <m:r>
                      <a:rPr lang="en-US" altLang="zh-CN" b="1" i="1" dirty="0" smtClean="0">
                        <a:latin typeface="Cambria Math" panose="02040503050406030204" pitchFamily="18" charset="0"/>
                        <a:ea typeface="黑体" panose="02010609060101010101" pitchFamily="49" charset="-122"/>
                      </a:rPr>
                      <m:t>)</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描述了从第</a:t>
                </a:r>
                <a14:m>
                  <m:oMath xmlns:m="http://schemas.openxmlformats.org/officeDocument/2006/math">
                    <m:r>
                      <a:rPr lang="en-US" altLang="zh-CN" b="1" i="1" smtClean="0">
                        <a:latin typeface="Cambria Math" panose="02040503050406030204" pitchFamily="18" charset="0"/>
                        <a:ea typeface="黑体" panose="02010609060101010101" pitchFamily="49" charset="-122"/>
                      </a:rPr>
                      <m:t>𝒕</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步状态转移到第 </a:t>
                </a:r>
                <a14:m>
                  <m:oMath xmlns:m="http://schemas.openxmlformats.org/officeDocument/2006/math">
                    <m:r>
                      <a:rPr lang="en-US" altLang="zh-CN" b="1" i="1" smtClean="0">
                        <a:latin typeface="Cambria Math" panose="02040503050406030204" pitchFamily="18" charset="0"/>
                        <a:ea typeface="黑体" panose="02010609060101010101" pitchFamily="49" charset="-122"/>
                      </a:rPr>
                      <m:t>𝒕</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𝟏</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步状态所获得奖励</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在一个序列决策过程中，不同状态之间的转移产生了一系列的奖励</a:t>
                </a:r>
                <a14:m>
                  <m:oMath xmlns:m="http://schemas.openxmlformats.org/officeDocument/2006/math">
                    <m:d>
                      <m:dPr>
                        <m:ctrlPr>
                          <a:rPr lang="en-US" altLang="zh-CN" b="1" i="1" smtClean="0">
                            <a:latin typeface="Cambria Math" panose="02040503050406030204" pitchFamily="18" charset="0"/>
                            <a:ea typeface="黑体" panose="02010609060101010101" pitchFamily="49" charset="-122"/>
                          </a:rPr>
                        </m:ctrlPr>
                      </m:dPr>
                      <m:e>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𝑹</m:t>
                            </m:r>
                          </m:e>
                          <m:sub>
                            <m:r>
                              <a:rPr lang="en-US" altLang="zh-CN" b="1" i="1" smtClean="0">
                                <a:latin typeface="Cambria Math" panose="02040503050406030204" pitchFamily="18" charset="0"/>
                                <a:ea typeface="黑体" panose="02010609060101010101" pitchFamily="49" charset="-122"/>
                              </a:rPr>
                              <m:t>𝟏</m:t>
                            </m:r>
                          </m:sub>
                        </m:sSub>
                        <m:r>
                          <a:rPr lang="en-US" altLang="zh-CN" b="1" i="1" smtClean="0">
                            <a:latin typeface="Cambria Math" panose="02040503050406030204" pitchFamily="18" charset="0"/>
                            <a:ea typeface="黑体" panose="02010609060101010101" pitchFamily="49" charset="-122"/>
                          </a:rPr>
                          <m:t>,</m:t>
                        </m:r>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𝑹</m:t>
                            </m:r>
                          </m:e>
                          <m:sub>
                            <m:r>
                              <a:rPr lang="en-US" altLang="zh-CN" b="1" i="1" smtClean="0">
                                <a:latin typeface="Cambria Math" panose="02040503050406030204" pitchFamily="18" charset="0"/>
                                <a:ea typeface="黑体" panose="02010609060101010101" pitchFamily="49" charset="-122"/>
                              </a:rPr>
                              <m:t>𝟐</m:t>
                            </m:r>
                          </m:sub>
                        </m:sSub>
                        <m:r>
                          <a:rPr lang="en-US" altLang="zh-CN" b="1" i="1" smtClean="0">
                            <a:latin typeface="Cambria Math" panose="02040503050406030204" pitchFamily="18" charset="0"/>
                            <a:ea typeface="黑体" panose="02010609060101010101" pitchFamily="49" charset="-122"/>
                          </a:rPr>
                          <m:t>,⋯</m:t>
                        </m:r>
                      </m:e>
                    </m:d>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𝑹</m:t>
                        </m:r>
                      </m:e>
                      <m:sub>
                        <m:r>
                          <a:rPr lang="en-US" altLang="zh-CN" b="1" i="1" smtClean="0">
                            <a:latin typeface="Cambria Math" panose="02040503050406030204" pitchFamily="18" charset="0"/>
                            <a:ea typeface="黑体" panose="02010609060101010101" pitchFamily="49" charset="-122"/>
                          </a:rPr>
                          <m:t>𝒕</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𝟏</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为</a:t>
                </a:r>
                <a14:m>
                  <m:oMath xmlns:m="http://schemas.openxmlformats.org/officeDocument/2006/math">
                    <m:r>
                      <a:rPr lang="en-US" altLang="zh-CN" b="1" i="1" smtClean="0">
                        <a:latin typeface="Cambria Math" panose="02040503050406030204" pitchFamily="18" charset="0"/>
                        <a:ea typeface="黑体" panose="02010609060101010101" pitchFamily="49" charset="-122"/>
                      </a:rPr>
                      <m:t>𝑹</m:t>
                    </m:r>
                    <m:r>
                      <a:rPr lang="en-US" altLang="zh-CN" b="1" i="1" smtClean="0">
                        <a:latin typeface="Cambria Math" panose="02040503050406030204" pitchFamily="18" charset="0"/>
                        <a:ea typeface="黑体" panose="02010609060101010101" pitchFamily="49" charset="-122"/>
                      </a:rPr>
                      <m:t>(</m:t>
                    </m:r>
                    <m:sSub>
                      <m:sSubPr>
                        <m:ctrlPr>
                          <a:rPr lang="en-US" altLang="zh-CN" b="1" i="1">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𝑺</m:t>
                        </m:r>
                      </m:e>
                      <m:sub>
                        <m:r>
                          <a:rPr lang="en-US" altLang="zh-CN" b="1" i="1" smtClean="0">
                            <a:latin typeface="Cambria Math" panose="02040503050406030204" pitchFamily="18" charset="0"/>
                            <a:ea typeface="黑体" panose="02010609060101010101" pitchFamily="49" charset="-122"/>
                          </a:rPr>
                          <m:t>𝒕</m:t>
                        </m:r>
                      </m:sub>
                    </m:sSub>
                    <m:r>
                      <a:rPr lang="en-US" altLang="zh-CN" b="1" i="1" smtClean="0">
                        <a:latin typeface="Cambria Math" panose="02040503050406030204" pitchFamily="18" charset="0"/>
                        <a:ea typeface="黑体" panose="02010609060101010101" pitchFamily="49" charset="-122"/>
                      </a:rPr>
                      <m:t>,</m:t>
                    </m:r>
                    <m:sSub>
                      <m:sSubPr>
                        <m:ctrlPr>
                          <a:rPr lang="en-US" altLang="zh-CN" b="1" i="1">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𝑺</m:t>
                        </m:r>
                      </m:e>
                      <m:sub>
                        <m:r>
                          <a:rPr lang="en-US" altLang="zh-CN" b="1" i="1" smtClean="0">
                            <a:latin typeface="Cambria Math" panose="02040503050406030204" pitchFamily="18" charset="0"/>
                            <a:ea typeface="黑体" panose="02010609060101010101" pitchFamily="49" charset="-122"/>
                          </a:rPr>
                          <m:t>𝒕</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𝟏</m:t>
                        </m:r>
                      </m:sub>
                    </m:sSub>
                    <m:r>
                      <a:rPr lang="en-US" altLang="zh-CN" b="1" i="1" smtClean="0">
                        <a:latin typeface="Cambria Math" panose="02040503050406030204" pitchFamily="18" charset="0"/>
                        <a:ea typeface="黑体" panose="02010609060101010101" pitchFamily="49" charset="-122"/>
                      </a:rPr>
                      <m:t>)</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的简便记法。</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引入奖励机制，这样可以衡量任意序列的优劣，即对序列决策进行评价。</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C76D0282-2D4E-4059-8116-644E16DE0118}"/>
                  </a:ext>
                </a:extLst>
              </p:cNvPr>
              <p:cNvSpPr>
                <a:spLocks noRot="1" noChangeAspect="1" noMove="1" noResize="1" noEditPoints="1" noAdjustHandles="1" noChangeArrowheads="1" noChangeShapeType="1" noTextEdit="1"/>
              </p:cNvSpPr>
              <p:nvPr/>
            </p:nvSpPr>
            <p:spPr>
              <a:xfrm>
                <a:off x="264254" y="861869"/>
                <a:ext cx="8516039" cy="2585323"/>
              </a:xfrm>
              <a:prstGeom prst="rect">
                <a:avLst/>
              </a:prstGeom>
              <a:blipFill>
                <a:blip r:embed="rId2"/>
                <a:stretch>
                  <a:fillRect l="-573" r="-644" b="-14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2C1B8B98-A7A6-46A3-A610-AB4C1DF5C2E2}"/>
                  </a:ext>
                </a:extLst>
              </p:cNvPr>
              <p:cNvSpPr/>
              <p:nvPr/>
            </p:nvSpPr>
            <p:spPr>
              <a:xfrm>
                <a:off x="786224" y="3595490"/>
                <a:ext cx="7507706" cy="883768"/>
              </a:xfrm>
              <a:prstGeom prst="rect">
                <a:avLst/>
              </a:prstGeom>
            </p:spPr>
            <p:txBody>
              <a:bodyPr wrap="square">
                <a:spAutoFit/>
              </a:bodyPr>
              <a:lstStyle/>
              <a:p>
                <a:pPr algn="ctr">
                  <a:lnSpc>
                    <a:spcPct val="150000"/>
                  </a:lnSpc>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问题：</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给定两个因为状态转移而产生的奖励序列</a:t>
                </a:r>
                <a14:m>
                  <m:oMath xmlns:m="http://schemas.openxmlformats.org/officeDocument/2006/math">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𝟏</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a:ea typeface="黑体" panose="02010609060101010101" pitchFamily="49" charset="-122"/>
                      </a:rPr>
                      <m:t>𝟏</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𝟎</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a:ea typeface="黑体" panose="02010609060101010101" pitchFamily="49" charset="-122"/>
                      </a:rPr>
                      <m:t>𝟎</m:t>
                    </m:r>
                    <m:r>
                      <a:rPr lang="en-US" altLang="zh-CN" b="1" i="1" smtClean="0">
                        <a:latin typeface="Cambria Math" panose="02040503050406030204" pitchFamily="18" charset="0"/>
                        <a:ea typeface="黑体" panose="02010609060101010101" pitchFamily="49" charset="-122"/>
                      </a:rPr>
                      <m:t>)</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d>
                      <m:dPr>
                        <m:ctrlPr>
                          <a:rPr lang="en-US" altLang="zh-CN" b="1" i="1" dirty="0" smtClean="0">
                            <a:latin typeface="Cambria Math" panose="02040503050406030204" pitchFamily="18" charset="0"/>
                            <a:ea typeface="黑体" panose="02010609060101010101" pitchFamily="49" charset="-122"/>
                          </a:rPr>
                        </m:ctrlPr>
                      </m:dPr>
                      <m:e>
                        <m:r>
                          <a:rPr lang="en-US" altLang="zh-CN" b="1" i="1" dirty="0" smtClean="0">
                            <a:latin typeface="Cambria Math" panose="02040503050406030204" pitchFamily="18" charset="0"/>
                            <a:ea typeface="黑体" panose="02010609060101010101" pitchFamily="49" charset="-122"/>
                          </a:rPr>
                          <m:t>𝟎</m:t>
                        </m:r>
                        <m:r>
                          <a:rPr lang="en-US" altLang="zh-CN" b="1" i="1" dirty="0" smtClean="0">
                            <a:latin typeface="Cambria Math" panose="02040503050406030204" pitchFamily="18" charset="0"/>
                            <a:ea typeface="黑体" panose="02010609060101010101" pitchFamily="49" charset="-122"/>
                          </a:rPr>
                          <m:t>,</m:t>
                        </m:r>
                        <m:r>
                          <a:rPr lang="en-US" altLang="zh-CN" b="1" i="1" dirty="0" smtClean="0">
                            <a:latin typeface="Cambria Math"/>
                            <a:ea typeface="黑体" panose="02010609060101010101" pitchFamily="49" charset="-122"/>
                          </a:rPr>
                          <m:t>𝟎</m:t>
                        </m:r>
                        <m:r>
                          <a:rPr lang="en-US" altLang="zh-CN" b="1" i="1" dirty="0" smtClean="0">
                            <a:latin typeface="Cambria Math" panose="02040503050406030204" pitchFamily="18" charset="0"/>
                            <a:ea typeface="黑体" panose="02010609060101010101" pitchFamily="49" charset="-122"/>
                          </a:rPr>
                          <m:t>,</m:t>
                        </m:r>
                        <m:r>
                          <a:rPr lang="en-US" altLang="zh-CN" b="1" i="1" dirty="0" smtClean="0">
                            <a:latin typeface="Cambria Math"/>
                            <a:ea typeface="黑体" panose="02010609060101010101" pitchFamily="49" charset="-122"/>
                          </a:rPr>
                          <m:t>𝟏</m:t>
                        </m:r>
                        <m:r>
                          <a:rPr lang="en-US" altLang="zh-CN" b="1" i="1" dirty="0" smtClean="0">
                            <a:latin typeface="Cambria Math" panose="02040503050406030204" pitchFamily="18" charset="0"/>
                            <a:ea typeface="黑体" panose="02010609060101010101" pitchFamily="49" charset="-122"/>
                          </a:rPr>
                          <m:t>,</m:t>
                        </m:r>
                        <m:r>
                          <a:rPr lang="en-US" altLang="zh-CN" b="1" i="1" dirty="0" smtClean="0">
                            <a:latin typeface="Cambria Math" panose="02040503050406030204" pitchFamily="18" charset="0"/>
                            <a:ea typeface="黑体" panose="02010609060101010101" pitchFamily="49" charset="-122"/>
                          </a:rPr>
                          <m:t>𝟏</m:t>
                        </m:r>
                      </m:e>
                    </m:d>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，哪个序列决策更好？</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81" name="矩形 80">
                <a:extLst>
                  <a:ext uri="{FF2B5EF4-FFF2-40B4-BE49-F238E27FC236}">
                    <a16:creationId xmlns:a16="http://schemas.microsoft.com/office/drawing/2014/main" id="{2C1B8B98-A7A6-46A3-A610-AB4C1DF5C2E2}"/>
                  </a:ext>
                </a:extLst>
              </p:cNvPr>
              <p:cNvSpPr>
                <a:spLocks noRot="1" noChangeAspect="1" noMove="1" noResize="1" noEditPoints="1" noAdjustHandles="1" noChangeArrowheads="1" noChangeShapeType="1" noTextEdit="1"/>
              </p:cNvSpPr>
              <p:nvPr/>
            </p:nvSpPr>
            <p:spPr>
              <a:xfrm>
                <a:off x="786224" y="3595490"/>
                <a:ext cx="7507706" cy="883768"/>
              </a:xfrm>
              <a:prstGeom prst="rect">
                <a:avLst/>
              </a:prstGeom>
              <a:blipFill>
                <a:blip r:embed="rId3"/>
                <a:stretch>
                  <a:fillRect l="-325" r="-162" b="-10345"/>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92EDDFFD-D62E-4A64-85CB-C1395B7845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1002" y="4518820"/>
            <a:ext cx="6162541" cy="1619642"/>
          </a:xfrm>
          <a:prstGeom prst="rect">
            <a:avLst/>
          </a:prstGeom>
        </p:spPr>
      </p:pic>
      <p:sp>
        <p:nvSpPr>
          <p:cNvPr id="32" name="文本框 31">
            <a:extLst>
              <a:ext uri="{FF2B5EF4-FFF2-40B4-BE49-F238E27FC236}">
                <a16:creationId xmlns:a16="http://schemas.microsoft.com/office/drawing/2014/main" id="{6F8E66BD-FA08-4D96-8D34-FFFE2A279444}"/>
              </a:ext>
            </a:extLst>
          </p:cNvPr>
          <p:cNvSpPr txBox="1"/>
          <p:nvPr/>
        </p:nvSpPr>
        <p:spPr>
          <a:xfrm>
            <a:off x="3263684" y="6178024"/>
            <a:ext cx="3389092" cy="338554"/>
          </a:xfrm>
          <a:prstGeom prst="rect">
            <a:avLst/>
          </a:prstGeom>
          <a:noFill/>
        </p:spPr>
        <p:txBody>
          <a:bodyPr wrap="square" rtlCol="0">
            <a:spAutoFit/>
          </a:bodyPr>
          <a:lstStyle/>
          <a:p>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7.3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两个奖励序列的比较</a:t>
            </a:r>
          </a:p>
        </p:txBody>
      </p:sp>
    </p:spTree>
    <p:extLst>
      <p:ext uri="{BB962C8B-B14F-4D97-AF65-F5344CB8AC3E}">
        <p14:creationId xmlns:p14="http://schemas.microsoft.com/office/powerpoint/2010/main" val="5779534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63114-BA1E-4D33-B77E-13B4B0533AAA}"/>
              </a:ext>
            </a:extLst>
          </p:cNvPr>
          <p:cNvSpPr>
            <a:spLocks noGrp="1"/>
          </p:cNvSpPr>
          <p:nvPr>
            <p:ph type="title"/>
          </p:nvPr>
        </p:nvSpPr>
        <p:spPr>
          <a:xfrm>
            <a:off x="-5251" y="228623"/>
            <a:ext cx="9144000" cy="817721"/>
          </a:xfrm>
        </p:spPr>
        <p:txBody>
          <a:bodyPr/>
          <a:lstStyle/>
          <a:p>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深度</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学习的应用实例</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ea typeface="黑体" pitchFamily="49" charset="-122"/>
              </a:rPr>
              <a:t>雅达利游戏</a:t>
            </a:r>
            <a:br>
              <a:rPr lang="zh-CN" altLang="en-US" sz="2400" dirty="0">
                <a:ea typeface="黑体" pitchFamily="49" charset="-122"/>
              </a:rPr>
            </a:br>
            <a:endPar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AB91355-3BB6-41B6-9588-9278F19E7BA8}"/>
                  </a:ext>
                </a:extLst>
              </p:cNvPr>
              <p:cNvSpPr txBox="1"/>
              <p:nvPr/>
            </p:nvSpPr>
            <p:spPr>
              <a:xfrm>
                <a:off x="4063085" y="4499511"/>
                <a:ext cx="1932517" cy="369332"/>
              </a:xfrm>
              <a:prstGeom prst="rect">
                <a:avLst/>
              </a:prstGeom>
              <a:noFill/>
            </p:spPr>
            <p:txBody>
              <a:bodyPr wrap="none" rtlCol="0">
                <a:spAutoFit/>
              </a:bodyPr>
              <a:lstStyle/>
              <a:p>
                <a14:m>
                  <m:oMath xmlns:m="http://schemas.openxmlformats.org/officeDocument/2006/math">
                    <m:r>
                      <a:rPr lang="en-US" altLang="zh-CN" b="0" i="1" smtClean="0">
                        <a:latin typeface="Cambria Math" panose="02040503050406030204" pitchFamily="18" charset="0"/>
                        <a:ea typeface="黑体" pitchFamily="49" charset="-122"/>
                      </a:rPr>
                      <m:t>𝑞</m:t>
                    </m:r>
                  </m:oMath>
                </a14:m>
                <a:r>
                  <a:rPr lang="zh-CN" altLang="en-US" dirty="0">
                    <a:ea typeface="黑体" pitchFamily="49" charset="-122"/>
                  </a:rPr>
                  <a:t>函数的学习模型</a:t>
                </a:r>
              </a:p>
            </p:txBody>
          </p:sp>
        </mc:Choice>
        <mc:Fallback xmlns="">
          <p:sp>
            <p:nvSpPr>
              <p:cNvPr id="7" name="文本框 6">
                <a:extLst>
                  <a:ext uri="{FF2B5EF4-FFF2-40B4-BE49-F238E27FC236}">
                    <a16:creationId xmlns:a16="http://schemas.microsoft.com/office/drawing/2014/main" id="{1AB91355-3BB6-41B6-9588-9278F19E7BA8}"/>
                  </a:ext>
                </a:extLst>
              </p:cNvPr>
              <p:cNvSpPr txBox="1">
                <a:spLocks noRot="1" noChangeAspect="1" noMove="1" noResize="1" noEditPoints="1" noAdjustHandles="1" noChangeArrowheads="1" noChangeShapeType="1" noTextEdit="1"/>
              </p:cNvSpPr>
              <p:nvPr/>
            </p:nvSpPr>
            <p:spPr>
              <a:xfrm>
                <a:off x="4063085" y="4499511"/>
                <a:ext cx="1932517" cy="369332"/>
              </a:xfrm>
              <a:prstGeom prst="rect">
                <a:avLst/>
              </a:prstGeom>
              <a:blipFill>
                <a:blip r:embed="rId2"/>
                <a:stretch>
                  <a:fillRect t="-11475" r="-1262" b="-21311"/>
                </a:stretch>
              </a:blipFill>
            </p:spPr>
            <p:txBody>
              <a:bodyPr/>
              <a:lstStyle/>
              <a:p>
                <a:r>
                  <a:rPr lang="zh-CN" altLang="en-US">
                    <a:noFill/>
                  </a:rPr>
                  <a:t> </a:t>
                </a:r>
              </a:p>
            </p:txBody>
          </p:sp>
        </mc:Fallback>
      </mc:AlternateContent>
      <p:sp>
        <p:nvSpPr>
          <p:cNvPr id="8" name="矩形 7"/>
          <p:cNvSpPr/>
          <p:nvPr/>
        </p:nvSpPr>
        <p:spPr>
          <a:xfrm>
            <a:off x="219440" y="4763482"/>
            <a:ext cx="8779928" cy="307777"/>
          </a:xfrm>
          <a:prstGeom prst="rect">
            <a:avLst/>
          </a:prstGeom>
        </p:spPr>
        <p:txBody>
          <a:bodyPr wrap="square">
            <a:spAutoFit/>
          </a:bodyPr>
          <a:lstStyle/>
          <a:p>
            <a:pPr algn="ctr"/>
            <a:r>
              <a:rPr lang="en-US" altLang="zh-CN" sz="1400" dirty="0" err="1">
                <a:latin typeface="Times New Roman" panose="02020603050405020304" pitchFamily="18" charset="0"/>
                <a:cs typeface="Times New Roman" panose="02020603050405020304" pitchFamily="18" charset="0"/>
              </a:rPr>
              <a:t>Mnih</a:t>
            </a:r>
            <a:r>
              <a:rPr lang="en-US" altLang="zh-CN" sz="1400" dirty="0">
                <a:latin typeface="Times New Roman" panose="02020603050405020304" pitchFamily="18" charset="0"/>
                <a:cs typeface="Times New Roman" panose="02020603050405020304" pitchFamily="18" charset="0"/>
              </a:rPr>
              <a:t>, </a:t>
            </a:r>
            <a:r>
              <a:rPr lang="en-US" altLang="zh-CN" sz="1400" dirty="0" err="1">
                <a:latin typeface="Times New Roman" panose="02020603050405020304" pitchFamily="18" charset="0"/>
                <a:cs typeface="Times New Roman" panose="02020603050405020304" pitchFamily="18" charset="0"/>
              </a:rPr>
              <a:t>Volodymyr</a:t>
            </a:r>
            <a:r>
              <a:rPr lang="en-US" altLang="zh-CN" sz="1400" dirty="0">
                <a:latin typeface="Times New Roman" panose="02020603050405020304" pitchFamily="18" charset="0"/>
                <a:cs typeface="Times New Roman" panose="02020603050405020304" pitchFamily="18" charset="0"/>
              </a:rPr>
              <a:t>, et al, Human-level control through deep reinforcement learning, Nature  518.7540 (2015)</a:t>
            </a:r>
            <a:endParaRPr lang="zh-CN" altLang="en-US" sz="1400" dirty="0">
              <a:latin typeface="Times New Roman" panose="02020603050405020304" pitchFamily="18" charset="0"/>
              <a:cs typeface="Times New Roman" panose="02020603050405020304" pitchFamily="18" charset="0"/>
            </a:endParaRPr>
          </a:p>
        </p:txBody>
      </p:sp>
      <p:pic>
        <p:nvPicPr>
          <p:cNvPr id="6" name="内容占位符 5">
            <a:extLst>
              <a:ext uri="{FF2B5EF4-FFF2-40B4-BE49-F238E27FC236}">
                <a16:creationId xmlns:a16="http://schemas.microsoft.com/office/drawing/2014/main" id="{6FA26AA7-E7F6-4C90-BBBD-B4FDE006536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3955" y="2012597"/>
            <a:ext cx="7559701" cy="2317078"/>
          </a:xfrm>
        </p:spPr>
      </p:pic>
      <p:sp>
        <p:nvSpPr>
          <p:cNvPr id="10" name="文本框 9">
            <a:extLst>
              <a:ext uri="{FF2B5EF4-FFF2-40B4-BE49-F238E27FC236}">
                <a16:creationId xmlns:a16="http://schemas.microsoft.com/office/drawing/2014/main" id="{E55B5506-ACC2-4832-8080-82A92AC178D5}"/>
              </a:ext>
            </a:extLst>
          </p:cNvPr>
          <p:cNvSpPr txBox="1"/>
          <p:nvPr/>
        </p:nvSpPr>
        <p:spPr>
          <a:xfrm>
            <a:off x="824777" y="1673484"/>
            <a:ext cx="6015025" cy="338554"/>
          </a:xfrm>
          <a:prstGeom prst="rect">
            <a:avLst/>
          </a:prstGeom>
          <a:noFill/>
        </p:spPr>
        <p:txBody>
          <a:bodyPr wrap="square">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7.16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用于游戏的</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DQN</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动作</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价值函数模型</a:t>
            </a:r>
          </a:p>
        </p:txBody>
      </p:sp>
    </p:spTree>
    <p:extLst>
      <p:ext uri="{BB962C8B-B14F-4D97-AF65-F5344CB8AC3E}">
        <p14:creationId xmlns:p14="http://schemas.microsoft.com/office/powerpoint/2010/main" val="14415259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962" y="1177631"/>
            <a:ext cx="7057437" cy="5262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圆角矩形 5"/>
          <p:cNvSpPr/>
          <p:nvPr/>
        </p:nvSpPr>
        <p:spPr bwMode="auto">
          <a:xfrm>
            <a:off x="4831678" y="5261277"/>
            <a:ext cx="1365922" cy="1049212"/>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0" indent="0" defTabSz="914400" eaLnBrk="1" fontAlgn="base" latinLnBrk="0" hangingPunct="1">
              <a:lnSpc>
                <a:spcPct val="100000"/>
              </a:lnSpc>
              <a:spcBef>
                <a:spcPct val="0"/>
              </a:spcBef>
              <a:spcAft>
                <a:spcPct val="0"/>
              </a:spcAft>
              <a:buClrTx/>
              <a:buSzTx/>
              <a:buFontTx/>
              <a:buNone/>
              <a:tabLst/>
              <a:defRPr/>
            </a:pPr>
            <a:r>
              <a:rPr lang="zh-CN" altLang="en-US" sz="1200" b="1" kern="0" dirty="0">
                <a:solidFill>
                  <a:srgbClr val="0070C0"/>
                </a:solidFill>
                <a:latin typeface="Times New Roman" pitchFamily="18" charset="0"/>
                <a:ea typeface="微软雅黑" pitchFamily="34" charset="-122"/>
                <a:cs typeface="Times New Roman" pitchFamily="18" charset="0"/>
              </a:rPr>
              <a:t>决策与控制</a:t>
            </a:r>
            <a:endParaRPr lang="en-US" altLang="zh-CN" sz="1200" b="1" kern="0" dirty="0">
              <a:solidFill>
                <a:srgbClr val="0070C0"/>
              </a:solidFill>
              <a:latin typeface="Times New Roman" pitchFamily="18" charset="0"/>
              <a:ea typeface="微软雅黑" pitchFamily="34" charset="-122"/>
              <a:cs typeface="Times New Roman" pitchFamily="18" charset="0"/>
            </a:endParaRPr>
          </a:p>
          <a:p>
            <a:pPr marL="0" marR="0" lvl="0" indent="0" defTabSz="914400" eaLnBrk="1" fontAlgn="base" latinLnBrk="0" hangingPunct="1">
              <a:lnSpc>
                <a:spcPct val="100000"/>
              </a:lnSpc>
              <a:spcBef>
                <a:spcPct val="0"/>
              </a:spcBef>
              <a:spcAft>
                <a:spcPct val="0"/>
              </a:spcAft>
              <a:buClrTx/>
              <a:buSzTx/>
              <a:buFontTx/>
              <a:buNone/>
              <a:tabLst/>
              <a:defRPr/>
            </a:pPr>
            <a:r>
              <a:rPr lang="zh-CN" altLang="en-US" sz="1200" b="1" kern="0" dirty="0">
                <a:solidFill>
                  <a:srgbClr val="0070C0"/>
                </a:solidFill>
                <a:latin typeface="Times New Roman" pitchFamily="18" charset="0"/>
                <a:ea typeface="微软雅黑" pitchFamily="34" charset="-122"/>
                <a:cs typeface="Times New Roman" pitchFamily="18" charset="0"/>
              </a:rPr>
              <a:t>输出：行为</a:t>
            </a:r>
            <a:endParaRPr lang="en-US" altLang="zh-CN" sz="1200" b="1" kern="0" dirty="0">
              <a:solidFill>
                <a:srgbClr val="0070C0"/>
              </a:solidFill>
              <a:latin typeface="Times New Roman" pitchFamily="18" charset="0"/>
              <a:ea typeface="微软雅黑" pitchFamily="34" charset="-122"/>
              <a:cs typeface="Times New Roman" pitchFamily="18" charset="0"/>
            </a:endParaRPr>
          </a:p>
          <a:p>
            <a:pPr marL="0" marR="0" lvl="0" indent="0" defTabSz="914400" eaLnBrk="1" fontAlgn="base" latinLnBrk="0" hangingPunct="1">
              <a:lnSpc>
                <a:spcPct val="100000"/>
              </a:lnSpc>
              <a:spcBef>
                <a:spcPct val="0"/>
              </a:spcBef>
              <a:spcAft>
                <a:spcPct val="0"/>
              </a:spcAft>
              <a:buClrTx/>
              <a:buSzTx/>
              <a:buFontTx/>
              <a:buNone/>
              <a:tabLst/>
              <a:defRPr/>
            </a:pPr>
            <a:r>
              <a:rPr lang="en-US" altLang="zh-CN" sz="1100" b="1" kern="0" dirty="0">
                <a:solidFill>
                  <a:srgbClr val="0070C0"/>
                </a:solidFill>
                <a:latin typeface="Times New Roman" pitchFamily="18" charset="0"/>
                <a:ea typeface="微软雅黑" pitchFamily="34" charset="-122"/>
                <a:cs typeface="Times New Roman" pitchFamily="18" charset="0"/>
              </a:rPr>
              <a:t>(450</a:t>
            </a:r>
            <a:r>
              <a:rPr lang="zh-CN" altLang="en-US" sz="1100" b="1" kern="0" dirty="0">
                <a:solidFill>
                  <a:srgbClr val="0070C0"/>
                </a:solidFill>
                <a:latin typeface="Times New Roman" pitchFamily="18" charset="0"/>
                <a:ea typeface="微软雅黑" pitchFamily="34" charset="-122"/>
                <a:cs typeface="Times New Roman" pitchFamily="18" charset="0"/>
              </a:rPr>
              <a:t>个动作</a:t>
            </a:r>
            <a:r>
              <a:rPr lang="en-US" altLang="zh-CN" sz="1100" b="1" kern="0" dirty="0">
                <a:solidFill>
                  <a:srgbClr val="0070C0"/>
                </a:solidFill>
                <a:latin typeface="Times New Roman" pitchFamily="18" charset="0"/>
                <a:ea typeface="微软雅黑" pitchFamily="34" charset="-122"/>
                <a:cs typeface="Times New Roman" pitchFamily="18" charset="0"/>
              </a:rPr>
              <a:t>/</a:t>
            </a:r>
            <a:r>
              <a:rPr lang="zh-CN" altLang="en-US" sz="1100" b="1" kern="0" dirty="0">
                <a:solidFill>
                  <a:srgbClr val="0070C0"/>
                </a:solidFill>
                <a:latin typeface="Times New Roman" pitchFamily="18" charset="0"/>
                <a:ea typeface="微软雅黑" pitchFamily="34" charset="-122"/>
                <a:cs typeface="Times New Roman" pitchFamily="18" charset="0"/>
              </a:rPr>
              <a:t>分钟，</a:t>
            </a:r>
            <a:endParaRPr lang="en-US" altLang="zh-CN" sz="1100" b="1" kern="0" dirty="0">
              <a:solidFill>
                <a:srgbClr val="0070C0"/>
              </a:solidFill>
              <a:latin typeface="Times New Roman" pitchFamily="18" charset="0"/>
              <a:ea typeface="微软雅黑" pitchFamily="34" charset="-122"/>
              <a:cs typeface="Times New Roman" pitchFamily="18" charset="0"/>
            </a:endParaRPr>
          </a:p>
          <a:p>
            <a:pPr marL="0" marR="0" lvl="0" indent="0" defTabSz="914400" eaLnBrk="1" fontAlgn="base" latinLnBrk="0" hangingPunct="1">
              <a:lnSpc>
                <a:spcPct val="100000"/>
              </a:lnSpc>
              <a:spcBef>
                <a:spcPct val="0"/>
              </a:spcBef>
              <a:spcAft>
                <a:spcPct val="0"/>
              </a:spcAft>
              <a:buClrTx/>
              <a:buSzTx/>
              <a:buFontTx/>
              <a:buNone/>
              <a:tabLst/>
              <a:defRPr/>
            </a:pPr>
            <a:r>
              <a:rPr lang="zh-CN" altLang="en-US" sz="1100" b="1" kern="0" dirty="0">
                <a:solidFill>
                  <a:srgbClr val="0070C0"/>
                </a:solidFill>
                <a:latin typeface="Times New Roman" pitchFamily="18" charset="0"/>
                <a:ea typeface="微软雅黑" pitchFamily="34" charset="-122"/>
                <a:cs typeface="Times New Roman" pitchFamily="18" charset="0"/>
              </a:rPr>
              <a:t>共</a:t>
            </a:r>
            <a:r>
              <a:rPr lang="en-US" altLang="zh-CN" sz="1100" b="1" kern="0" dirty="0">
                <a:solidFill>
                  <a:srgbClr val="0070C0"/>
                </a:solidFill>
                <a:latin typeface="Times New Roman" pitchFamily="18" charset="0"/>
                <a:ea typeface="微软雅黑" pitchFamily="34" charset="-122"/>
                <a:cs typeface="Times New Roman" pitchFamily="18" charset="0"/>
              </a:rPr>
              <a:t>17</a:t>
            </a:r>
            <a:r>
              <a:rPr lang="zh-CN" altLang="en-US" sz="1100" b="1" kern="0" dirty="0">
                <a:solidFill>
                  <a:srgbClr val="0070C0"/>
                </a:solidFill>
                <a:latin typeface="Times New Roman" pitchFamily="18" charset="0"/>
                <a:ea typeface="微软雅黑" pitchFamily="34" charset="-122"/>
                <a:cs typeface="Times New Roman" pitchFamily="18" charset="0"/>
              </a:rPr>
              <a:t>万个动作</a:t>
            </a:r>
            <a:r>
              <a:rPr lang="en-US" altLang="zh-CN" sz="1100" b="1" kern="0" dirty="0">
                <a:solidFill>
                  <a:srgbClr val="0070C0"/>
                </a:solidFill>
                <a:latin typeface="Times New Roman" pitchFamily="18" charset="0"/>
                <a:ea typeface="微软雅黑" pitchFamily="34" charset="-122"/>
                <a:cs typeface="Times New Roman" pitchFamily="18" charset="0"/>
              </a:rPr>
              <a:t>)</a:t>
            </a:r>
          </a:p>
        </p:txBody>
      </p:sp>
      <p:sp>
        <p:nvSpPr>
          <p:cNvPr id="7" name="圆角矩形 6"/>
          <p:cNvSpPr/>
          <p:nvPr/>
        </p:nvSpPr>
        <p:spPr bwMode="auto">
          <a:xfrm>
            <a:off x="5491485" y="3969658"/>
            <a:ext cx="1560657" cy="554987"/>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2</a:t>
            </a:r>
            <a:r>
              <a:rPr kumimoji="0" lang="zh-CN" altLang="en-US" sz="12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万个场景对象感知</a:t>
            </a:r>
            <a:endParaRPr kumimoji="0" lang="en-US" altLang="zh-CN" sz="12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2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输出：场景编码</a:t>
            </a:r>
            <a:endParaRPr kumimoji="0" lang="en-US" altLang="zh-CN" sz="12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8" name="圆角矩形 7"/>
          <p:cNvSpPr/>
          <p:nvPr/>
        </p:nvSpPr>
        <p:spPr bwMode="auto">
          <a:xfrm>
            <a:off x="1202267" y="5217366"/>
            <a:ext cx="713889" cy="528679"/>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记忆体</a:t>
            </a:r>
            <a:endParaRPr kumimoji="0" lang="en-US" altLang="zh-CN" sz="14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2" name="上箭头 1"/>
          <p:cNvSpPr/>
          <p:nvPr/>
        </p:nvSpPr>
        <p:spPr>
          <a:xfrm rot="1996928">
            <a:off x="6435111" y="3091179"/>
            <a:ext cx="235898" cy="887544"/>
          </a:xfrm>
          <a:prstGeom prst="upArrow">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pic>
        <p:nvPicPr>
          <p:cNvPr id="307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3419" y="1298623"/>
            <a:ext cx="2117197" cy="1779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84606" y="1177632"/>
            <a:ext cx="1210733" cy="1600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2470" y="4576394"/>
            <a:ext cx="1336171" cy="1950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标题 1"/>
          <p:cNvSpPr txBox="1">
            <a:spLocks/>
          </p:cNvSpPr>
          <p:nvPr/>
        </p:nvSpPr>
        <p:spPr>
          <a:xfrm>
            <a:off x="462997" y="0"/>
            <a:ext cx="8376356" cy="657727"/>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pPr>
              <a:lnSpc>
                <a:spcPts val="3000"/>
              </a:lnSpc>
            </a:pPr>
            <a:r>
              <a:rPr lang="zh-CN" altLang="en-US" sz="2000" b="1" dirty="0">
                <a:latin typeface="+mn-lt"/>
                <a:ea typeface="微软雅黑" panose="020B0503020204020204" pitchFamily="34" charset="-122"/>
                <a:cs typeface="+mn-cs"/>
              </a:rPr>
              <a:t>博弈对抗的算法例子</a:t>
            </a:r>
            <a:endParaRPr lang="en-US" altLang="zh-CN" sz="2000" b="1" dirty="0">
              <a:latin typeface="+mn-lt"/>
              <a:ea typeface="微软雅黑" panose="020B0503020204020204" pitchFamily="34" charset="-122"/>
              <a:cs typeface="+mn-cs"/>
            </a:endParaRPr>
          </a:p>
          <a:p>
            <a:pPr>
              <a:lnSpc>
                <a:spcPts val="3000"/>
              </a:lnSpc>
            </a:pPr>
            <a:r>
              <a:rPr lang="en-US" altLang="zh-CN" sz="2000" b="1" dirty="0">
                <a:solidFill>
                  <a:srgbClr val="0070C0"/>
                </a:solidFill>
                <a:latin typeface="+mn-lt"/>
                <a:ea typeface="微软雅黑" panose="020B0503020204020204" pitchFamily="34" charset="-122"/>
                <a:cs typeface="+mn-cs"/>
              </a:rPr>
              <a:t>DOTA2</a:t>
            </a:r>
            <a:r>
              <a:rPr lang="zh-CN" altLang="en-US" sz="2000" b="1" dirty="0">
                <a:solidFill>
                  <a:srgbClr val="0070C0"/>
                </a:solidFill>
                <a:latin typeface="Times New Roman" panose="02020603050405020304" pitchFamily="18" charset="0"/>
                <a:cs typeface="Times New Roman" panose="02020603050405020304" pitchFamily="18" charset="0"/>
              </a:rPr>
              <a:t>（状态空间极其庞大下完全信息下博弈）</a:t>
            </a:r>
            <a:endParaRPr lang="zh-CN" altLang="en-US" sz="2000" b="1" dirty="0">
              <a:solidFill>
                <a:srgbClr val="0070C0"/>
              </a:solidFill>
              <a:latin typeface="+mn-lt"/>
              <a:ea typeface="微软雅黑" panose="020B0503020204020204" pitchFamily="34" charset="-122"/>
              <a:cs typeface="+mn-cs"/>
            </a:endParaRPr>
          </a:p>
        </p:txBody>
      </p:sp>
    </p:spTree>
    <p:extLst>
      <p:ext uri="{BB962C8B-B14F-4D97-AF65-F5344CB8AC3E}">
        <p14:creationId xmlns:p14="http://schemas.microsoft.com/office/powerpoint/2010/main" val="21478905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63114-BA1E-4D33-B77E-13B4B0533AAA}"/>
              </a:ext>
            </a:extLst>
          </p:cNvPr>
          <p:cNvSpPr>
            <a:spLocks noGrp="1"/>
          </p:cNvSpPr>
          <p:nvPr>
            <p:ph type="title"/>
          </p:nvPr>
        </p:nvSpPr>
        <p:spPr>
          <a:xfrm>
            <a:off x="-5251" y="228623"/>
            <a:ext cx="9144000" cy="817721"/>
          </a:xfrm>
        </p:spPr>
        <p:txBody>
          <a:bodyPr/>
          <a:lstStyle/>
          <a:p>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深度</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学习的应用实例</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ea typeface="黑体" pitchFamily="49" charset="-122"/>
              </a:rPr>
              <a:t>难以探索的例子</a:t>
            </a:r>
            <a:br>
              <a:rPr lang="zh-CN" altLang="en-US" sz="2400" dirty="0">
                <a:ea typeface="黑体" pitchFamily="49" charset="-122"/>
              </a:rPr>
            </a:br>
            <a:endPar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文本框 9">
            <a:extLst>
              <a:ext uri="{FF2B5EF4-FFF2-40B4-BE49-F238E27FC236}">
                <a16:creationId xmlns:a16="http://schemas.microsoft.com/office/drawing/2014/main" id="{E55B5506-ACC2-4832-8080-82A92AC178D5}"/>
              </a:ext>
            </a:extLst>
          </p:cNvPr>
          <p:cNvSpPr txBox="1"/>
          <p:nvPr/>
        </p:nvSpPr>
        <p:spPr>
          <a:xfrm>
            <a:off x="1767848" y="1093461"/>
            <a:ext cx="6015025" cy="338554"/>
          </a:xfrm>
          <a:prstGeom prst="rect">
            <a:avLst/>
          </a:prstGeom>
          <a:noFill/>
        </p:spPr>
        <p:txBody>
          <a:bodyPr wrap="square">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7.19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一个难以探索的例子</a:t>
            </a:r>
          </a:p>
        </p:txBody>
      </p:sp>
      <p:pic>
        <p:nvPicPr>
          <p:cNvPr id="9" name="图片 8">
            <a:extLst>
              <a:ext uri="{FF2B5EF4-FFF2-40B4-BE49-F238E27FC236}">
                <a16:creationId xmlns:a16="http://schemas.microsoft.com/office/drawing/2014/main" id="{3EC173A2-814A-4F70-9851-CA451B90AE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3697" y="1479132"/>
            <a:ext cx="4352085" cy="3195555"/>
          </a:xfrm>
          <a:prstGeom prst="rect">
            <a:avLst/>
          </a:prstGeom>
        </p:spPr>
      </p:pic>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9DFB880C-F367-483E-9026-96E6F3BC0A56}"/>
                  </a:ext>
                </a:extLst>
              </p:cNvPr>
              <p:cNvSpPr/>
              <p:nvPr/>
            </p:nvSpPr>
            <p:spPr>
              <a:xfrm>
                <a:off x="78237" y="4765345"/>
                <a:ext cx="8830690" cy="1903278"/>
              </a:xfrm>
              <a:prstGeom prst="rect">
                <a:avLst/>
              </a:prstGeom>
            </p:spPr>
            <p:txBody>
              <a:bodyPr wrap="square">
                <a:spAutoFit/>
              </a:bodyPr>
              <a:lstStyle/>
              <a:p>
                <a:pPr indent="266700" algn="ctr">
                  <a:lnSpc>
                    <a:spcPct val="150000"/>
                  </a:lnSpc>
                  <a:spcAft>
                    <a:spcPts val="0"/>
                  </a:spcAft>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假设智能体位于</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A</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点，想要学习一个到达</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点的策略，一种直观的思路是采用当前位置到目标的直线距离的倒数来初始化价值函数（图中虚线表示到</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点的等距线）。如果此时只利用而不探索，则智能体会陷入移动到</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C</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点的局部最优解。如果此时采用</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𝜖</m:t>
                    </m:r>
                  </m:oMath>
                </a14:m>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贪心的探索策略，为了探索找到箭头所示的最优解，智能体必须在</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点之前的每一次行动都违反当前价值函数的指导，而这种概率极小。</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9DFB880C-F367-483E-9026-96E6F3BC0A56}"/>
                  </a:ext>
                </a:extLst>
              </p:cNvPr>
              <p:cNvSpPr>
                <a:spLocks noRot="1" noChangeAspect="1" noMove="1" noResize="1" noEditPoints="1" noAdjustHandles="1" noChangeArrowheads="1" noChangeShapeType="1" noTextEdit="1"/>
              </p:cNvSpPr>
              <p:nvPr/>
            </p:nvSpPr>
            <p:spPr>
              <a:xfrm>
                <a:off x="78237" y="4765345"/>
                <a:ext cx="8830690" cy="1903278"/>
              </a:xfrm>
              <a:prstGeom prst="rect">
                <a:avLst/>
              </a:prstGeom>
              <a:blipFill>
                <a:blip r:embed="rId3"/>
                <a:stretch>
                  <a:fillRect l="-207" r="-138" b="-352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451578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39534" y="4826675"/>
            <a:ext cx="8936183" cy="1522917"/>
          </a:xfrm>
          <a:prstGeom prst="rect">
            <a:avLst/>
          </a:prstGeom>
        </p:spPr>
        <p:txBody>
          <a:bodyPr wrap="square">
            <a:spAutoFit/>
          </a:bodyPr>
          <a:lstStyle/>
          <a:p>
            <a:pPr algn="just">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图中</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从两个角度对强化学习算法做了分类，其中依靠对环境（即马尔可夫随机过程）的先验知识或建模的算法称为基于模型（</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Model-based</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）的方法，反之称为无模型的方法（</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Model-free</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）；只对价值函数建模并利用策略优化定理求解的方法称为基于价值（</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Value-based</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）的方法，对策略函数建模并利用策略梯度定理求解的方法称为基于策略（</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Policy-based</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）的方法。</a:t>
            </a:r>
          </a:p>
        </p:txBody>
      </p:sp>
      <p:sp>
        <p:nvSpPr>
          <p:cNvPr id="4" name="标题 2">
            <a:extLst>
              <a:ext uri="{FF2B5EF4-FFF2-40B4-BE49-F238E27FC236}">
                <a16:creationId xmlns:a16="http://schemas.microsoft.com/office/drawing/2014/main" id="{A7663114-BA1E-4D33-B77E-13B4B0533AAA}"/>
              </a:ext>
            </a:extLst>
          </p:cNvPr>
          <p:cNvSpPr>
            <a:spLocks noGrp="1"/>
          </p:cNvSpPr>
          <p:nvPr>
            <p:ph type="title"/>
          </p:nvPr>
        </p:nvSpPr>
        <p:spPr>
          <a:xfrm>
            <a:off x="0" y="151505"/>
            <a:ext cx="9144000" cy="817721"/>
          </a:xfrm>
        </p:spPr>
        <p:txBody>
          <a:bodyPr/>
          <a:lstStyle/>
          <a:p>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强化学习的分类</a:t>
            </a:r>
          </a:p>
        </p:txBody>
      </p:sp>
      <p:pic>
        <p:nvPicPr>
          <p:cNvPr id="3" name="图片 2">
            <a:extLst>
              <a:ext uri="{FF2B5EF4-FFF2-40B4-BE49-F238E27FC236}">
                <a16:creationId xmlns:a16="http://schemas.microsoft.com/office/drawing/2014/main" id="{A8FE700E-BC21-40EF-ABB3-C6A854D79F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4667" y="1531796"/>
            <a:ext cx="6574665" cy="3015100"/>
          </a:xfrm>
          <a:prstGeom prst="rect">
            <a:avLst/>
          </a:prstGeom>
        </p:spPr>
      </p:pic>
      <p:sp>
        <p:nvSpPr>
          <p:cNvPr id="7" name="文本框 6">
            <a:extLst>
              <a:ext uri="{FF2B5EF4-FFF2-40B4-BE49-F238E27FC236}">
                <a16:creationId xmlns:a16="http://schemas.microsoft.com/office/drawing/2014/main" id="{F34BF000-2AE6-41CD-B797-FA337BC36F1D}"/>
              </a:ext>
            </a:extLst>
          </p:cNvPr>
          <p:cNvSpPr txBox="1"/>
          <p:nvPr/>
        </p:nvSpPr>
        <p:spPr>
          <a:xfrm>
            <a:off x="1284667" y="1193242"/>
            <a:ext cx="6015025" cy="338554"/>
          </a:xfrm>
          <a:prstGeom prst="rect">
            <a:avLst/>
          </a:prstGeom>
          <a:noFill/>
        </p:spPr>
        <p:txBody>
          <a:bodyPr wrap="square">
            <a:spAutoFit/>
          </a:bodyPr>
          <a:lstStyle/>
          <a:p>
            <a:pPr algn="ct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7.20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本章所介绍方法之间相互关系示意图</a:t>
            </a:r>
          </a:p>
        </p:txBody>
      </p:sp>
      <p:sp>
        <p:nvSpPr>
          <p:cNvPr id="2" name="矩形 1">
            <a:extLst>
              <a:ext uri="{FF2B5EF4-FFF2-40B4-BE49-F238E27FC236}">
                <a16:creationId xmlns:a16="http://schemas.microsoft.com/office/drawing/2014/main" id="{83ED16CA-0580-46C6-BBB4-E453D333982D}"/>
              </a:ext>
            </a:extLst>
          </p:cNvPr>
          <p:cNvSpPr/>
          <p:nvPr/>
        </p:nvSpPr>
        <p:spPr>
          <a:xfrm>
            <a:off x="459042" y="1339292"/>
            <a:ext cx="531970" cy="3139321"/>
          </a:xfrm>
          <a:prstGeom prst="rect">
            <a:avLst/>
          </a:prstGeom>
        </p:spPr>
        <p:txBody>
          <a:bodyPr wrap="square">
            <a:spAutoFit/>
          </a:bodyPr>
          <a:lstStyle/>
          <a:p>
            <a:r>
              <a:rPr lang="zh-CN" altLang="zh-CN" b="1" dirty="0">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欲粟者务时</a:t>
            </a:r>
            <a:endParaRPr lang="en-US" altLang="zh-CN" b="1" dirty="0">
              <a:solidFill>
                <a:schemeClr val="tx2"/>
              </a:solidFill>
              <a:latin typeface="Times New Roman" panose="02020603050405020304" pitchFamily="18" charset="0"/>
              <a:ea typeface="华文楷体" panose="02010600040101010101" pitchFamily="2" charset="-122"/>
              <a:cs typeface="Times New Roman" panose="02020603050405020304" pitchFamily="18" charset="0"/>
            </a:endParaRPr>
          </a:p>
          <a:p>
            <a:endParaRPr lang="en-US" altLang="zh-CN" b="1" dirty="0">
              <a:solidFill>
                <a:schemeClr val="tx2"/>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b="1" dirty="0">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欲治者因势</a:t>
            </a:r>
            <a:endParaRPr lang="zh-CN" altLang="en-US" b="1" dirty="0">
              <a:solidFill>
                <a:schemeClr val="tx2"/>
              </a:solidFill>
            </a:endParaRPr>
          </a:p>
        </p:txBody>
      </p:sp>
    </p:spTree>
    <p:extLst>
      <p:ext uri="{BB962C8B-B14F-4D97-AF65-F5344CB8AC3E}">
        <p14:creationId xmlns:p14="http://schemas.microsoft.com/office/powerpoint/2010/main" val="15036718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a:extLst>
              <a:ext uri="{FF2B5EF4-FFF2-40B4-BE49-F238E27FC236}">
                <a16:creationId xmlns:a16="http://schemas.microsoft.com/office/drawing/2014/main" id="{A7663114-BA1E-4D33-B77E-13B4B0533AAA}"/>
              </a:ext>
            </a:extLst>
          </p:cNvPr>
          <p:cNvSpPr>
            <a:spLocks noGrp="1"/>
          </p:cNvSpPr>
          <p:nvPr>
            <p:ph type="title"/>
          </p:nvPr>
        </p:nvSpPr>
        <p:spPr>
          <a:xfrm>
            <a:off x="0" y="151505"/>
            <a:ext cx="9144000" cy="817721"/>
          </a:xfrm>
        </p:spPr>
        <p:txBody>
          <a:bodyPr/>
          <a:lstStyle/>
          <a:p>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作业：深度</a:t>
            </a:r>
            <a:r>
              <a:rPr lang="en-US" altLang="zh-CN"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Q</a:t>
            </a:r>
            <a:r>
              <a:rPr lang="zh-CN" altLang="en-US" sz="24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函数学习</a:t>
            </a:r>
          </a:p>
        </p:txBody>
      </p:sp>
      <p:sp>
        <p:nvSpPr>
          <p:cNvPr id="5" name="Rectangle 2">
            <a:extLst>
              <a:ext uri="{FF2B5EF4-FFF2-40B4-BE49-F238E27FC236}">
                <a16:creationId xmlns:a16="http://schemas.microsoft.com/office/drawing/2014/main" id="{BD598419-5D13-4EFB-B363-032605382B99}"/>
              </a:ext>
            </a:extLst>
          </p:cNvPr>
          <p:cNvSpPr>
            <a:spLocks noChangeArrowheads="1"/>
          </p:cNvSpPr>
          <p:nvPr/>
        </p:nvSpPr>
        <p:spPr bwMode="auto">
          <a:xfrm>
            <a:off x="166255" y="987540"/>
            <a:ext cx="79432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chemeClr val="tx1"/>
                </a:solidFill>
                <a:effectLst/>
                <a:latin typeface="+mn-lt"/>
                <a:cs typeface="Times New Roman" panose="02020603050405020304" pitchFamily="18" charset="0"/>
              </a:rPr>
              <a:t>在本实验中，要求分别使用基础搜索算法和</a:t>
            </a:r>
            <a:r>
              <a:rPr kumimoji="0" lang="zh-CN" altLang="en-US" sz="1400" b="0" i="0" u="none" strike="noStrike" cap="none" normalizeH="0" baseline="0" dirty="0">
                <a:ln>
                  <a:noFill/>
                </a:ln>
                <a:solidFill>
                  <a:schemeClr val="tx1"/>
                </a:solidFill>
                <a:effectLst/>
                <a:latin typeface="+mn-lt"/>
                <a:cs typeface="Times New Roman" panose="02020603050405020304" pitchFamily="18" charset="0"/>
              </a:rPr>
              <a:t> </a:t>
            </a:r>
            <a:r>
              <a:rPr kumimoji="0" lang="en-US" altLang="zh-CN" sz="1400" b="0" i="0" u="none" strike="noStrike" cap="none" normalizeH="0" baseline="0" dirty="0">
                <a:ln>
                  <a:noFill/>
                </a:ln>
                <a:solidFill>
                  <a:schemeClr val="tx1"/>
                </a:solidFill>
                <a:effectLst/>
                <a:latin typeface="+mn-lt"/>
                <a:cs typeface="Times New Roman" panose="02020603050405020304" pitchFamily="18" charset="0"/>
              </a:rPr>
              <a:t>Deep </a:t>
            </a:r>
            <a:r>
              <a:rPr kumimoji="0" lang="en-US" altLang="zh-CN" sz="1400" b="0" i="0" u="none" strike="noStrike" cap="none" normalizeH="0" baseline="0" dirty="0" err="1">
                <a:ln>
                  <a:noFill/>
                </a:ln>
                <a:solidFill>
                  <a:schemeClr val="tx1"/>
                </a:solidFill>
                <a:effectLst/>
                <a:latin typeface="+mn-lt"/>
                <a:cs typeface="Times New Roman" panose="02020603050405020304" pitchFamily="18" charset="0"/>
              </a:rPr>
              <a:t>QLearning</a:t>
            </a:r>
            <a:r>
              <a:rPr kumimoji="0" lang="en-US" altLang="zh-CN" sz="1400" b="0" i="0" u="none" strike="noStrike" cap="none" normalizeH="0" baseline="0" dirty="0">
                <a:ln>
                  <a:noFill/>
                </a:ln>
                <a:solidFill>
                  <a:schemeClr val="tx1"/>
                </a:solidFill>
                <a:effectLst/>
                <a:latin typeface="+mn-lt"/>
                <a:cs typeface="Times New Roman" panose="02020603050405020304" pitchFamily="18" charset="0"/>
              </a:rPr>
              <a:t> </a:t>
            </a:r>
            <a:r>
              <a:rPr kumimoji="0" lang="zh-CN" altLang="en-US" sz="1400" b="0" i="0" u="none" strike="noStrike" cap="none" normalizeH="0" baseline="0" dirty="0">
                <a:ln>
                  <a:noFill/>
                </a:ln>
                <a:solidFill>
                  <a:schemeClr val="tx1"/>
                </a:solidFill>
                <a:effectLst/>
                <a:latin typeface="+mn-lt"/>
                <a:cs typeface="Times New Roman" panose="02020603050405020304" pitchFamily="18" charset="0"/>
              </a:rPr>
              <a:t>算法，完成机器人自动走迷宫。 </a:t>
            </a:r>
            <a:endParaRPr kumimoji="0" lang="zh-CN" altLang="en-US" sz="1400" b="0" i="0" u="none" strike="noStrike" cap="none" normalizeH="0" baseline="0" dirty="0">
              <a:ln>
                <a:noFill/>
              </a:ln>
              <a:solidFill>
                <a:schemeClr val="tx1"/>
              </a:solidFill>
              <a:effectLst/>
              <a:latin typeface="+mn-lt"/>
            </a:endParaRPr>
          </a:p>
          <a:p>
            <a:pPr marL="0" marR="0" lvl="0" indent="30480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pic>
        <p:nvPicPr>
          <p:cNvPr id="1025" name="图片 6" descr="图示&#10;&#10;描述已自动生成">
            <a:extLst>
              <a:ext uri="{FF2B5EF4-FFF2-40B4-BE49-F238E27FC236}">
                <a16:creationId xmlns:a16="http://schemas.microsoft.com/office/drawing/2014/main" id="{61F9DE4E-F951-4BB3-8D76-D2520C8837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1751" y="1801875"/>
            <a:ext cx="3506949" cy="230489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a:extLst>
              <a:ext uri="{FF2B5EF4-FFF2-40B4-BE49-F238E27FC236}">
                <a16:creationId xmlns:a16="http://schemas.microsoft.com/office/drawing/2014/main" id="{D311CE4A-9D74-4ADE-AA93-33107419EC08}"/>
              </a:ext>
            </a:extLst>
          </p:cNvPr>
          <p:cNvSpPr>
            <a:spLocks noChangeArrowheads="1"/>
          </p:cNvSpPr>
          <p:nvPr/>
        </p:nvSpPr>
        <p:spPr bwMode="auto">
          <a:xfrm>
            <a:off x="610899" y="4336325"/>
            <a:ext cx="8117796"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mn-lt"/>
                <a:cs typeface="Times New Roman" panose="02020603050405020304" pitchFamily="18" charset="0"/>
              </a:rPr>
              <a:t>如上图所示，左上角的红色椭圆既是起点也是机器人的初始位置，右下角的绿色方块是出口。</a:t>
            </a:r>
            <a:endParaRPr kumimoji="0" lang="zh-CN" altLang="zh-CN" sz="1200" b="0" i="0" u="none" strike="noStrike" cap="none" normalizeH="0" baseline="0" dirty="0">
              <a:ln>
                <a:noFill/>
              </a:ln>
              <a:solidFill>
                <a:schemeClr val="tx1"/>
              </a:solidFill>
              <a:effectLst/>
              <a:latin typeface="+mn-l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mn-lt"/>
                <a:cs typeface="Times New Roman" panose="02020603050405020304" pitchFamily="18" charset="0"/>
              </a:rPr>
              <a:t>游戏规则为</a:t>
            </a:r>
            <a:r>
              <a:rPr kumimoji="0" lang="en-US" altLang="zh-CN" sz="1200" b="0" i="0" u="none" strike="noStrike" cap="none" normalizeH="0" baseline="0" dirty="0">
                <a:ln>
                  <a:noFill/>
                </a:ln>
                <a:solidFill>
                  <a:schemeClr val="tx1"/>
                </a:solidFill>
                <a:effectLst/>
                <a:latin typeface="+mn-lt"/>
                <a:cs typeface="Times New Roman" panose="02020603050405020304" pitchFamily="18" charset="0"/>
              </a:rPr>
              <a:t>:</a:t>
            </a:r>
            <a:r>
              <a:rPr kumimoji="0" lang="zh-CN" altLang="en-US" sz="1200" b="0" i="0" u="none" strike="noStrike" cap="none" normalizeH="0" baseline="0" dirty="0">
                <a:ln>
                  <a:noFill/>
                </a:ln>
                <a:solidFill>
                  <a:schemeClr val="tx1"/>
                </a:solidFill>
                <a:effectLst/>
                <a:latin typeface="+mn-lt"/>
                <a:cs typeface="Times New Roman" panose="02020603050405020304" pitchFamily="18" charset="0"/>
              </a:rPr>
              <a:t>从起点开始，通过错综复杂的迷宫，到达目标点</a:t>
            </a:r>
            <a:r>
              <a:rPr kumimoji="0" lang="en-US" altLang="zh-CN" sz="1200" b="0" i="0" u="none" strike="noStrike" cap="none" normalizeH="0" baseline="0" dirty="0">
                <a:ln>
                  <a:noFill/>
                </a:ln>
                <a:solidFill>
                  <a:schemeClr val="tx1"/>
                </a:solidFill>
                <a:effectLst/>
                <a:latin typeface="+mn-lt"/>
                <a:cs typeface="Times New Roman" panose="02020603050405020304" pitchFamily="18" charset="0"/>
              </a:rPr>
              <a:t>(</a:t>
            </a:r>
            <a:r>
              <a:rPr kumimoji="0" lang="zh-CN" altLang="en-US" sz="1200" b="0" i="0" u="none" strike="noStrike" cap="none" normalizeH="0" baseline="0" dirty="0">
                <a:ln>
                  <a:noFill/>
                </a:ln>
                <a:solidFill>
                  <a:schemeClr val="tx1"/>
                </a:solidFill>
                <a:effectLst/>
                <a:latin typeface="+mn-lt"/>
                <a:cs typeface="Times New Roman" panose="02020603050405020304" pitchFamily="18" charset="0"/>
              </a:rPr>
              <a:t>出口</a:t>
            </a:r>
            <a:r>
              <a:rPr kumimoji="0" lang="en-US" altLang="zh-CN" sz="1200" b="0" i="0" u="none" strike="noStrike" cap="none" normalizeH="0" baseline="0" dirty="0">
                <a:ln>
                  <a:noFill/>
                </a:ln>
                <a:solidFill>
                  <a:schemeClr val="tx1"/>
                </a:solidFill>
                <a:effectLst/>
                <a:latin typeface="+mn-lt"/>
                <a:cs typeface="Times New Roman" panose="02020603050405020304" pitchFamily="18" charset="0"/>
              </a:rPr>
              <a:t>)</a:t>
            </a:r>
            <a:r>
              <a:rPr lang="zh-CN" altLang="en-US" sz="1200" dirty="0">
                <a:latin typeface="+mn-lt"/>
                <a:cs typeface="Times New Roman" panose="02020603050405020304" pitchFamily="18" charset="0"/>
              </a:rPr>
              <a:t>。</a:t>
            </a:r>
            <a:r>
              <a:rPr kumimoji="0" lang="zh-CN" altLang="en-US" sz="1200" b="0" i="0" u="none" strike="noStrike" cap="none" normalizeH="0" baseline="0" dirty="0">
                <a:ln>
                  <a:noFill/>
                </a:ln>
                <a:solidFill>
                  <a:schemeClr val="tx1"/>
                </a:solidFill>
                <a:effectLst/>
                <a:latin typeface="+mn-lt"/>
                <a:cs typeface="Times New Roman" panose="02020603050405020304" pitchFamily="18" charset="0"/>
              </a:rPr>
              <a:t>在任一位置可执行动作包括：向上走 </a:t>
            </a:r>
            <a:r>
              <a:rPr kumimoji="0" lang="en-US" altLang="zh-CN" sz="1200" b="0" i="0" u="none" strike="noStrike" cap="none" normalizeH="0" baseline="0" dirty="0">
                <a:ln>
                  <a:noFill/>
                </a:ln>
                <a:solidFill>
                  <a:schemeClr val="tx1"/>
                </a:solidFill>
                <a:effectLst/>
                <a:latin typeface="+mn-lt"/>
                <a:cs typeface="Times New Roman" panose="02020603050405020304" pitchFamily="18" charset="0"/>
              </a:rPr>
              <a:t>'u'</a:t>
            </a:r>
            <a:r>
              <a:rPr kumimoji="0" lang="zh-CN" altLang="en-US" sz="1200" b="0" i="0" u="none" strike="noStrike" cap="none" normalizeH="0" baseline="0" dirty="0">
                <a:ln>
                  <a:noFill/>
                </a:ln>
                <a:solidFill>
                  <a:schemeClr val="tx1"/>
                </a:solidFill>
                <a:effectLst/>
                <a:latin typeface="+mn-lt"/>
                <a:cs typeface="Times New Roman" panose="02020603050405020304" pitchFamily="18" charset="0"/>
              </a:rPr>
              <a:t>、向右走 </a:t>
            </a:r>
            <a:r>
              <a:rPr kumimoji="0" lang="en-US" altLang="zh-CN" sz="1200" b="0" i="0" u="none" strike="noStrike" cap="none" normalizeH="0" baseline="0" dirty="0">
                <a:ln>
                  <a:noFill/>
                </a:ln>
                <a:solidFill>
                  <a:schemeClr val="tx1"/>
                </a:solidFill>
                <a:effectLst/>
                <a:latin typeface="+mn-lt"/>
                <a:cs typeface="Times New Roman" panose="02020603050405020304" pitchFamily="18" charset="0"/>
              </a:rPr>
              <a:t>'r'</a:t>
            </a:r>
            <a:r>
              <a:rPr kumimoji="0" lang="zh-CN" altLang="en-US" sz="1200" b="0" i="0" u="none" strike="noStrike" cap="none" normalizeH="0" baseline="0" dirty="0">
                <a:ln>
                  <a:noFill/>
                </a:ln>
                <a:solidFill>
                  <a:schemeClr val="tx1"/>
                </a:solidFill>
                <a:effectLst/>
                <a:latin typeface="+mn-lt"/>
                <a:cs typeface="Times New Roman" panose="02020603050405020304" pitchFamily="18" charset="0"/>
              </a:rPr>
              <a:t>、向下走 </a:t>
            </a:r>
            <a:r>
              <a:rPr kumimoji="0" lang="en-US" altLang="zh-CN" sz="1200" b="0" i="0" u="none" strike="noStrike" cap="none" normalizeH="0" baseline="0" dirty="0">
                <a:ln>
                  <a:noFill/>
                </a:ln>
                <a:solidFill>
                  <a:schemeClr val="tx1"/>
                </a:solidFill>
                <a:effectLst/>
                <a:latin typeface="+mn-lt"/>
                <a:cs typeface="Times New Roman" panose="02020603050405020304" pitchFamily="18" charset="0"/>
              </a:rPr>
              <a:t>'d'</a:t>
            </a:r>
            <a:r>
              <a:rPr kumimoji="0" lang="zh-CN" altLang="en-US" sz="1200" b="0" i="0" u="none" strike="noStrike" cap="none" normalizeH="0" baseline="0" dirty="0">
                <a:ln>
                  <a:noFill/>
                </a:ln>
                <a:solidFill>
                  <a:schemeClr val="tx1"/>
                </a:solidFill>
                <a:effectLst/>
                <a:latin typeface="+mn-lt"/>
                <a:cs typeface="Times New Roman" panose="02020603050405020304" pitchFamily="18" charset="0"/>
              </a:rPr>
              <a:t>、向左走 </a:t>
            </a:r>
            <a:r>
              <a:rPr kumimoji="0" lang="en-US" altLang="zh-CN" sz="1200" b="0" i="0" u="none" strike="noStrike" cap="none" normalizeH="0" baseline="0" dirty="0">
                <a:ln>
                  <a:noFill/>
                </a:ln>
                <a:solidFill>
                  <a:schemeClr val="tx1"/>
                </a:solidFill>
                <a:effectLst/>
                <a:latin typeface="+mn-lt"/>
                <a:cs typeface="Times New Roman" panose="02020603050405020304" pitchFamily="18" charset="0"/>
              </a:rPr>
              <a:t>'l'</a:t>
            </a:r>
            <a:r>
              <a:rPr kumimoji="0" lang="zh-CN" altLang="en-US" sz="1200" b="0" i="0" u="none" strike="noStrike" cap="none" normalizeH="0" baseline="0" dirty="0">
                <a:ln>
                  <a:noFill/>
                </a:ln>
                <a:solidFill>
                  <a:schemeClr val="tx1"/>
                </a:solidFill>
                <a:effectLst/>
                <a:latin typeface="+mn-lt"/>
                <a:cs typeface="Times New Roman" panose="02020603050405020304" pitchFamily="18" charset="0"/>
              </a:rPr>
              <a:t>。</a:t>
            </a:r>
            <a:endParaRPr kumimoji="0" lang="zh-CN" altLang="en-US" sz="1200" b="0" i="0" u="none" strike="noStrike" cap="none" normalizeH="0" baseline="0" dirty="0">
              <a:ln>
                <a:noFill/>
              </a:ln>
              <a:solidFill>
                <a:schemeClr val="tx1"/>
              </a:solidFill>
              <a:effectLst/>
              <a:latin typeface="+mn-lt"/>
            </a:endParaRPr>
          </a:p>
          <a:p>
            <a:pPr marL="0" marR="0" lvl="0" indent="266700" algn="l" defTabSz="914400" rtl="0" eaLnBrk="0" fontAlgn="base" latinLnBrk="0" hangingPunct="0">
              <a:lnSpc>
                <a:spcPct val="100000"/>
              </a:lnSpc>
              <a:spcBef>
                <a:spcPct val="0"/>
              </a:spcBef>
              <a:spcAft>
                <a:spcPct val="0"/>
              </a:spcAft>
              <a:buClrTx/>
              <a:buSzTx/>
              <a:buFontTx/>
              <a:buChar char="•"/>
              <a:tabLst/>
            </a:pPr>
            <a:r>
              <a:rPr kumimoji="0" lang="zh-CN" altLang="en-US" sz="1200" b="0" i="0" u="none" strike="noStrike" cap="none" normalizeH="0" baseline="0" dirty="0">
                <a:ln>
                  <a:noFill/>
                </a:ln>
                <a:solidFill>
                  <a:schemeClr val="tx1"/>
                </a:solidFill>
                <a:effectLst/>
                <a:latin typeface="+mn-lt"/>
                <a:cs typeface="Times New Roman" panose="02020603050405020304" pitchFamily="18" charset="0"/>
              </a:rPr>
              <a:t>执行不同的动作后，根据不同的情况会获得不同的奖励，具体而言，有以下几种情况。</a:t>
            </a:r>
            <a:endParaRPr kumimoji="0" lang="zh-CN" altLang="en-US" sz="1200" b="0" i="0" u="none" strike="noStrike" cap="none" normalizeH="0" baseline="0" dirty="0">
              <a:ln>
                <a:noFill/>
              </a:ln>
              <a:solidFill>
                <a:schemeClr val="tx1"/>
              </a:solidFill>
              <a:effectLst/>
              <a:latin typeface="+mn-lt"/>
            </a:endParaRPr>
          </a:p>
          <a:p>
            <a:pPr marL="0" marR="0" lvl="0" indent="266700" algn="l" defTabSz="914400" rtl="0" eaLnBrk="0" fontAlgn="base" latinLnBrk="0" hangingPunct="0">
              <a:lnSpc>
                <a:spcPct val="100000"/>
              </a:lnSpc>
              <a:spcBef>
                <a:spcPct val="0"/>
              </a:spcBef>
              <a:spcAft>
                <a:spcPct val="0"/>
              </a:spcAft>
              <a:buClrTx/>
              <a:buSzTx/>
              <a:buFontTx/>
              <a:buChar char="•"/>
              <a:tabLst/>
            </a:pPr>
            <a:r>
              <a:rPr kumimoji="0" lang="zh-CN" altLang="en-US" sz="1200" b="0" i="0" u="none" strike="noStrike" cap="none" normalizeH="0" baseline="0" dirty="0">
                <a:ln>
                  <a:noFill/>
                </a:ln>
                <a:solidFill>
                  <a:schemeClr val="tx1"/>
                </a:solidFill>
                <a:effectLst/>
                <a:latin typeface="+mn-lt"/>
                <a:cs typeface="Times New Roman" panose="02020603050405020304" pitchFamily="18" charset="0"/>
              </a:rPr>
              <a:t>撞墙；走到出口；其余情况</a:t>
            </a:r>
            <a:endParaRPr kumimoji="0" lang="zh-CN" altLang="en-US" sz="1200" b="0" i="0" u="none" strike="noStrike" cap="none" normalizeH="0" baseline="0" dirty="0">
              <a:ln>
                <a:noFill/>
              </a:ln>
              <a:solidFill>
                <a:schemeClr val="tx1"/>
              </a:solidFill>
              <a:effectLst/>
              <a:latin typeface="+mn-lt"/>
            </a:endParaRPr>
          </a:p>
          <a:p>
            <a:pPr marL="0" marR="0" lvl="0" indent="266700" algn="l" defTabSz="914400" rtl="0" eaLnBrk="0" fontAlgn="base" latinLnBrk="0" hangingPunct="0">
              <a:lnSpc>
                <a:spcPct val="100000"/>
              </a:lnSpc>
              <a:spcBef>
                <a:spcPct val="0"/>
              </a:spcBef>
              <a:spcAft>
                <a:spcPct val="0"/>
              </a:spcAft>
              <a:buClrTx/>
              <a:buSzTx/>
              <a:buFontTx/>
              <a:buChar char="•"/>
              <a:tabLst/>
            </a:pPr>
            <a:r>
              <a:rPr kumimoji="0" lang="zh-CN" altLang="en-US" sz="1200" b="0" i="0" u="none" strike="noStrike" cap="none" normalizeH="0" baseline="0" dirty="0">
                <a:ln>
                  <a:noFill/>
                </a:ln>
                <a:solidFill>
                  <a:schemeClr val="tx1"/>
                </a:solidFill>
                <a:effectLst/>
                <a:latin typeface="+mn-lt"/>
                <a:cs typeface="Times New Roman" panose="02020603050405020304" pitchFamily="18" charset="0"/>
              </a:rPr>
              <a:t>你需要实现基于基础搜索算法和 </a:t>
            </a:r>
            <a:r>
              <a:rPr kumimoji="0" lang="en-US" altLang="zh-CN" sz="1200" b="0" i="0" u="none" strike="noStrike" cap="none" normalizeH="0" baseline="0" dirty="0">
                <a:ln>
                  <a:noFill/>
                </a:ln>
                <a:solidFill>
                  <a:schemeClr val="tx1"/>
                </a:solidFill>
                <a:effectLst/>
                <a:latin typeface="+mn-lt"/>
                <a:cs typeface="Times New Roman" panose="02020603050405020304" pitchFamily="18" charset="0"/>
              </a:rPr>
              <a:t>Deep </a:t>
            </a:r>
            <a:r>
              <a:rPr kumimoji="0" lang="en-US" altLang="zh-CN" sz="1200" b="0" i="0" u="none" strike="noStrike" cap="none" normalizeH="0" baseline="0" dirty="0" err="1">
                <a:ln>
                  <a:noFill/>
                </a:ln>
                <a:solidFill>
                  <a:schemeClr val="tx1"/>
                </a:solidFill>
                <a:effectLst/>
                <a:latin typeface="+mn-lt"/>
                <a:cs typeface="Times New Roman" panose="02020603050405020304" pitchFamily="18" charset="0"/>
              </a:rPr>
              <a:t>QLearning</a:t>
            </a:r>
            <a:r>
              <a:rPr kumimoji="0" lang="en-US" altLang="zh-CN" sz="1200" b="0" i="0" u="none" strike="noStrike" cap="none" normalizeH="0" baseline="0" dirty="0">
                <a:ln>
                  <a:noFill/>
                </a:ln>
                <a:solidFill>
                  <a:schemeClr val="tx1"/>
                </a:solidFill>
                <a:effectLst/>
                <a:latin typeface="+mn-lt"/>
                <a:cs typeface="Times New Roman" panose="02020603050405020304" pitchFamily="18" charset="0"/>
              </a:rPr>
              <a:t> </a:t>
            </a:r>
            <a:r>
              <a:rPr kumimoji="0" lang="zh-CN" altLang="en-US" sz="1200" b="0" i="0" u="none" strike="noStrike" cap="none" normalizeH="0" baseline="0" dirty="0">
                <a:ln>
                  <a:noFill/>
                </a:ln>
                <a:solidFill>
                  <a:schemeClr val="tx1"/>
                </a:solidFill>
                <a:effectLst/>
                <a:latin typeface="+mn-lt"/>
                <a:cs typeface="Times New Roman" panose="02020603050405020304" pitchFamily="18" charset="0"/>
              </a:rPr>
              <a:t>算法的机器人，使机器人自动走到迷宫的出口。</a:t>
            </a:r>
            <a:endParaRPr kumimoji="0" lang="zh-CN" altLang="en-US" sz="1200" b="0" i="0" u="none" strike="noStrike" cap="none" normalizeH="0" baseline="0" dirty="0">
              <a:ln>
                <a:noFill/>
              </a:ln>
              <a:solidFill>
                <a:schemeClr val="tx1"/>
              </a:solidFill>
              <a:effectLst/>
              <a:latin typeface="+mn-lt"/>
            </a:endParaRPr>
          </a:p>
          <a:p>
            <a:pPr marL="0" marR="0" lvl="0" indent="266700" algn="l" defTabSz="914400" rtl="0" eaLnBrk="0" fontAlgn="base" latinLnBrk="0" hangingPunct="0">
              <a:lnSpc>
                <a:spcPct val="100000"/>
              </a:lnSpc>
              <a:spcBef>
                <a:spcPct val="0"/>
              </a:spcBef>
              <a:spcAft>
                <a:spcPct val="0"/>
              </a:spcAft>
              <a:buClrTx/>
              <a:buSzTx/>
              <a:buFontTx/>
              <a:buChar char="•"/>
              <a:tabLst/>
            </a:pPr>
            <a:r>
              <a:rPr kumimoji="0" lang="zh-CN" altLang="en-US" sz="1200" b="0" i="0" u="none" strike="noStrike" cap="none" normalizeH="0" baseline="0" dirty="0">
                <a:ln>
                  <a:noFill/>
                </a:ln>
                <a:solidFill>
                  <a:schemeClr val="tx1"/>
                </a:solidFill>
                <a:effectLst/>
                <a:latin typeface="+mn-lt"/>
                <a:cs typeface="Times New Roman" panose="02020603050405020304" pitchFamily="18" charset="0"/>
              </a:rPr>
              <a:t>使用 </a:t>
            </a:r>
            <a:r>
              <a:rPr kumimoji="0" lang="en-US" altLang="zh-CN" sz="1200" b="0" i="0" u="none" strike="noStrike" cap="none" normalizeH="0" baseline="0" dirty="0">
                <a:ln>
                  <a:noFill/>
                </a:ln>
                <a:solidFill>
                  <a:schemeClr val="tx1"/>
                </a:solidFill>
                <a:effectLst/>
                <a:latin typeface="+mn-lt"/>
                <a:cs typeface="Times New Roman" panose="02020603050405020304" pitchFamily="18" charset="0"/>
              </a:rPr>
              <a:t>Python </a:t>
            </a:r>
            <a:r>
              <a:rPr kumimoji="0" lang="zh-CN" altLang="en-US" sz="1200" b="0" i="0" u="none" strike="noStrike" cap="none" normalizeH="0" baseline="0" dirty="0">
                <a:ln>
                  <a:noFill/>
                </a:ln>
                <a:solidFill>
                  <a:schemeClr val="tx1"/>
                </a:solidFill>
                <a:effectLst/>
                <a:latin typeface="+mn-lt"/>
                <a:cs typeface="Times New Roman" panose="02020603050405020304" pitchFamily="18" charset="0"/>
              </a:rPr>
              <a:t>语言；使用基础搜索算法完成机器人走迷宫；使用 </a:t>
            </a:r>
            <a:r>
              <a:rPr kumimoji="0" lang="en-US" altLang="zh-CN" sz="1200" b="0" i="0" u="none" strike="noStrike" cap="none" normalizeH="0" baseline="0" dirty="0">
                <a:ln>
                  <a:noFill/>
                </a:ln>
                <a:solidFill>
                  <a:schemeClr val="tx1"/>
                </a:solidFill>
                <a:effectLst/>
                <a:latin typeface="+mn-lt"/>
                <a:cs typeface="Times New Roman" panose="02020603050405020304" pitchFamily="18" charset="0"/>
              </a:rPr>
              <a:t>Deep </a:t>
            </a:r>
            <a:r>
              <a:rPr kumimoji="0" lang="en-US" altLang="zh-CN" sz="1200" b="0" i="0" u="none" strike="noStrike" cap="none" normalizeH="0" baseline="0" dirty="0" err="1">
                <a:ln>
                  <a:noFill/>
                </a:ln>
                <a:solidFill>
                  <a:schemeClr val="tx1"/>
                </a:solidFill>
                <a:effectLst/>
                <a:latin typeface="+mn-lt"/>
                <a:cs typeface="Times New Roman" panose="02020603050405020304" pitchFamily="18" charset="0"/>
              </a:rPr>
              <a:t>QLearning</a:t>
            </a:r>
            <a:r>
              <a:rPr kumimoji="0" lang="en-US" altLang="zh-CN" sz="1200" b="0" i="0" u="none" strike="noStrike" cap="none" normalizeH="0" baseline="0" dirty="0">
                <a:ln>
                  <a:noFill/>
                </a:ln>
                <a:solidFill>
                  <a:schemeClr val="tx1"/>
                </a:solidFill>
                <a:effectLst/>
                <a:latin typeface="+mn-lt"/>
                <a:cs typeface="Times New Roman" panose="02020603050405020304" pitchFamily="18" charset="0"/>
              </a:rPr>
              <a:t> </a:t>
            </a:r>
            <a:r>
              <a:rPr kumimoji="0" lang="zh-CN" altLang="en-US" sz="1200" b="0" i="0" u="none" strike="noStrike" cap="none" normalizeH="0" baseline="0" dirty="0">
                <a:ln>
                  <a:noFill/>
                </a:ln>
                <a:solidFill>
                  <a:schemeClr val="tx1"/>
                </a:solidFill>
                <a:effectLst/>
                <a:latin typeface="+mn-lt"/>
                <a:cs typeface="Times New Roman" panose="02020603050405020304" pitchFamily="18" charset="0"/>
              </a:rPr>
              <a:t>算法完成机器人走迷宫。</a:t>
            </a:r>
            <a:endParaRPr kumimoji="0" lang="zh-CN" altLang="en-US" sz="1200" b="0" i="0" u="none" strike="noStrike" cap="none" normalizeH="0" baseline="0" dirty="0">
              <a:ln>
                <a:noFill/>
              </a:ln>
              <a:solidFill>
                <a:schemeClr val="tx1"/>
              </a:solidFill>
              <a:effectLst/>
              <a:latin typeface="+mn-lt"/>
            </a:endParaRPr>
          </a:p>
          <a:p>
            <a:pPr marL="0" marR="0" lvl="0" indent="266700" algn="l" defTabSz="914400" rtl="0" eaLnBrk="0" fontAlgn="base" latinLnBrk="0" hangingPunct="0">
              <a:lnSpc>
                <a:spcPct val="100000"/>
              </a:lnSpc>
              <a:spcBef>
                <a:spcPct val="0"/>
              </a:spcBef>
              <a:spcAft>
                <a:spcPct val="0"/>
              </a:spcAft>
              <a:buClrTx/>
              <a:buSzTx/>
              <a:buFontTx/>
              <a:buChar char="•"/>
              <a:tabLst/>
            </a:pPr>
            <a:r>
              <a:rPr kumimoji="0" lang="zh-CN" altLang="en-US" sz="1200" b="0" i="0" u="none" strike="noStrike" cap="none" normalizeH="0" baseline="0" dirty="0">
                <a:ln>
                  <a:noFill/>
                </a:ln>
                <a:solidFill>
                  <a:schemeClr val="tx1"/>
                </a:solidFill>
                <a:effectLst/>
                <a:latin typeface="+mn-lt"/>
                <a:cs typeface="Times New Roman" panose="02020603050405020304" pitchFamily="18" charset="0"/>
              </a:rPr>
              <a:t>算法部分需要自己实现，不能使用现成的包、工具或者接口。</a:t>
            </a:r>
            <a:endParaRPr kumimoji="0" lang="zh-CN" altLang="en-US" sz="1200" b="0" i="0" u="none" strike="noStrike" cap="none" normalizeH="0" baseline="0" dirty="0">
              <a:ln>
                <a:noFill/>
              </a:ln>
              <a:solidFill>
                <a:schemeClr val="tx1"/>
              </a:solidFill>
              <a:effectLst/>
              <a:latin typeface="+mn-lt"/>
            </a:endParaRPr>
          </a:p>
          <a:p>
            <a:pPr marL="457200" marR="0" lvl="1" indent="0" algn="l" defTabSz="914400" rtl="0" eaLnBrk="0" fontAlgn="base" latinLnBrk="0" hangingPunct="0">
              <a:lnSpc>
                <a:spcPct val="100000"/>
              </a:lnSpc>
              <a:spcBef>
                <a:spcPct val="0"/>
              </a:spcBef>
              <a:spcAft>
                <a:spcPct val="0"/>
              </a:spcAft>
              <a:buClrTx/>
              <a:buSzTx/>
              <a:tabLst/>
            </a:pPr>
            <a:endParaRPr kumimoji="0" lang="zh-CN" altLang="en-US" sz="1200" b="0" i="0" u="none" strike="noStrike" cap="none" normalizeH="0" baseline="0" dirty="0">
              <a:ln>
                <a:noFill/>
              </a:ln>
              <a:solidFill>
                <a:schemeClr val="tx1"/>
              </a:solidFill>
              <a:effectLst/>
              <a:latin typeface="+mn-l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mn-lt"/>
                <a:cs typeface="Times New Roman" panose="02020603050405020304" pitchFamily="18" charset="0"/>
              </a:rPr>
              <a:t>可以使用 </a:t>
            </a:r>
            <a:r>
              <a:rPr kumimoji="0" lang="en-US" altLang="zh-CN" sz="1200" b="0" i="0" u="none" strike="noStrike" cap="none" normalizeH="0" baseline="0" dirty="0">
                <a:ln>
                  <a:noFill/>
                </a:ln>
                <a:solidFill>
                  <a:schemeClr val="tx1"/>
                </a:solidFill>
                <a:effectLst/>
                <a:latin typeface="+mn-lt"/>
                <a:cs typeface="Times New Roman" panose="02020603050405020304" pitchFamily="18" charset="0"/>
              </a:rPr>
              <a:t>Python </a:t>
            </a:r>
            <a:r>
              <a:rPr kumimoji="0" lang="zh-CN" altLang="en-US" sz="1200" b="0" i="0" u="none" strike="noStrike" cap="none" normalizeH="0" baseline="0" dirty="0">
                <a:ln>
                  <a:noFill/>
                </a:ln>
                <a:solidFill>
                  <a:schemeClr val="tx1"/>
                </a:solidFill>
                <a:effectLst/>
                <a:latin typeface="+mn-lt"/>
                <a:cs typeface="Times New Roman" panose="02020603050405020304" pitchFamily="18" charset="0"/>
              </a:rPr>
              <a:t>实现基础算法的实现， 使用 </a:t>
            </a:r>
            <a:r>
              <a:rPr kumimoji="0" lang="en-US" altLang="zh-CN" sz="1200" b="0" i="0" u="none" strike="noStrike" cap="none" normalizeH="0" baseline="0" dirty="0" err="1">
                <a:ln>
                  <a:noFill/>
                </a:ln>
                <a:solidFill>
                  <a:schemeClr val="tx1"/>
                </a:solidFill>
                <a:effectLst/>
                <a:latin typeface="+mn-lt"/>
                <a:cs typeface="Times New Roman" panose="02020603050405020304" pitchFamily="18" charset="0"/>
              </a:rPr>
              <a:t>Keras</a:t>
            </a:r>
            <a:r>
              <a:rPr kumimoji="0" lang="zh-CN" altLang="en-US" sz="1200" b="0" i="0" u="none" strike="noStrike" cap="none" normalizeH="0" baseline="0" dirty="0">
                <a:ln>
                  <a:noFill/>
                </a:ln>
                <a:solidFill>
                  <a:schemeClr val="tx1"/>
                </a:solidFill>
                <a:effectLst/>
                <a:latin typeface="+mn-lt"/>
                <a:cs typeface="Times New Roman" panose="02020603050405020304" pitchFamily="18" charset="0"/>
              </a:rPr>
              <a:t>、</a:t>
            </a:r>
            <a:r>
              <a:rPr kumimoji="0" lang="en-US" altLang="zh-CN" sz="1200" b="0" i="0" u="none" strike="noStrike" cap="none" normalizeH="0" baseline="0" dirty="0" err="1">
                <a:ln>
                  <a:noFill/>
                </a:ln>
                <a:solidFill>
                  <a:schemeClr val="tx1"/>
                </a:solidFill>
                <a:effectLst/>
                <a:latin typeface="+mn-lt"/>
                <a:cs typeface="Times New Roman" panose="02020603050405020304" pitchFamily="18" charset="0"/>
              </a:rPr>
              <a:t>PyTorch</a:t>
            </a:r>
            <a:r>
              <a:rPr kumimoji="0" lang="zh-CN" altLang="en-US" sz="1200" b="0" i="0" u="none" strike="noStrike" cap="none" normalizeH="0" baseline="0" dirty="0">
                <a:ln>
                  <a:noFill/>
                </a:ln>
                <a:solidFill>
                  <a:schemeClr val="tx1"/>
                </a:solidFill>
                <a:effectLst/>
                <a:latin typeface="+mn-lt"/>
                <a:cs typeface="Times New Roman" panose="02020603050405020304" pitchFamily="18" charset="0"/>
              </a:rPr>
              <a:t>等框架实现 </a:t>
            </a:r>
            <a:r>
              <a:rPr kumimoji="0" lang="en-US" altLang="zh-CN" sz="1200" b="0" i="0" u="none" strike="noStrike" cap="none" normalizeH="0" baseline="0" dirty="0">
                <a:ln>
                  <a:noFill/>
                </a:ln>
                <a:solidFill>
                  <a:schemeClr val="tx1"/>
                </a:solidFill>
                <a:effectLst/>
                <a:latin typeface="+mn-lt"/>
                <a:cs typeface="Times New Roman" panose="02020603050405020304" pitchFamily="18" charset="0"/>
              </a:rPr>
              <a:t>Deep </a:t>
            </a:r>
            <a:r>
              <a:rPr kumimoji="0" lang="en-US" altLang="zh-CN" sz="1200" b="0" i="0" u="none" strike="noStrike" cap="none" normalizeH="0" baseline="0" dirty="0" err="1">
                <a:ln>
                  <a:noFill/>
                </a:ln>
                <a:solidFill>
                  <a:schemeClr val="tx1"/>
                </a:solidFill>
                <a:effectLst/>
                <a:latin typeface="+mn-lt"/>
                <a:cs typeface="Times New Roman" panose="02020603050405020304" pitchFamily="18" charset="0"/>
              </a:rPr>
              <a:t>QLearning</a:t>
            </a:r>
            <a:r>
              <a:rPr kumimoji="0" lang="en-US" altLang="zh-CN" sz="1200" b="0" i="0" u="none" strike="noStrike" cap="none" normalizeH="0" baseline="0" dirty="0">
                <a:ln>
                  <a:noFill/>
                </a:ln>
                <a:solidFill>
                  <a:schemeClr val="tx1"/>
                </a:solidFill>
                <a:effectLst/>
                <a:latin typeface="+mn-lt"/>
                <a:cs typeface="Times New Roman" panose="02020603050405020304" pitchFamily="18" charset="0"/>
              </a:rPr>
              <a:t> </a:t>
            </a:r>
            <a:r>
              <a:rPr kumimoji="0" lang="zh-CN" altLang="en-US" sz="1200" b="0" i="0" u="none" strike="noStrike" cap="none" normalizeH="0" baseline="0" dirty="0">
                <a:ln>
                  <a:noFill/>
                </a:ln>
                <a:solidFill>
                  <a:schemeClr val="tx1"/>
                </a:solidFill>
                <a:effectLst/>
                <a:latin typeface="+mn-lt"/>
                <a:cs typeface="Times New Roman" panose="02020603050405020304" pitchFamily="18" charset="0"/>
              </a:rPr>
              <a:t>算法。</a:t>
            </a:r>
            <a:endParaRPr kumimoji="0" lang="zh-CN" altLang="en-US" sz="1200" b="0" i="0" u="none" strike="noStrike" cap="none" normalizeH="0" baseline="0" dirty="0">
              <a:ln>
                <a:noFill/>
              </a:ln>
              <a:solidFill>
                <a:schemeClr val="tx1"/>
              </a:solidFill>
              <a:effectLst/>
              <a:latin typeface="+mn-l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1200" b="0" i="0" u="sng" strike="noStrike" cap="none" normalizeH="0" baseline="0" dirty="0">
                <a:ln>
                  <a:noFill/>
                </a:ln>
                <a:solidFill>
                  <a:srgbClr val="000000"/>
                </a:solidFill>
                <a:effectLst/>
                <a:latin typeface="+mn-lt"/>
                <a:cs typeface="Times New Roman" panose="02020603050405020304" pitchFamily="18" charset="0"/>
              </a:rPr>
              <a:t>布置日期：</a:t>
            </a:r>
            <a:r>
              <a:rPr kumimoji="0" lang="en-US" altLang="zh-CN" sz="1200" b="0" i="0" u="sng" strike="noStrike" cap="none" normalizeH="0" baseline="0" dirty="0">
                <a:ln>
                  <a:noFill/>
                </a:ln>
                <a:solidFill>
                  <a:srgbClr val="000000"/>
                </a:solidFill>
                <a:effectLst/>
                <a:latin typeface="+mn-lt"/>
                <a:cs typeface="Times New Roman" panose="02020603050405020304" pitchFamily="18" charset="0"/>
              </a:rPr>
              <a:t>2022</a:t>
            </a:r>
            <a:r>
              <a:rPr kumimoji="0" lang="zh-CN" altLang="en-US" sz="1200" b="0" i="0" u="sng" strike="noStrike" cap="none" normalizeH="0" baseline="0" dirty="0">
                <a:ln>
                  <a:noFill/>
                </a:ln>
                <a:solidFill>
                  <a:srgbClr val="000000"/>
                </a:solidFill>
                <a:effectLst/>
                <a:latin typeface="+mn-lt"/>
                <a:cs typeface="Times New Roman" panose="02020603050405020304" pitchFamily="18" charset="0"/>
              </a:rPr>
              <a:t>年</a:t>
            </a:r>
            <a:r>
              <a:rPr kumimoji="0" lang="en-US" altLang="zh-CN" sz="1200" b="0" i="0" u="sng" strike="noStrike" cap="none" normalizeH="0" baseline="0" dirty="0">
                <a:ln>
                  <a:noFill/>
                </a:ln>
                <a:solidFill>
                  <a:srgbClr val="000000"/>
                </a:solidFill>
                <a:effectLst/>
                <a:latin typeface="+mn-lt"/>
                <a:cs typeface="Times New Roman" panose="02020603050405020304" pitchFamily="18" charset="0"/>
              </a:rPr>
              <a:t>12</a:t>
            </a:r>
            <a:r>
              <a:rPr kumimoji="0" lang="zh-CN" altLang="en-US" sz="1200" b="0" i="0" u="sng" strike="noStrike" cap="none" normalizeH="0" baseline="0" dirty="0">
                <a:ln>
                  <a:noFill/>
                </a:ln>
                <a:solidFill>
                  <a:srgbClr val="000000"/>
                </a:solidFill>
                <a:effectLst/>
                <a:latin typeface="+mn-lt"/>
                <a:cs typeface="Times New Roman" panose="02020603050405020304" pitchFamily="18" charset="0"/>
              </a:rPr>
              <a:t>月</a:t>
            </a:r>
            <a:r>
              <a:rPr kumimoji="0" lang="en-US" altLang="zh-CN" sz="1200" b="0" i="0" u="sng" strike="noStrike" cap="none" normalizeH="0" baseline="0" dirty="0">
                <a:ln>
                  <a:noFill/>
                </a:ln>
                <a:solidFill>
                  <a:srgbClr val="000000"/>
                </a:solidFill>
                <a:effectLst/>
                <a:latin typeface="+mn-lt"/>
                <a:cs typeface="Times New Roman" panose="02020603050405020304" pitchFamily="18" charset="0"/>
              </a:rPr>
              <a:t>5</a:t>
            </a:r>
            <a:r>
              <a:rPr kumimoji="0" lang="zh-CN" altLang="en-US" sz="1200" b="0" i="0" u="sng" strike="noStrike" cap="none" normalizeH="0" baseline="0" dirty="0">
                <a:ln>
                  <a:noFill/>
                </a:ln>
                <a:solidFill>
                  <a:srgbClr val="000000"/>
                </a:solidFill>
                <a:effectLst/>
                <a:latin typeface="+mn-lt"/>
                <a:cs typeface="Times New Roman" panose="02020603050405020304" pitchFamily="18" charset="0"/>
              </a:rPr>
              <a:t>日；提交作业：</a:t>
            </a:r>
            <a:r>
              <a:rPr kumimoji="0" lang="en-US" altLang="zh-CN" sz="1200" b="0" i="0" u="sng" strike="noStrike" cap="none" normalizeH="0" baseline="0" dirty="0">
                <a:ln>
                  <a:noFill/>
                </a:ln>
                <a:solidFill>
                  <a:srgbClr val="000000"/>
                </a:solidFill>
                <a:effectLst/>
                <a:latin typeface="+mn-lt"/>
                <a:cs typeface="Times New Roman" panose="02020603050405020304" pitchFamily="18" charset="0"/>
              </a:rPr>
              <a:t>2022</a:t>
            </a:r>
            <a:r>
              <a:rPr kumimoji="0" lang="zh-CN" altLang="en-US" sz="1200" b="0" i="0" u="sng" strike="noStrike" cap="none" normalizeH="0" baseline="0" dirty="0">
                <a:ln>
                  <a:noFill/>
                </a:ln>
                <a:solidFill>
                  <a:srgbClr val="000000"/>
                </a:solidFill>
                <a:effectLst/>
                <a:latin typeface="+mn-lt"/>
                <a:cs typeface="Times New Roman" panose="02020603050405020304" pitchFamily="18" charset="0"/>
              </a:rPr>
              <a:t>年</a:t>
            </a:r>
            <a:r>
              <a:rPr kumimoji="0" lang="en-US" altLang="zh-CN" sz="1200" b="0" i="0" u="sng" strike="noStrike" cap="none" normalizeH="0" baseline="0" dirty="0">
                <a:ln>
                  <a:noFill/>
                </a:ln>
                <a:solidFill>
                  <a:srgbClr val="000000"/>
                </a:solidFill>
                <a:effectLst/>
                <a:latin typeface="+mn-lt"/>
                <a:cs typeface="Times New Roman" panose="02020603050405020304" pitchFamily="18" charset="0"/>
              </a:rPr>
              <a:t>12</a:t>
            </a:r>
            <a:r>
              <a:rPr kumimoji="0" lang="zh-CN" altLang="en-US" sz="1200" b="0" i="0" u="sng" strike="noStrike" cap="none" normalizeH="0" baseline="0" dirty="0">
                <a:ln>
                  <a:noFill/>
                </a:ln>
                <a:solidFill>
                  <a:srgbClr val="000000"/>
                </a:solidFill>
                <a:effectLst/>
                <a:latin typeface="+mn-lt"/>
                <a:cs typeface="Times New Roman" panose="02020603050405020304" pitchFamily="18" charset="0"/>
              </a:rPr>
              <a:t>月</a:t>
            </a:r>
            <a:r>
              <a:rPr kumimoji="0" lang="en-US" altLang="zh-CN" sz="1200" b="0" i="0" u="sng" strike="noStrike" cap="none" normalizeH="0" baseline="0">
                <a:ln>
                  <a:noFill/>
                </a:ln>
                <a:solidFill>
                  <a:srgbClr val="000000"/>
                </a:solidFill>
                <a:effectLst/>
                <a:latin typeface="+mn-lt"/>
                <a:cs typeface="Times New Roman" panose="02020603050405020304" pitchFamily="18" charset="0"/>
              </a:rPr>
              <a:t>20</a:t>
            </a:r>
            <a:r>
              <a:rPr kumimoji="0" lang="zh-CN" altLang="en-US" sz="1200" b="0" i="0" u="sng" strike="noStrike" cap="none" normalizeH="0" baseline="0">
                <a:ln>
                  <a:noFill/>
                </a:ln>
                <a:solidFill>
                  <a:srgbClr val="000000"/>
                </a:solidFill>
                <a:effectLst/>
                <a:latin typeface="+mn-lt"/>
                <a:cs typeface="Times New Roman" panose="02020603050405020304" pitchFamily="18" charset="0"/>
              </a:rPr>
              <a:t>日</a:t>
            </a:r>
            <a:r>
              <a:rPr kumimoji="0" lang="zh-CN" altLang="en-US" sz="1200" b="0" i="0" u="sng" strike="noStrike" cap="none" normalizeH="0" baseline="0" dirty="0">
                <a:ln>
                  <a:noFill/>
                </a:ln>
                <a:solidFill>
                  <a:srgbClr val="000000"/>
                </a:solidFill>
                <a:effectLst/>
                <a:latin typeface="+mn-lt"/>
                <a:cs typeface="Times New Roman" panose="02020603050405020304" pitchFamily="18" charset="0"/>
              </a:rPr>
              <a:t>晚上</a:t>
            </a:r>
            <a:r>
              <a:rPr kumimoji="0" lang="en-US" altLang="zh-CN" sz="1200" b="0" i="0" u="sng" strike="noStrike" cap="none" normalizeH="0" baseline="0" dirty="0">
                <a:ln>
                  <a:noFill/>
                </a:ln>
                <a:solidFill>
                  <a:srgbClr val="000000"/>
                </a:solidFill>
                <a:effectLst/>
                <a:latin typeface="+mn-lt"/>
                <a:cs typeface="Times New Roman" panose="02020603050405020304" pitchFamily="18" charset="0"/>
              </a:rPr>
              <a:t>12</a:t>
            </a:r>
            <a:r>
              <a:rPr kumimoji="0" lang="zh-CN" altLang="en-US" sz="1200" b="0" i="0" u="sng" strike="noStrike" cap="none" normalizeH="0" baseline="0" dirty="0">
                <a:ln>
                  <a:noFill/>
                </a:ln>
                <a:solidFill>
                  <a:srgbClr val="000000"/>
                </a:solidFill>
                <a:effectLst/>
                <a:latin typeface="+mn-lt"/>
                <a:cs typeface="Times New Roman" panose="02020603050405020304" pitchFamily="18" charset="0"/>
              </a:rPr>
              <a:t>点前</a:t>
            </a:r>
            <a:endParaRPr kumimoji="0" lang="zh-CN" altLang="en-US" sz="12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476649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663114-BA1E-4D33-B77E-13B4B0533AAA}"/>
              </a:ext>
            </a:extLst>
          </p:cNvPr>
          <p:cNvSpPr>
            <a:spLocks noGrp="1"/>
          </p:cNvSpPr>
          <p:nvPr>
            <p:ph type="title"/>
          </p:nvPr>
        </p:nvSpPr>
        <p:spPr/>
        <p:txBody>
          <a:bodyPr/>
          <a:lstStyle/>
          <a:p>
            <a:r>
              <a:rPr lang="zh-CN" altLang="en-US" sz="2400" kern="0" dirty="0">
                <a:solidFill>
                  <a:srgbClr val="0070C0"/>
                </a:solidFill>
                <a:latin typeface="Times New Roman" pitchFamily="18" charset="0"/>
                <a:cs typeface="Times New Roman" pitchFamily="18" charset="0"/>
              </a:rPr>
              <a:t>马尔可夫奖励过程（</a:t>
            </a:r>
            <a:r>
              <a:rPr lang="en-US" altLang="zh-CN" sz="2400" kern="0" dirty="0">
                <a:solidFill>
                  <a:srgbClr val="0070C0"/>
                </a:solidFill>
                <a:latin typeface="Times New Roman" pitchFamily="18" charset="0"/>
                <a:cs typeface="Times New Roman" pitchFamily="18" charset="0"/>
              </a:rPr>
              <a:t>Markov Reward Process</a:t>
            </a:r>
            <a:r>
              <a:rPr lang="zh-CN" altLang="en-US" sz="2400" kern="0" dirty="0">
                <a:solidFill>
                  <a:srgbClr val="0070C0"/>
                </a:solidFill>
                <a:latin typeface="Times New Roman" pitchFamily="18" charset="0"/>
                <a:cs typeface="Times New Roman" pitchFamily="18" charset="0"/>
              </a:rPr>
              <a:t>）</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4A7A9316-8A55-465C-B7B8-35BB5B63CCF6}"/>
                  </a:ext>
                </a:extLst>
              </p:cNvPr>
              <p:cNvSpPr/>
              <p:nvPr/>
            </p:nvSpPr>
            <p:spPr>
              <a:xfrm>
                <a:off x="694706" y="1870689"/>
                <a:ext cx="5263737" cy="1323439"/>
              </a:xfrm>
              <a:prstGeom prst="rect">
                <a:avLst/>
              </a:prstGeom>
            </p:spPr>
            <p:txBody>
              <a:bodyPr wrap="square">
                <a:spAutoFit/>
              </a:bodyPr>
              <a:lstStyle/>
              <a:p>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为了比较不同的奖励序列，</a:t>
                </a:r>
                <a:r>
                  <a:rPr lang="zh-CN" altLang="en-US" sz="16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定义反馈（</a:t>
                </a:r>
                <a:r>
                  <a:rPr lang="en-US" altLang="zh-CN" sz="16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return</a:t>
                </a:r>
                <a:r>
                  <a:rPr lang="zh-CN" altLang="en-US" sz="16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），用来反映累加奖励：</a:t>
                </a:r>
                <a:endParaRPr lang="en-US" altLang="zh-CN" sz="1600" b="1"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sSub>
                        <m:sSubPr>
                          <m:ctrlPr>
                            <a:rPr lang="en-US" altLang="zh-CN" sz="1600" b="1" i="1">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𝑮</m:t>
                          </m:r>
                        </m:e>
                        <m:sub>
                          <m:r>
                            <a:rPr lang="en-US" altLang="zh-CN" sz="1600" b="1" i="1" smtClean="0">
                              <a:latin typeface="Cambria Math" panose="02040503050406030204" pitchFamily="18" charset="0"/>
                              <a:ea typeface="黑体" panose="02010609060101010101" pitchFamily="49" charset="-122"/>
                            </a:rPr>
                            <m:t>𝒕</m:t>
                          </m:r>
                        </m:sub>
                      </m:sSub>
                      <m:r>
                        <a:rPr lang="en-US" altLang="zh-CN" sz="1600" b="1" i="1" smtClean="0">
                          <a:latin typeface="Cambria Math" panose="02040503050406030204" pitchFamily="18" charset="0"/>
                          <a:ea typeface="黑体" panose="02010609060101010101" pitchFamily="49" charset="-122"/>
                        </a:rPr>
                        <m:t>=</m:t>
                      </m:r>
                      <m:sSub>
                        <m:sSubPr>
                          <m:ctrlPr>
                            <a:rPr lang="en-US" altLang="zh-CN" sz="1600" b="1" i="1">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𝑹</m:t>
                          </m:r>
                        </m:e>
                        <m:sub>
                          <m:r>
                            <a:rPr lang="en-US" altLang="zh-CN" sz="1600" b="1" i="1" smtClean="0">
                              <a:latin typeface="Cambria Math" panose="02040503050406030204" pitchFamily="18" charset="0"/>
                              <a:ea typeface="黑体" panose="02010609060101010101" pitchFamily="49" charset="-122"/>
                            </a:rPr>
                            <m:t>𝒕</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𝟏</m:t>
                          </m:r>
                        </m:sub>
                      </m:sSub>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𝜸</m:t>
                      </m:r>
                      <m:sSub>
                        <m:sSubPr>
                          <m:ctrlPr>
                            <a:rPr lang="en-US" altLang="zh-CN" sz="1600" b="1" i="1">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𝑹</m:t>
                          </m:r>
                        </m:e>
                        <m:sub>
                          <m:r>
                            <a:rPr lang="en-US" altLang="zh-CN" sz="1600" b="1" i="1" smtClean="0">
                              <a:latin typeface="Cambria Math" panose="02040503050406030204" pitchFamily="18" charset="0"/>
                              <a:ea typeface="黑体" panose="02010609060101010101" pitchFamily="49" charset="-122"/>
                            </a:rPr>
                            <m:t>𝒕</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𝟐</m:t>
                          </m:r>
                        </m:sub>
                      </m:sSub>
                      <m:r>
                        <a:rPr lang="en-US" altLang="zh-CN" sz="1600" b="1" i="1" smtClean="0">
                          <a:latin typeface="Cambria Math" panose="02040503050406030204" pitchFamily="18" charset="0"/>
                          <a:ea typeface="黑体" panose="02010609060101010101" pitchFamily="49" charset="-122"/>
                        </a:rPr>
                        <m:t>+</m:t>
                      </m:r>
                      <m:sSup>
                        <m:sSupPr>
                          <m:ctrlPr>
                            <a:rPr lang="en-US" altLang="zh-CN" sz="1600" b="1" i="1">
                              <a:latin typeface="Cambria Math" panose="02040503050406030204" pitchFamily="18" charset="0"/>
                              <a:ea typeface="黑体" panose="02010609060101010101" pitchFamily="49" charset="-122"/>
                            </a:rPr>
                          </m:ctrlPr>
                        </m:sSupPr>
                        <m:e>
                          <m:r>
                            <a:rPr lang="en-US" altLang="zh-CN" sz="1600" b="1" i="1" smtClean="0">
                              <a:latin typeface="Cambria Math" panose="02040503050406030204" pitchFamily="18" charset="0"/>
                              <a:ea typeface="黑体" panose="02010609060101010101" pitchFamily="49" charset="-122"/>
                            </a:rPr>
                            <m:t>𝜸</m:t>
                          </m:r>
                        </m:e>
                        <m:sup>
                          <m:r>
                            <a:rPr lang="en-US" altLang="zh-CN" sz="1600" b="1" i="1" smtClean="0">
                              <a:latin typeface="Cambria Math" panose="02040503050406030204" pitchFamily="18" charset="0"/>
                              <a:ea typeface="黑体" panose="02010609060101010101" pitchFamily="49" charset="-122"/>
                            </a:rPr>
                            <m:t>𝟐</m:t>
                          </m:r>
                        </m:sup>
                      </m:sSup>
                      <m:sSub>
                        <m:sSubPr>
                          <m:ctrlPr>
                            <a:rPr lang="en-US" altLang="zh-CN" sz="1600" b="1" i="1">
                              <a:latin typeface="Cambria Math" panose="02040503050406030204" pitchFamily="18" charset="0"/>
                              <a:ea typeface="黑体" panose="02010609060101010101" pitchFamily="49" charset="-122"/>
                            </a:rPr>
                          </m:ctrlPr>
                        </m:sSubPr>
                        <m:e>
                          <m:r>
                            <a:rPr lang="en-US" altLang="zh-CN" sz="1600" b="1" i="1" smtClean="0">
                              <a:latin typeface="Cambria Math" panose="02040503050406030204" pitchFamily="18" charset="0"/>
                              <a:ea typeface="黑体" panose="02010609060101010101" pitchFamily="49" charset="-122"/>
                            </a:rPr>
                            <m:t>𝑹</m:t>
                          </m:r>
                        </m:e>
                        <m:sub>
                          <m:r>
                            <a:rPr lang="en-US" altLang="zh-CN" sz="1600" b="1" i="1" smtClean="0">
                              <a:latin typeface="Cambria Math" panose="02040503050406030204" pitchFamily="18" charset="0"/>
                              <a:ea typeface="黑体" panose="02010609060101010101" pitchFamily="49" charset="-122"/>
                            </a:rPr>
                            <m:t>𝒕</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𝟑</m:t>
                          </m:r>
                        </m:sub>
                      </m:sSub>
                      <m:r>
                        <a:rPr lang="en-US" altLang="zh-CN" sz="1600" b="1" i="1" smtClean="0">
                          <a:latin typeface="Cambria Math" panose="02040503050406030204" pitchFamily="18" charset="0"/>
                          <a:ea typeface="黑体" panose="02010609060101010101" pitchFamily="49" charset="-122"/>
                        </a:rPr>
                        <m:t>+⋯</m:t>
                      </m:r>
                    </m:oMath>
                  </m:oMathPara>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其中折扣系数（</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discount factor</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1600" b="1" i="1" smtClean="0">
                        <a:latin typeface="Cambria Math" panose="02040503050406030204" pitchFamily="18" charset="0"/>
                        <a:ea typeface="黑体" panose="02010609060101010101" pitchFamily="49" charset="-122"/>
                      </a:rPr>
                      <m:t>𝜸</m:t>
                    </m:r>
                    <m:r>
                      <a:rPr lang="en-US" altLang="zh-CN" sz="1600" b="1" i="1" smtClean="0">
                        <a:latin typeface="Cambria Math" panose="02040503050406030204" pitchFamily="18" charset="0"/>
                        <a:ea typeface="黑体" panose="02010609060101010101" pitchFamily="49" charset="-122"/>
                      </a:rPr>
                      <m:t>∈[</m:t>
                    </m:r>
                    <m:r>
                      <a:rPr lang="en-US" altLang="zh-CN" sz="1600" b="1" i="1" smtClean="0">
                        <a:latin typeface="Cambria Math" panose="02040503050406030204" pitchFamily="18" charset="0"/>
                        <a:ea typeface="黑体" panose="02010609060101010101" pitchFamily="49" charset="-122"/>
                      </a:rPr>
                      <m:t>𝟎</m:t>
                    </m:r>
                    <m:r>
                      <a:rPr lang="en-US" altLang="zh-CN" sz="1600" b="1" i="1" smtClean="0">
                        <a:latin typeface="Cambria Math" panose="02040503050406030204" pitchFamily="18" charset="0"/>
                        <a:ea typeface="黑体" panose="02010609060101010101" pitchFamily="49" charset="-122"/>
                      </a:rPr>
                      <m:t>, </m:t>
                    </m:r>
                    <m:r>
                      <a:rPr lang="en-US" altLang="zh-CN" sz="1600" b="1" i="1" smtClean="0">
                        <a:latin typeface="Cambria Math" panose="02040503050406030204" pitchFamily="18" charset="0"/>
                        <a:ea typeface="黑体" panose="02010609060101010101" pitchFamily="49" charset="-122"/>
                      </a:rPr>
                      <m:t>𝟏</m:t>
                    </m:r>
                    <m:r>
                      <a:rPr lang="en-US" altLang="zh-CN" sz="1600" b="1" i="1" smtClean="0">
                        <a:latin typeface="Cambria Math" panose="02040503050406030204" pitchFamily="18" charset="0"/>
                        <a:ea typeface="黑体" panose="02010609060101010101" pitchFamily="49" charset="-122"/>
                      </a:rPr>
                      <m:t>]</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4A7A9316-8A55-465C-B7B8-35BB5B63CCF6}"/>
                  </a:ext>
                </a:extLst>
              </p:cNvPr>
              <p:cNvSpPr>
                <a:spLocks noRot="1" noChangeAspect="1" noMove="1" noResize="1" noEditPoints="1" noAdjustHandles="1" noChangeArrowheads="1" noChangeShapeType="1" noTextEdit="1"/>
              </p:cNvSpPr>
              <p:nvPr/>
            </p:nvSpPr>
            <p:spPr>
              <a:xfrm>
                <a:off x="694706" y="1870689"/>
                <a:ext cx="5263737" cy="1323439"/>
              </a:xfrm>
              <a:prstGeom prst="rect">
                <a:avLst/>
              </a:prstGeom>
              <a:blipFill>
                <a:blip r:embed="rId2"/>
                <a:stretch>
                  <a:fillRect l="-695" t="-1843" b="-3226"/>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6179260D-75A9-4178-9936-B416ECF1DB6D}"/>
              </a:ext>
            </a:extLst>
          </p:cNvPr>
          <p:cNvSpPr/>
          <p:nvPr/>
        </p:nvSpPr>
        <p:spPr>
          <a:xfrm>
            <a:off x="6094664" y="1808216"/>
            <a:ext cx="2890475" cy="1569660"/>
          </a:xfrm>
          <a:prstGeom prst="rect">
            <a:avLst/>
          </a:prstGeom>
          <a:ln>
            <a:solidFill>
              <a:schemeClr val="accent1"/>
            </a:solidFill>
          </a:ln>
        </p:spPr>
        <p:txBody>
          <a:bodyPr wrap="square">
            <a:spAutoFit/>
          </a:bodyPr>
          <a:lstStyle/>
          <a:p>
            <a:pPr>
              <a:lnSpc>
                <a:spcPct val="150000"/>
              </a:lnSpc>
            </a:pP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反馈值反映了某个时刻后所得到累加奖励，当衰退系数小于</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时，越是遥远的未来对累加反馈的贡献越少</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C2EC26F8-18A3-46B5-AD63-6BB7C9999CC8}"/>
                  </a:ext>
                </a:extLst>
              </p:cNvPr>
              <p:cNvSpPr/>
              <p:nvPr/>
            </p:nvSpPr>
            <p:spPr>
              <a:xfrm>
                <a:off x="836983" y="3188828"/>
                <a:ext cx="7186280" cy="1269707"/>
              </a:xfrm>
              <a:prstGeom prst="rect">
                <a:avLst/>
              </a:prstGeom>
            </p:spPr>
            <p:txBody>
              <a:bodyPr wrap="square">
                <a:spAutoFit/>
              </a:bodyPr>
              <a:lstStyle/>
              <a:p>
                <a:pPr>
                  <a:lnSpc>
                    <a:spcPct val="150000"/>
                  </a:lnSpc>
                </a:pPr>
                <a:r>
                  <a:rPr lang="zh-CN" altLang="en-US" sz="2000" b="1" dirty="0">
                    <a:latin typeface="Times New Roman" panose="02020603050405020304" pitchFamily="18" charset="0"/>
                    <a:ea typeface="华文楷体" panose="02010600040101010101" pitchFamily="2" charset="-122"/>
                    <a:cs typeface="Times New Roman" panose="02020603050405020304" pitchFamily="18" charset="0"/>
                  </a:rPr>
                  <a:t>假设 </a:t>
                </a:r>
                <a14:m>
                  <m:oMath xmlns:m="http://schemas.openxmlformats.org/officeDocument/2006/math">
                    <m:r>
                      <a:rPr lang="en-US" altLang="zh-CN" sz="2000" b="1" i="1" smtClean="0">
                        <a:latin typeface="Cambria Math" panose="02040503050406030204" pitchFamily="18" charset="0"/>
                        <a:ea typeface="黑体" panose="02010609060101010101" pitchFamily="49" charset="-122"/>
                      </a:rPr>
                      <m:t>𝜸</m:t>
                    </m:r>
                    <m:r>
                      <a:rPr lang="en-US" altLang="zh-CN" sz="2000" b="1" i="1" smtClean="0">
                        <a:latin typeface="Cambria Math" panose="02040503050406030204" pitchFamily="18" charset="0"/>
                        <a:ea typeface="黑体" panose="02010609060101010101" pitchFamily="49" charset="-122"/>
                      </a:rPr>
                      <m:t>=</m:t>
                    </m:r>
                    <m:r>
                      <a:rPr lang="en-US" altLang="zh-CN" sz="2000" b="1" i="1" smtClean="0">
                        <a:latin typeface="Cambria Math" panose="02040503050406030204" pitchFamily="18" charset="0"/>
                        <a:ea typeface="黑体" panose="02010609060101010101" pitchFamily="49" charset="-122"/>
                      </a:rPr>
                      <m:t>𝟎</m:t>
                    </m:r>
                    <m:r>
                      <a:rPr lang="en-US" altLang="zh-CN" sz="2000" b="1" i="1" smtClean="0">
                        <a:latin typeface="Cambria Math" panose="02040503050406030204" pitchFamily="18" charset="0"/>
                        <a:ea typeface="黑体" panose="02010609060101010101" pitchFamily="49" charset="-122"/>
                      </a:rPr>
                      <m:t>.</m:t>
                    </m:r>
                    <m:r>
                      <a:rPr lang="en-US" altLang="zh-CN" sz="2000" b="1" i="1" smtClean="0">
                        <a:latin typeface="Cambria Math" panose="02040503050406030204" pitchFamily="18" charset="0"/>
                        <a:ea typeface="黑体" panose="02010609060101010101" pitchFamily="49" charset="-122"/>
                      </a:rPr>
                      <m:t>𝟗𝟗</m:t>
                    </m:r>
                  </m:oMath>
                </a14:m>
                <a:endParaRPr lang="en-US" altLang="zh-CN" sz="20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(1,1,0,0)</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a:ea typeface="黑体" panose="02010609060101010101" pitchFamily="49" charset="-122"/>
                          </a:rPr>
                          <m:t>𝑮</m:t>
                        </m:r>
                      </m:e>
                      <m:sub>
                        <m:r>
                          <a:rPr lang="en-US" altLang="zh-CN" sz="1600" b="1" i="1" smtClean="0">
                            <a:latin typeface="Cambria Math"/>
                            <a:ea typeface="黑体" panose="02010609060101010101" pitchFamily="49" charset="-122"/>
                          </a:rPr>
                          <m:t>𝟎</m:t>
                        </m:r>
                      </m:sub>
                    </m:sSub>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𝟏</m:t>
                    </m:r>
                    <m:r>
                      <a:rPr lang="en-US" altLang="zh-CN" sz="1600" b="1" i="1">
                        <a:latin typeface="Cambria Math"/>
                        <a:ea typeface="黑体" panose="02010609060101010101" pitchFamily="49" charset="-122"/>
                      </a:rPr>
                      <m:t>+</m:t>
                    </m:r>
                    <m:r>
                      <a:rPr lang="en-US" altLang="zh-CN" sz="1600" b="1" i="1" smtClean="0">
                        <a:latin typeface="Cambria Math"/>
                        <a:ea typeface="黑体" panose="02010609060101010101" pitchFamily="49" charset="-122"/>
                      </a:rPr>
                      <m:t>𝟎</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𝟗𝟗</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𝟏</m:t>
                    </m:r>
                    <m:r>
                      <a:rPr lang="en-US" altLang="zh-CN" sz="1600" b="1" i="1" smtClean="0">
                        <a:latin typeface="Cambria Math"/>
                        <a:ea typeface="黑体" panose="02010609060101010101" pitchFamily="49" charset="-122"/>
                      </a:rPr>
                      <m:t>+</m:t>
                    </m:r>
                    <m:sSup>
                      <m:sSupPr>
                        <m:ctrlPr>
                          <a:rPr lang="en-US" altLang="zh-CN" sz="1600" b="1" i="1" smtClean="0">
                            <a:latin typeface="Cambria Math" panose="02040503050406030204" pitchFamily="18" charset="0"/>
                            <a:ea typeface="黑体" panose="02010609060101010101" pitchFamily="49" charset="-122"/>
                          </a:rPr>
                        </m:ctrlPr>
                      </m:sSupPr>
                      <m:e>
                        <m:r>
                          <a:rPr lang="en-US" altLang="zh-CN" sz="1600" b="1" i="1" smtClean="0">
                            <a:latin typeface="Cambria Math"/>
                            <a:ea typeface="黑体" panose="02010609060101010101" pitchFamily="49" charset="-122"/>
                          </a:rPr>
                          <m:t>𝟎</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𝟗𝟗</m:t>
                        </m:r>
                      </m:e>
                      <m:sup>
                        <m:r>
                          <a:rPr lang="en-US" altLang="zh-CN" sz="1600" b="1" i="1" smtClean="0">
                            <a:latin typeface="Cambria Math"/>
                            <a:ea typeface="黑体" panose="02010609060101010101" pitchFamily="49" charset="-122"/>
                          </a:rPr>
                          <m:t>𝟐</m:t>
                        </m:r>
                      </m:sup>
                    </m:sSup>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𝟎</m:t>
                    </m:r>
                    <m:r>
                      <a:rPr lang="en-US" altLang="zh-CN" sz="1600" b="1" i="1" smtClean="0">
                        <a:latin typeface="Cambria Math"/>
                        <a:ea typeface="黑体" panose="02010609060101010101" pitchFamily="49" charset="-122"/>
                      </a:rPr>
                      <m:t>+</m:t>
                    </m:r>
                    <m:sSup>
                      <m:sSupPr>
                        <m:ctrlPr>
                          <a:rPr lang="en-US" altLang="zh-CN" sz="1600" b="1" i="1" smtClean="0">
                            <a:latin typeface="Cambria Math" panose="02040503050406030204" pitchFamily="18" charset="0"/>
                            <a:ea typeface="黑体" panose="02010609060101010101" pitchFamily="49" charset="-122"/>
                          </a:rPr>
                        </m:ctrlPr>
                      </m:sSupPr>
                      <m:e>
                        <m:r>
                          <a:rPr lang="en-US" altLang="zh-CN" sz="1600" b="1" i="1" smtClean="0">
                            <a:latin typeface="Cambria Math"/>
                            <a:ea typeface="黑体" panose="02010609060101010101" pitchFamily="49" charset="-122"/>
                          </a:rPr>
                          <m:t>𝟎</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𝟗𝟗</m:t>
                        </m:r>
                      </m:e>
                      <m:sup>
                        <m:r>
                          <a:rPr lang="en-US" altLang="zh-CN" sz="1600" b="1" i="1" smtClean="0">
                            <a:latin typeface="Cambria Math"/>
                            <a:ea typeface="黑体" panose="02010609060101010101" pitchFamily="49" charset="-122"/>
                          </a:rPr>
                          <m:t>𝟑</m:t>
                        </m:r>
                      </m:sup>
                    </m:sSup>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𝟎</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𝟏</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𝟗𝟗</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(0,0,1,1)</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en-US" altLang="zh-CN" sz="1600" b="1" i="1" smtClean="0">
                            <a:latin typeface="Cambria Math" panose="02040503050406030204" pitchFamily="18" charset="0"/>
                            <a:ea typeface="黑体" panose="02010609060101010101" pitchFamily="49" charset="-122"/>
                          </a:rPr>
                        </m:ctrlPr>
                      </m:sSubPr>
                      <m:e>
                        <m:r>
                          <a:rPr lang="en-US" altLang="zh-CN" sz="1600" b="1" i="1" smtClean="0">
                            <a:latin typeface="Cambria Math"/>
                            <a:ea typeface="黑体" panose="02010609060101010101" pitchFamily="49" charset="-122"/>
                          </a:rPr>
                          <m:t>𝑮</m:t>
                        </m:r>
                      </m:e>
                      <m:sub>
                        <m:r>
                          <a:rPr lang="en-US" altLang="zh-CN" sz="1600" b="1" i="1" smtClean="0">
                            <a:latin typeface="Cambria Math"/>
                            <a:ea typeface="黑体" panose="02010609060101010101" pitchFamily="49" charset="-122"/>
                          </a:rPr>
                          <m:t>𝟎</m:t>
                        </m:r>
                      </m:sub>
                    </m:sSub>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𝟎</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𝟎</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𝟗𝟗</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𝟎</m:t>
                    </m:r>
                    <m:r>
                      <a:rPr lang="en-US" altLang="zh-CN" sz="1600" b="1" i="1" smtClean="0">
                        <a:latin typeface="Cambria Math"/>
                        <a:ea typeface="黑体" panose="02010609060101010101" pitchFamily="49" charset="-122"/>
                      </a:rPr>
                      <m:t>+</m:t>
                    </m:r>
                    <m:sSup>
                      <m:sSupPr>
                        <m:ctrlPr>
                          <a:rPr lang="en-US" altLang="zh-CN" sz="1600" b="1" i="1" smtClean="0">
                            <a:latin typeface="Cambria Math" panose="02040503050406030204" pitchFamily="18" charset="0"/>
                            <a:ea typeface="黑体" panose="02010609060101010101" pitchFamily="49" charset="-122"/>
                          </a:rPr>
                        </m:ctrlPr>
                      </m:sSupPr>
                      <m:e>
                        <m:r>
                          <a:rPr lang="en-US" altLang="zh-CN" sz="1600" b="1" i="1" smtClean="0">
                            <a:latin typeface="Cambria Math"/>
                            <a:ea typeface="黑体" panose="02010609060101010101" pitchFamily="49" charset="-122"/>
                          </a:rPr>
                          <m:t>𝟎</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𝟗𝟗</m:t>
                        </m:r>
                      </m:e>
                      <m:sup>
                        <m:r>
                          <a:rPr lang="en-US" altLang="zh-CN" sz="1600" b="1" i="1" smtClean="0">
                            <a:latin typeface="Cambria Math"/>
                            <a:ea typeface="黑体" panose="02010609060101010101" pitchFamily="49" charset="-122"/>
                          </a:rPr>
                          <m:t>𝟐</m:t>
                        </m:r>
                      </m:sup>
                    </m:sSup>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𝟏</m:t>
                    </m:r>
                    <m:r>
                      <a:rPr lang="en-US" altLang="zh-CN" sz="1600" b="1" i="1" smtClean="0">
                        <a:latin typeface="Cambria Math"/>
                        <a:ea typeface="黑体" panose="02010609060101010101" pitchFamily="49" charset="-122"/>
                      </a:rPr>
                      <m:t>+</m:t>
                    </m:r>
                    <m:sSup>
                      <m:sSupPr>
                        <m:ctrlPr>
                          <a:rPr lang="en-US" altLang="zh-CN" sz="1600" b="1" i="1" smtClean="0">
                            <a:latin typeface="Cambria Math" panose="02040503050406030204" pitchFamily="18" charset="0"/>
                            <a:ea typeface="黑体" panose="02010609060101010101" pitchFamily="49" charset="-122"/>
                          </a:rPr>
                        </m:ctrlPr>
                      </m:sSupPr>
                      <m:e>
                        <m:r>
                          <a:rPr lang="en-US" altLang="zh-CN" sz="1600" b="1" i="1" smtClean="0">
                            <a:latin typeface="Cambria Math"/>
                            <a:ea typeface="黑体" panose="02010609060101010101" pitchFamily="49" charset="-122"/>
                          </a:rPr>
                          <m:t>𝟎</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𝟗𝟗</m:t>
                        </m:r>
                      </m:e>
                      <m:sup>
                        <m:r>
                          <a:rPr lang="en-US" altLang="zh-CN" sz="1600" b="1" i="1" smtClean="0">
                            <a:latin typeface="Cambria Math"/>
                            <a:ea typeface="黑体" panose="02010609060101010101" pitchFamily="49" charset="-122"/>
                          </a:rPr>
                          <m:t>𝟑</m:t>
                        </m:r>
                      </m:sup>
                    </m:sSup>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𝟏</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𝟏</m:t>
                    </m:r>
                    <m:r>
                      <a:rPr lang="en-US" altLang="zh-CN" sz="1600" b="1" i="1" smtClean="0">
                        <a:latin typeface="Cambria Math"/>
                        <a:ea typeface="黑体" panose="02010609060101010101" pitchFamily="49" charset="-122"/>
                      </a:rPr>
                      <m:t>.</m:t>
                    </m:r>
                    <m:r>
                      <a:rPr lang="en-US" altLang="zh-CN" sz="1600" b="1" i="1" smtClean="0">
                        <a:latin typeface="Cambria Math"/>
                        <a:ea typeface="黑体" panose="02010609060101010101" pitchFamily="49" charset="-122"/>
                      </a:rPr>
                      <m:t>𝟗𝟓𝟎𝟒</m:t>
                    </m:r>
                  </m:oMath>
                </a14:m>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6" name="矩形 25">
                <a:extLst>
                  <a:ext uri="{FF2B5EF4-FFF2-40B4-BE49-F238E27FC236}">
                    <a16:creationId xmlns:a16="http://schemas.microsoft.com/office/drawing/2014/main" id="{C2EC26F8-18A3-46B5-AD63-6BB7C9999CC8}"/>
                  </a:ext>
                </a:extLst>
              </p:cNvPr>
              <p:cNvSpPr>
                <a:spLocks noRot="1" noChangeAspect="1" noMove="1" noResize="1" noEditPoints="1" noAdjustHandles="1" noChangeArrowheads="1" noChangeShapeType="1" noTextEdit="1"/>
              </p:cNvSpPr>
              <p:nvPr/>
            </p:nvSpPr>
            <p:spPr>
              <a:xfrm>
                <a:off x="836983" y="3188828"/>
                <a:ext cx="7186280" cy="1269707"/>
              </a:xfrm>
              <a:prstGeom prst="rect">
                <a:avLst/>
              </a:prstGeom>
              <a:blipFill>
                <a:blip r:embed="rId3"/>
                <a:stretch>
                  <a:fillRect l="-848" b="-576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2C1B8B98-A7A6-46A3-A610-AB4C1DF5C2E2}"/>
                  </a:ext>
                </a:extLst>
              </p:cNvPr>
              <p:cNvSpPr/>
              <p:nvPr/>
            </p:nvSpPr>
            <p:spPr>
              <a:xfrm>
                <a:off x="668988" y="884886"/>
                <a:ext cx="7507706" cy="874407"/>
              </a:xfrm>
              <a:prstGeom prst="rect">
                <a:avLst/>
              </a:prstGeom>
            </p:spPr>
            <p:txBody>
              <a:bodyPr wrap="square">
                <a:spAutoFit/>
              </a:bodyPr>
              <a:lstStyle/>
              <a:p>
                <a:pPr algn="ctr">
                  <a:lnSpc>
                    <a:spcPct val="150000"/>
                  </a:lnSpc>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问题：给定两个因为状态转移而产生的奖励序列</a:t>
                </a:r>
                <a14:m>
                  <m:oMath xmlns:m="http://schemas.openxmlformats.org/officeDocument/2006/math">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𝟏</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a:ea typeface="黑体" panose="02010609060101010101" pitchFamily="49" charset="-122"/>
                      </a:rPr>
                      <m:t>𝟏</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𝟎</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a:ea typeface="黑体" panose="02010609060101010101" pitchFamily="49" charset="-122"/>
                      </a:rPr>
                      <m:t>𝟎</m:t>
                    </m:r>
                    <m:r>
                      <a:rPr lang="en-US" altLang="zh-CN" b="1" i="1" smtClean="0">
                        <a:latin typeface="Cambria Math" panose="02040503050406030204" pitchFamily="18" charset="0"/>
                        <a:ea typeface="黑体" panose="02010609060101010101" pitchFamily="49" charset="-122"/>
                      </a:rPr>
                      <m:t>)</m:t>
                    </m:r>
                  </m:oMath>
                </a14:m>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和</a:t>
                </a:r>
                <a14:m>
                  <m:oMath xmlns:m="http://schemas.openxmlformats.org/officeDocument/2006/math">
                    <m:d>
                      <m:dPr>
                        <m:ctrlPr>
                          <a:rPr lang="en-US" altLang="zh-CN" b="1" i="1" dirty="0" smtClean="0">
                            <a:latin typeface="Cambria Math" panose="02040503050406030204" pitchFamily="18" charset="0"/>
                            <a:ea typeface="黑体" panose="02010609060101010101" pitchFamily="49" charset="-122"/>
                          </a:rPr>
                        </m:ctrlPr>
                      </m:dPr>
                      <m:e>
                        <m:r>
                          <a:rPr lang="en-US" altLang="zh-CN" b="1" i="1" dirty="0" smtClean="0">
                            <a:latin typeface="Cambria Math" panose="02040503050406030204" pitchFamily="18" charset="0"/>
                            <a:ea typeface="黑体" panose="02010609060101010101" pitchFamily="49" charset="-122"/>
                          </a:rPr>
                          <m:t>𝟎</m:t>
                        </m:r>
                        <m:r>
                          <a:rPr lang="en-US" altLang="zh-CN" b="1" i="1" dirty="0" smtClean="0">
                            <a:latin typeface="Cambria Math" panose="02040503050406030204" pitchFamily="18" charset="0"/>
                            <a:ea typeface="黑体" panose="02010609060101010101" pitchFamily="49" charset="-122"/>
                          </a:rPr>
                          <m:t>,</m:t>
                        </m:r>
                        <m:r>
                          <a:rPr lang="en-US" altLang="zh-CN" b="1" i="1" dirty="0" smtClean="0">
                            <a:latin typeface="Cambria Math"/>
                            <a:ea typeface="黑体" panose="02010609060101010101" pitchFamily="49" charset="-122"/>
                          </a:rPr>
                          <m:t>𝟎</m:t>
                        </m:r>
                        <m:r>
                          <a:rPr lang="en-US" altLang="zh-CN" b="1" i="1" dirty="0" smtClean="0">
                            <a:latin typeface="Cambria Math" panose="02040503050406030204" pitchFamily="18" charset="0"/>
                            <a:ea typeface="黑体" panose="02010609060101010101" pitchFamily="49" charset="-122"/>
                          </a:rPr>
                          <m:t>,</m:t>
                        </m:r>
                        <m:r>
                          <a:rPr lang="en-US" altLang="zh-CN" b="1" i="1" dirty="0" smtClean="0">
                            <a:latin typeface="Cambria Math"/>
                            <a:ea typeface="黑体" panose="02010609060101010101" pitchFamily="49" charset="-122"/>
                          </a:rPr>
                          <m:t>𝟏</m:t>
                        </m:r>
                        <m:r>
                          <a:rPr lang="en-US" altLang="zh-CN" b="1" i="1" dirty="0" smtClean="0">
                            <a:latin typeface="Cambria Math" panose="02040503050406030204" pitchFamily="18" charset="0"/>
                            <a:ea typeface="黑体" panose="02010609060101010101" pitchFamily="49" charset="-122"/>
                          </a:rPr>
                          <m:t>,</m:t>
                        </m:r>
                        <m:r>
                          <a:rPr lang="en-US" altLang="zh-CN" b="1" i="1" dirty="0" smtClean="0">
                            <a:latin typeface="Cambria Math" panose="02040503050406030204" pitchFamily="18" charset="0"/>
                            <a:ea typeface="黑体" panose="02010609060101010101" pitchFamily="49" charset="-122"/>
                          </a:rPr>
                          <m:t>𝟏</m:t>
                        </m:r>
                      </m:e>
                    </m:d>
                  </m:oMath>
                </a14:m>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，哪个奖励序列更好？</a:t>
                </a:r>
                <a:endParaRPr lang="en-US" altLang="zh-CN" b="1"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82" name="矩形 81">
                <a:extLst>
                  <a:ext uri="{FF2B5EF4-FFF2-40B4-BE49-F238E27FC236}">
                    <a16:creationId xmlns:a16="http://schemas.microsoft.com/office/drawing/2014/main" id="{2C1B8B98-A7A6-46A3-A610-AB4C1DF5C2E2}"/>
                  </a:ext>
                </a:extLst>
              </p:cNvPr>
              <p:cNvSpPr>
                <a:spLocks noRot="1" noChangeAspect="1" noMove="1" noResize="1" noEditPoints="1" noAdjustHandles="1" noChangeArrowheads="1" noChangeShapeType="1" noTextEdit="1"/>
              </p:cNvSpPr>
              <p:nvPr/>
            </p:nvSpPr>
            <p:spPr>
              <a:xfrm>
                <a:off x="668988" y="884886"/>
                <a:ext cx="7507706" cy="874407"/>
              </a:xfrm>
              <a:prstGeom prst="rect">
                <a:avLst/>
              </a:prstGeom>
              <a:blipFill>
                <a:blip r:embed="rId4"/>
                <a:stretch>
                  <a:fillRect l="-325" r="-244" b="-9722"/>
                </a:stretch>
              </a:blipFill>
            </p:spPr>
            <p:txBody>
              <a:bodyPr/>
              <a:lstStyle/>
              <a:p>
                <a:r>
                  <a:rPr lang="zh-CN" altLang="en-US">
                    <a:noFill/>
                  </a:rPr>
                  <a:t> </a:t>
                </a:r>
              </a:p>
            </p:txBody>
          </p:sp>
        </mc:Fallback>
      </mc:AlternateContent>
      <p:pic>
        <p:nvPicPr>
          <p:cNvPr id="45" name="图片 44">
            <a:extLst>
              <a:ext uri="{FF2B5EF4-FFF2-40B4-BE49-F238E27FC236}">
                <a16:creationId xmlns:a16="http://schemas.microsoft.com/office/drawing/2014/main" id="{1DD10E12-E34D-481D-8EDF-40C95F1B97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7360" y="4521288"/>
            <a:ext cx="6162541" cy="1619642"/>
          </a:xfrm>
          <a:prstGeom prst="rect">
            <a:avLst/>
          </a:prstGeom>
        </p:spPr>
      </p:pic>
      <p:sp>
        <p:nvSpPr>
          <p:cNvPr id="46" name="文本框 45">
            <a:extLst>
              <a:ext uri="{FF2B5EF4-FFF2-40B4-BE49-F238E27FC236}">
                <a16:creationId xmlns:a16="http://schemas.microsoft.com/office/drawing/2014/main" id="{31ED89E7-5FBA-49B5-AB9E-B3D79EE908EF}"/>
              </a:ext>
            </a:extLst>
          </p:cNvPr>
          <p:cNvSpPr txBox="1"/>
          <p:nvPr/>
        </p:nvSpPr>
        <p:spPr>
          <a:xfrm>
            <a:off x="2588910" y="6203683"/>
            <a:ext cx="3389092"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7.3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两个奖励序列的比较</a:t>
            </a:r>
          </a:p>
        </p:txBody>
      </p:sp>
      <p:pic>
        <p:nvPicPr>
          <p:cNvPr id="47" name="Picture 2">
            <a:extLst>
              <a:ext uri="{FF2B5EF4-FFF2-40B4-BE49-F238E27FC236}">
                <a16:creationId xmlns:a16="http://schemas.microsoft.com/office/drawing/2014/main" id="{B75C0C00-D841-4DB0-809F-5BFE865CB17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37705" y="5457430"/>
            <a:ext cx="296564" cy="2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07619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AFA5DB3A-4510-4F79-8494-0797DEEC4D1B}"/>
                  </a:ext>
                </a:extLst>
              </p:cNvPr>
              <p:cNvSpPr/>
              <p:nvPr/>
            </p:nvSpPr>
            <p:spPr>
              <a:xfrm>
                <a:off x="417767" y="1039437"/>
                <a:ext cx="6406373" cy="3019096"/>
              </a:xfrm>
              <a:prstGeom prst="rect">
                <a:avLst/>
              </a:prstGeom>
            </p:spPr>
            <p:txBody>
              <a:bodyPr wrap="square">
                <a:spAutoFit/>
              </a:bodyPr>
              <a:lstStyle/>
              <a:p>
                <a:pP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使用离散马尔可夫过程描述机器人移动问题</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随机变量序列</a:t>
                </a:r>
                <a14:m>
                  <m:oMath xmlns:m="http://schemas.openxmlformats.org/officeDocument/2006/math">
                    <m:sSub>
                      <m:sSubPr>
                        <m:ctrlPr>
                          <a:rPr lang="en-US" altLang="zh-CN" b="1" i="1">
                            <a:solidFill>
                              <a:srgbClr val="FF0000"/>
                            </a:solidFill>
                            <a:latin typeface="Cambria Math" panose="02040503050406030204" pitchFamily="18" charset="0"/>
                            <a:ea typeface="黑体" panose="02010609060101010101" pitchFamily="49" charset="-122"/>
                          </a:rPr>
                        </m:ctrlPr>
                      </m:sSubPr>
                      <m:e>
                        <m:d>
                          <m:dPr>
                            <m:begChr m:val="{"/>
                            <m:endChr m:val="}"/>
                            <m:ctrlPr>
                              <a:rPr lang="en-US" altLang="zh-CN" b="1" i="1">
                                <a:solidFill>
                                  <a:srgbClr val="FF0000"/>
                                </a:solidFill>
                                <a:latin typeface="Cambria Math" panose="02040503050406030204" pitchFamily="18" charset="0"/>
                                <a:ea typeface="黑体" panose="02010609060101010101" pitchFamily="49" charset="-122"/>
                              </a:rPr>
                            </m:ctrlPr>
                          </m:dPr>
                          <m:e>
                            <m:sSub>
                              <m:sSubPr>
                                <m:ctrlPr>
                                  <a:rPr lang="en-US" altLang="zh-CN" b="1" i="1">
                                    <a:solidFill>
                                      <a:srgbClr val="FF0000"/>
                                    </a:solidFill>
                                    <a:latin typeface="Cambria Math" panose="02040503050406030204" pitchFamily="18" charset="0"/>
                                    <a:ea typeface="黑体" panose="02010609060101010101" pitchFamily="49" charset="-122"/>
                                  </a:rPr>
                                </m:ctrlPr>
                              </m:sSubPr>
                              <m:e>
                                <m:r>
                                  <a:rPr lang="en-US" altLang="zh-CN" b="1" i="0" smtClean="0">
                                    <a:solidFill>
                                      <a:srgbClr val="FF0000"/>
                                    </a:solidFill>
                                    <a:latin typeface="Cambria Math"/>
                                    <a:ea typeface="黑体" panose="02010609060101010101" pitchFamily="49" charset="-122"/>
                                  </a:rPr>
                                  <m:t>𝐒</m:t>
                                </m:r>
                              </m:e>
                              <m:sub>
                                <m:r>
                                  <a:rPr lang="en-US" altLang="zh-CN" b="1" i="0" smtClean="0">
                                    <a:solidFill>
                                      <a:srgbClr val="FF0000"/>
                                    </a:solidFill>
                                    <a:latin typeface="Cambria Math"/>
                                    <a:ea typeface="黑体" panose="02010609060101010101" pitchFamily="49" charset="-122"/>
                                  </a:rPr>
                                  <m:t>𝐭</m:t>
                                </m:r>
                              </m:sub>
                            </m:sSub>
                          </m:e>
                        </m:d>
                      </m:e>
                      <m:sub>
                        <m:r>
                          <a:rPr lang="en-US" altLang="zh-CN" b="1" i="0" smtClean="0">
                            <a:solidFill>
                              <a:srgbClr val="FF0000"/>
                            </a:solidFill>
                            <a:latin typeface="Cambria Math"/>
                            <a:ea typeface="黑体" panose="02010609060101010101" pitchFamily="49" charset="-122"/>
                          </a:rPr>
                          <m:t>𝐭</m:t>
                        </m:r>
                        <m:r>
                          <a:rPr lang="en-US" altLang="zh-CN" b="1" i="0" smtClean="0">
                            <a:solidFill>
                              <a:srgbClr val="FF0000"/>
                            </a:solidFill>
                            <a:latin typeface="Cambria Math"/>
                            <a:ea typeface="黑体" panose="02010609060101010101" pitchFamily="49" charset="-122"/>
                          </a:rPr>
                          <m:t>=</m:t>
                        </m:r>
                        <m:r>
                          <a:rPr lang="en-US" altLang="zh-CN" b="1" i="0" smtClean="0">
                            <a:solidFill>
                              <a:srgbClr val="FF0000"/>
                            </a:solidFill>
                            <a:latin typeface="Cambria Math"/>
                            <a:ea typeface="黑体" panose="02010609060101010101" pitchFamily="49" charset="-122"/>
                          </a:rPr>
                          <m:t>𝟎</m:t>
                        </m:r>
                        <m:r>
                          <a:rPr lang="en-US" altLang="zh-CN" b="1" i="0" smtClean="0">
                            <a:solidFill>
                              <a:srgbClr val="FF0000"/>
                            </a:solidFill>
                            <a:latin typeface="Cambria Math"/>
                            <a:ea typeface="黑体" panose="02010609060101010101" pitchFamily="49" charset="-122"/>
                          </a:rPr>
                          <m:t>,</m:t>
                        </m:r>
                        <m:r>
                          <a:rPr lang="en-US" altLang="zh-CN" b="1" i="0" smtClean="0">
                            <a:solidFill>
                              <a:srgbClr val="FF0000"/>
                            </a:solidFill>
                            <a:latin typeface="Cambria Math"/>
                            <a:ea typeface="黑体" panose="02010609060101010101" pitchFamily="49" charset="-122"/>
                          </a:rPr>
                          <m:t>𝟏</m:t>
                        </m:r>
                        <m:r>
                          <a:rPr lang="en-US" altLang="zh-CN" b="1" i="0" smtClean="0">
                            <a:solidFill>
                              <a:srgbClr val="FF0000"/>
                            </a:solidFill>
                            <a:latin typeface="Cambria Math"/>
                            <a:ea typeface="黑体" panose="02010609060101010101" pitchFamily="49" charset="-122"/>
                          </a:rPr>
                          <m:t>,</m:t>
                        </m:r>
                        <m:r>
                          <a:rPr lang="en-US" altLang="zh-CN" b="1" i="0" smtClean="0">
                            <a:solidFill>
                              <a:srgbClr val="FF0000"/>
                            </a:solidFill>
                            <a:latin typeface="Cambria Math"/>
                            <a:ea typeface="黑体" panose="02010609060101010101" pitchFamily="49" charset="-122"/>
                          </a:rPr>
                          <m:t>𝟐</m:t>
                        </m:r>
                        <m:r>
                          <a:rPr lang="en-US" altLang="zh-CN" b="1" i="0" smtClean="0">
                            <a:solidFill>
                              <a:srgbClr val="FF0000"/>
                            </a:solidFill>
                            <a:latin typeface="Cambria Math"/>
                            <a:ea typeface="黑体" panose="02010609060101010101" pitchFamily="49" charset="-122"/>
                          </a:rPr>
                          <m:t>,⋯</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en-US" altLang="zh-CN" b="1" i="1" dirty="0">
                            <a:latin typeface="Cambria Math" panose="02040503050406030204" pitchFamily="18" charset="0"/>
                            <a:ea typeface="黑体" panose="02010609060101010101" pitchFamily="49" charset="-122"/>
                          </a:rPr>
                        </m:ctrlPr>
                      </m:sSubPr>
                      <m:e>
                        <m:r>
                          <a:rPr lang="en-US" altLang="zh-CN" b="1" i="1" dirty="0" smtClean="0">
                            <a:latin typeface="Cambria Math" panose="02040503050406030204" pitchFamily="18" charset="0"/>
                            <a:ea typeface="黑体" panose="02010609060101010101" pitchFamily="49" charset="-122"/>
                          </a:rPr>
                          <m:t>𝑺</m:t>
                        </m:r>
                      </m:e>
                      <m:sub>
                        <m:r>
                          <a:rPr lang="en-US" altLang="zh-CN" b="1" i="1" dirty="0" smtClean="0">
                            <a:latin typeface="Cambria Math" panose="02040503050406030204" pitchFamily="18" charset="0"/>
                            <a:ea typeface="黑体" panose="02010609060101010101" pitchFamily="49" charset="-122"/>
                          </a:rPr>
                          <m:t>𝒕</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表示机器人第</a:t>
                </a:r>
                <a14:m>
                  <m:oMath xmlns:m="http://schemas.openxmlformats.org/officeDocument/2006/math">
                    <m:r>
                      <a:rPr lang="en-US" altLang="zh-CN" b="1" i="1" smtClean="0">
                        <a:latin typeface="Cambria Math" panose="02040503050406030204" pitchFamily="18" charset="0"/>
                        <a:ea typeface="黑体" panose="02010609060101010101" pitchFamily="49" charset="-122"/>
                      </a:rPr>
                      <m:t>𝒕</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步的位置，每个随机变量</a:t>
                </a:r>
                <a14:m>
                  <m:oMath xmlns:m="http://schemas.openxmlformats.org/officeDocument/2006/math">
                    <m:sSub>
                      <m:sSubPr>
                        <m:ctrlPr>
                          <a:rPr lang="en-US" altLang="zh-CN" b="1" i="1">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𝑺</m:t>
                        </m:r>
                      </m:e>
                      <m:sub>
                        <m:r>
                          <a:rPr lang="en-US" altLang="zh-CN" b="1" i="1" smtClean="0">
                            <a:latin typeface="Cambria Math" panose="02040503050406030204" pitchFamily="18" charset="0"/>
                            <a:ea typeface="黑体" panose="02010609060101010101" pitchFamily="49" charset="-122"/>
                          </a:rPr>
                          <m:t>𝒕</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的取值范围为</a:t>
                </a:r>
                <a14:m>
                  <m:oMath xmlns:m="http://schemas.openxmlformats.org/officeDocument/2006/math">
                    <m:r>
                      <a:rPr lang="en-US" altLang="zh-CN" b="1" i="1" smtClean="0">
                        <a:latin typeface="Cambria Math" panose="02040503050406030204" pitchFamily="18" charset="0"/>
                        <a:ea typeface="黑体" panose="02010609060101010101" pitchFamily="49" charset="-122"/>
                      </a:rPr>
                      <m:t>𝑺</m:t>
                    </m:r>
                    <m:r>
                      <a:rPr lang="en-US" altLang="zh-CN" b="1" i="1" smtClean="0">
                        <a:latin typeface="Cambria Math" panose="02040503050406030204" pitchFamily="18" charset="0"/>
                        <a:ea typeface="黑体" panose="02010609060101010101" pitchFamily="49" charset="-122"/>
                      </a:rPr>
                      <m:t>={</m:t>
                    </m:r>
                    <m:sSub>
                      <m:sSubPr>
                        <m:ctrlPr>
                          <a:rPr lang="en-US" altLang="zh-CN" b="1" i="1">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𝒔</m:t>
                        </m:r>
                      </m:e>
                      <m:sub>
                        <m:r>
                          <a:rPr lang="en-US" altLang="zh-CN" b="1" i="1" smtClean="0">
                            <a:latin typeface="Cambria Math" panose="02040503050406030204" pitchFamily="18" charset="0"/>
                            <a:ea typeface="黑体" panose="02010609060101010101" pitchFamily="49" charset="-122"/>
                          </a:rPr>
                          <m:t>𝟏</m:t>
                        </m:r>
                      </m:sub>
                    </m:sSub>
                    <m:r>
                      <a:rPr lang="en-US" altLang="zh-CN" b="1" i="1" smtClean="0">
                        <a:latin typeface="Cambria Math" panose="02040503050406030204" pitchFamily="18" charset="0"/>
                        <a:ea typeface="黑体" panose="02010609060101010101" pitchFamily="49" charset="-122"/>
                      </a:rPr>
                      <m:t>,</m:t>
                    </m:r>
                    <m:sSub>
                      <m:sSubPr>
                        <m:ctrlPr>
                          <a:rPr lang="en-US" altLang="zh-CN" b="1" i="1">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𝒔</m:t>
                        </m:r>
                      </m:e>
                      <m:sub>
                        <m:r>
                          <a:rPr lang="en-US" altLang="zh-CN" b="1" i="1" smtClean="0">
                            <a:latin typeface="Cambria Math" panose="02040503050406030204" pitchFamily="18" charset="0"/>
                            <a:ea typeface="黑体" panose="02010609060101010101" pitchFamily="49" charset="-122"/>
                          </a:rPr>
                          <m:t>𝟐</m:t>
                        </m:r>
                      </m:sub>
                    </m:sSub>
                    <m:r>
                      <a:rPr lang="en-US" altLang="zh-CN" b="1" i="1" smtClean="0">
                        <a:latin typeface="Cambria Math" panose="02040503050406030204" pitchFamily="18" charset="0"/>
                        <a:ea typeface="黑体" panose="02010609060101010101" pitchFamily="49" charset="-122"/>
                      </a:rPr>
                      <m:t>,⋯, </m:t>
                    </m:r>
                    <m:sSub>
                      <m:sSubPr>
                        <m:ctrlPr>
                          <a:rPr lang="en-US" altLang="zh-CN" b="1" i="1">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𝒔</m:t>
                        </m:r>
                      </m:e>
                      <m:sub>
                        <m:r>
                          <a:rPr lang="en-US" altLang="zh-CN" b="1" i="1" smtClean="0">
                            <a:latin typeface="Cambria Math" panose="02040503050406030204" pitchFamily="18" charset="0"/>
                            <a:ea typeface="黑体" panose="02010609060101010101" pitchFamily="49" charset="-122"/>
                          </a:rPr>
                          <m:t>𝟗</m:t>
                        </m:r>
                      </m:sub>
                    </m:sSub>
                    <m:r>
                      <a:rPr lang="en-US" altLang="zh-CN" b="1" i="1" smtClean="0">
                        <a:latin typeface="Cambria Math" panose="02040503050406030204" pitchFamily="18" charset="0"/>
                        <a:ea typeface="黑体" panose="02010609060101010101" pitchFamily="49" charset="-122"/>
                      </a:rPr>
                      <m:t>,</m:t>
                    </m:r>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𝒔</m:t>
                        </m:r>
                      </m:e>
                      <m:sub>
                        <m:r>
                          <a:rPr lang="en-US" altLang="zh-CN" b="1" i="1" smtClean="0">
                            <a:latin typeface="Cambria Math" panose="02040503050406030204" pitchFamily="18" charset="0"/>
                            <a:ea typeface="黑体" panose="02010609060101010101" pitchFamily="49" charset="-122"/>
                          </a:rPr>
                          <m:t>𝒅</m:t>
                        </m:r>
                      </m:sub>
                    </m:sSub>
                    <m:r>
                      <a:rPr lang="en-US" altLang="zh-CN" b="1" i="1" smtClean="0">
                        <a:latin typeface="Cambria Math" panose="02040503050406030204" pitchFamily="18" charset="0"/>
                        <a:ea typeface="黑体" panose="02010609060101010101" pitchFamily="49" charset="-122"/>
                      </a:rPr>
                      <m:t>}</m:t>
                    </m:r>
                  </m:oMath>
                </a14:m>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状态转移概率：</a:t>
                </a:r>
                <a14:m>
                  <m:oMath xmlns:m="http://schemas.openxmlformats.org/officeDocument/2006/math">
                    <m:r>
                      <a:rPr lang="en-US" altLang="zh-CN" b="1" i="1" smtClean="0">
                        <a:latin typeface="Cambria Math" panose="02040503050406030204" pitchFamily="18" charset="0"/>
                        <a:ea typeface="黑体" panose="02010609060101010101" pitchFamily="49" charset="-122"/>
                      </a:rPr>
                      <m:t>𝑷𝒓</m:t>
                    </m:r>
                    <m:r>
                      <a:rPr lang="en-US" altLang="zh-CN" b="1" i="1" smtClean="0">
                        <a:latin typeface="Cambria Math" panose="02040503050406030204" pitchFamily="18" charset="0"/>
                        <a:ea typeface="黑体" panose="02010609060101010101" pitchFamily="49" charset="-122"/>
                      </a:rPr>
                      <m:t>(</m:t>
                    </m:r>
                    <m:sSub>
                      <m:sSubPr>
                        <m:ctrlPr>
                          <a:rPr lang="en-US" altLang="zh-CN" b="1" i="1">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𝑺</m:t>
                        </m:r>
                      </m:e>
                      <m:sub>
                        <m:r>
                          <a:rPr lang="en-US" altLang="zh-CN" b="1" i="1" smtClean="0">
                            <a:latin typeface="Cambria Math" panose="02040503050406030204" pitchFamily="18" charset="0"/>
                            <a:ea typeface="黑体" panose="02010609060101010101" pitchFamily="49" charset="-122"/>
                          </a:rPr>
                          <m:t>𝒕</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𝟏</m:t>
                        </m:r>
                      </m:sub>
                    </m:sSub>
                    <m:r>
                      <a:rPr lang="en-US" altLang="zh-CN" b="1" i="1" smtClean="0">
                        <a:latin typeface="Cambria Math" panose="02040503050406030204" pitchFamily="18" charset="0"/>
                        <a:ea typeface="黑体" panose="02010609060101010101" pitchFamily="49" charset="-122"/>
                      </a:rPr>
                      <m:t>|</m:t>
                    </m:r>
                    <m:sSub>
                      <m:sSubPr>
                        <m:ctrlPr>
                          <a:rPr lang="en-US" altLang="zh-CN" b="1" i="1">
                            <a:latin typeface="Cambria Math" panose="02040503050406030204" pitchFamily="18" charset="0"/>
                            <a:ea typeface="黑体" panose="02010609060101010101" pitchFamily="49" charset="-122"/>
                          </a:rPr>
                        </m:ctrlPr>
                      </m:sSubPr>
                      <m:e>
                        <m:r>
                          <a:rPr lang="en-US" altLang="zh-CN" b="1" i="1" smtClean="0">
                            <a:latin typeface="Cambria Math" panose="02040503050406030204" pitchFamily="18" charset="0"/>
                            <a:ea typeface="黑体" panose="02010609060101010101" pitchFamily="49" charset="-122"/>
                          </a:rPr>
                          <m:t>𝑺</m:t>
                        </m:r>
                      </m:e>
                      <m:sub>
                        <m:r>
                          <a:rPr lang="en-US" altLang="zh-CN" b="1" i="1" smtClean="0">
                            <a:latin typeface="Cambria Math" panose="02040503050406030204" pitchFamily="18" charset="0"/>
                            <a:ea typeface="黑体" panose="02010609060101010101" pitchFamily="49" charset="-122"/>
                          </a:rPr>
                          <m:t>𝒕</m:t>
                        </m:r>
                      </m:sub>
                    </m:sSub>
                    <m:r>
                      <a:rPr lang="en-US" altLang="zh-CN" b="1" i="1" smtClean="0">
                        <a:latin typeface="Cambria Math" panose="02040503050406030204" pitchFamily="18" charset="0"/>
                        <a:ea typeface="黑体" panose="02010609060101010101" pitchFamily="49" charset="-122"/>
                      </a:rPr>
                      <m:t>)</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满足马尔可夫性</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定义奖励函数</a:t>
                </a:r>
                <a14:m>
                  <m:oMath xmlns:m="http://schemas.openxmlformats.org/officeDocument/2006/math">
                    <m:r>
                      <a:rPr lang="en-US" altLang="zh-CN" b="1" i="1" smtClean="0">
                        <a:solidFill>
                          <a:srgbClr val="FF0000"/>
                        </a:solidFill>
                        <a:latin typeface="Cambria Math" panose="02040503050406030204" pitchFamily="18" charset="0"/>
                        <a:ea typeface="黑体" panose="02010609060101010101" pitchFamily="49" charset="-122"/>
                      </a:rPr>
                      <m:t>𝑹</m:t>
                    </m:r>
                    <m:d>
                      <m:dPr>
                        <m:ctrlPr>
                          <a:rPr lang="en-US" altLang="zh-CN" b="1" i="1" smtClean="0">
                            <a:solidFill>
                              <a:srgbClr val="FF0000"/>
                            </a:solidFill>
                            <a:latin typeface="Cambria Math" panose="02040503050406030204" pitchFamily="18" charset="0"/>
                            <a:ea typeface="黑体" panose="02010609060101010101" pitchFamily="49" charset="-122"/>
                          </a:rPr>
                        </m:ctrlPr>
                      </m:dPr>
                      <m:e>
                        <m:sSub>
                          <m:sSubPr>
                            <m:ctrlPr>
                              <a:rPr lang="en-US" altLang="zh-CN" b="1" i="1" smtClean="0">
                                <a:solidFill>
                                  <a:srgbClr val="FF0000"/>
                                </a:solidFill>
                                <a:latin typeface="Cambria Math" panose="02040503050406030204" pitchFamily="18" charset="0"/>
                                <a:ea typeface="黑体" panose="02010609060101010101" pitchFamily="49" charset="-122"/>
                              </a:rPr>
                            </m:ctrlPr>
                          </m:sSubPr>
                          <m:e>
                            <m:r>
                              <a:rPr lang="en-US" altLang="zh-CN" b="1" i="1" smtClean="0">
                                <a:solidFill>
                                  <a:srgbClr val="FF0000"/>
                                </a:solidFill>
                                <a:latin typeface="Cambria Math" panose="02040503050406030204" pitchFamily="18" charset="0"/>
                                <a:ea typeface="黑体" panose="02010609060101010101" pitchFamily="49" charset="-122"/>
                              </a:rPr>
                              <m:t>𝑺</m:t>
                            </m:r>
                          </m:e>
                          <m:sub>
                            <m:r>
                              <a:rPr lang="en-US" altLang="zh-CN" b="1" i="1" smtClean="0">
                                <a:solidFill>
                                  <a:srgbClr val="FF0000"/>
                                </a:solidFill>
                                <a:latin typeface="Cambria Math" panose="02040503050406030204" pitchFamily="18" charset="0"/>
                                <a:ea typeface="黑体" panose="02010609060101010101" pitchFamily="49" charset="-122"/>
                              </a:rPr>
                              <m:t>𝒕</m:t>
                            </m:r>
                          </m:sub>
                        </m:sSub>
                        <m:r>
                          <a:rPr lang="en-US" altLang="zh-CN" b="1" i="1" smtClean="0">
                            <a:solidFill>
                              <a:srgbClr val="FF0000"/>
                            </a:solidFill>
                            <a:latin typeface="Cambria Math" panose="02040503050406030204" pitchFamily="18" charset="0"/>
                            <a:ea typeface="黑体" panose="02010609060101010101" pitchFamily="49" charset="-122"/>
                          </a:rPr>
                          <m:t>,</m:t>
                        </m:r>
                        <m:sSub>
                          <m:sSubPr>
                            <m:ctrlPr>
                              <a:rPr lang="en-US" altLang="zh-CN" b="1" i="1" smtClean="0">
                                <a:solidFill>
                                  <a:srgbClr val="FF0000"/>
                                </a:solidFill>
                                <a:latin typeface="Cambria Math" panose="02040503050406030204" pitchFamily="18" charset="0"/>
                                <a:ea typeface="黑体" panose="02010609060101010101" pitchFamily="49" charset="-122"/>
                              </a:rPr>
                            </m:ctrlPr>
                          </m:sSubPr>
                          <m:e>
                            <m:r>
                              <a:rPr lang="en-US" altLang="zh-CN" b="1" i="1" smtClean="0">
                                <a:solidFill>
                                  <a:srgbClr val="FF0000"/>
                                </a:solidFill>
                                <a:latin typeface="Cambria Math" panose="02040503050406030204" pitchFamily="18" charset="0"/>
                                <a:ea typeface="黑体" panose="02010609060101010101" pitchFamily="49" charset="-122"/>
                              </a:rPr>
                              <m:t>𝑺</m:t>
                            </m:r>
                          </m:e>
                          <m:sub>
                            <m:r>
                              <a:rPr lang="en-US" altLang="zh-CN" b="1" i="1" smtClean="0">
                                <a:solidFill>
                                  <a:srgbClr val="FF0000"/>
                                </a:solidFill>
                                <a:latin typeface="Cambria Math" panose="02040503050406030204" pitchFamily="18" charset="0"/>
                                <a:ea typeface="黑体" panose="02010609060101010101" pitchFamily="49" charset="-122"/>
                              </a:rPr>
                              <m:t>𝒕</m:t>
                            </m:r>
                            <m:r>
                              <a:rPr lang="en-US" altLang="zh-CN" b="1" i="1" smtClean="0">
                                <a:solidFill>
                                  <a:srgbClr val="FF0000"/>
                                </a:solidFill>
                                <a:latin typeface="Cambria Math" panose="02040503050406030204" pitchFamily="18" charset="0"/>
                                <a:ea typeface="黑体" panose="02010609060101010101" pitchFamily="49" charset="-122"/>
                              </a:rPr>
                              <m:t>+</m:t>
                            </m:r>
                            <m:r>
                              <a:rPr lang="en-US" altLang="zh-CN" b="1" i="1" smtClean="0">
                                <a:solidFill>
                                  <a:srgbClr val="FF0000"/>
                                </a:solidFill>
                                <a:latin typeface="Cambria Math" panose="02040503050406030204" pitchFamily="18" charset="0"/>
                                <a:ea typeface="黑体" panose="02010609060101010101" pitchFamily="49" charset="-122"/>
                              </a:rPr>
                              <m:t>𝟏</m:t>
                            </m:r>
                          </m:sub>
                        </m:sSub>
                      </m:e>
                    </m:d>
                  </m:oMath>
                </a14:m>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从</a:t>
                </a:r>
                <a14:m>
                  <m:oMath xmlns:m="http://schemas.openxmlformats.org/officeDocument/2006/math">
                    <m:sSub>
                      <m:sSubPr>
                        <m:ctrlPr>
                          <a:rPr lang="en-US" altLang="zh-CN" b="1" i="1">
                            <a:latin typeface="Cambria Math" panose="02040503050406030204" pitchFamily="18" charset="0"/>
                            <a:ea typeface="黑体" panose="02010609060101010101" pitchFamily="49" charset="-122"/>
                          </a:rPr>
                        </m:ctrlPr>
                      </m:sSubPr>
                      <m:e>
                        <m:r>
                          <a:rPr lang="en-US" altLang="zh-CN" b="1" i="1" smtClean="0">
                            <a:latin typeface="Cambria Math"/>
                            <a:ea typeface="黑体" panose="02010609060101010101" pitchFamily="49" charset="-122"/>
                          </a:rPr>
                          <m:t>𝐒</m:t>
                        </m:r>
                      </m:e>
                      <m:sub>
                        <m:r>
                          <a:rPr lang="en-US" altLang="zh-CN" b="1" i="1" smtClean="0">
                            <a:latin typeface="Cambria Math"/>
                            <a:ea typeface="黑体" panose="02010609060101010101" pitchFamily="49" charset="-122"/>
                          </a:rPr>
                          <m:t>𝐭</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到</a:t>
                </a:r>
                <a14:m>
                  <m:oMath xmlns:m="http://schemas.openxmlformats.org/officeDocument/2006/math">
                    <m:sSub>
                      <m:sSubPr>
                        <m:ctrlPr>
                          <a:rPr lang="en-US" altLang="zh-CN" b="1" i="1">
                            <a:latin typeface="Cambria Math" panose="02040503050406030204" pitchFamily="18" charset="0"/>
                            <a:ea typeface="黑体" panose="02010609060101010101" pitchFamily="49" charset="-122"/>
                          </a:rPr>
                        </m:ctrlPr>
                      </m:sSubPr>
                      <m:e>
                        <m:r>
                          <a:rPr lang="en-US" altLang="zh-CN" b="1" i="1" smtClean="0">
                            <a:latin typeface="Cambria Math"/>
                            <a:ea typeface="黑体" panose="02010609060101010101" pitchFamily="49" charset="-122"/>
                          </a:rPr>
                          <m:t>𝐒</m:t>
                        </m:r>
                      </m:e>
                      <m:sub>
                        <m:r>
                          <a:rPr lang="en-US" altLang="zh-CN" b="1" i="1" smtClean="0">
                            <a:latin typeface="Cambria Math"/>
                            <a:ea typeface="黑体" panose="02010609060101010101" pitchFamily="49" charset="-122"/>
                          </a:rPr>
                          <m:t>𝐭</m:t>
                        </m:r>
                        <m:r>
                          <a:rPr lang="en-US" altLang="zh-CN" b="1">
                            <a:latin typeface="Cambria Math"/>
                            <a:ea typeface="黑体" panose="02010609060101010101" pitchFamily="49" charset="-122"/>
                          </a:rPr>
                          <m:t>+</m:t>
                        </m:r>
                        <m:r>
                          <a:rPr lang="en-US" altLang="zh-CN" b="1" i="1">
                            <a:latin typeface="Cambria Math"/>
                            <a:ea typeface="黑体" panose="02010609060101010101" pitchFamily="49" charset="-122"/>
                          </a:rPr>
                          <m:t>𝟏</m:t>
                        </m:r>
                      </m:sub>
                    </m:sSub>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所获得奖励，其取值如图中所示</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定义衰退系数：</a:t>
                </a:r>
                <a14:m>
                  <m:oMath xmlns:m="http://schemas.openxmlformats.org/officeDocument/2006/math">
                    <m:r>
                      <a:rPr lang="en-US" altLang="zh-CN" b="1" i="1" smtClean="0">
                        <a:solidFill>
                          <a:schemeClr val="tx1"/>
                        </a:solidFill>
                        <a:latin typeface="Cambria Math" panose="02040503050406030204" pitchFamily="18" charset="0"/>
                        <a:ea typeface="黑体" panose="02010609060101010101" pitchFamily="49" charset="-122"/>
                      </a:rPr>
                      <m:t>𝜸</m:t>
                    </m:r>
                    <m:r>
                      <a:rPr lang="en-US" altLang="zh-CN" b="1" i="1" smtClean="0">
                        <a:solidFill>
                          <a:schemeClr val="tx1"/>
                        </a:solidFill>
                        <a:latin typeface="Cambria Math" panose="02040503050406030204" pitchFamily="18" charset="0"/>
                        <a:ea typeface="黑体" panose="02010609060101010101" pitchFamily="49" charset="-122"/>
                      </a:rPr>
                      <m:t>∈[</m:t>
                    </m:r>
                    <m:r>
                      <a:rPr lang="en-US" altLang="zh-CN" b="1" i="1" smtClean="0">
                        <a:solidFill>
                          <a:schemeClr val="tx1"/>
                        </a:solidFill>
                        <a:latin typeface="Cambria Math" panose="02040503050406030204" pitchFamily="18" charset="0"/>
                        <a:ea typeface="黑体" panose="02010609060101010101" pitchFamily="49" charset="-122"/>
                      </a:rPr>
                      <m:t>𝟎</m:t>
                    </m:r>
                    <m:r>
                      <a:rPr lang="en-US" altLang="zh-CN" b="1" i="1" smtClean="0">
                        <a:solidFill>
                          <a:schemeClr val="tx1"/>
                        </a:solidFill>
                        <a:latin typeface="Cambria Math" panose="02040503050406030204" pitchFamily="18" charset="0"/>
                        <a:ea typeface="黑体" panose="02010609060101010101" pitchFamily="49" charset="-122"/>
                      </a:rPr>
                      <m:t>, </m:t>
                    </m:r>
                    <m:r>
                      <a:rPr lang="en-US" altLang="zh-CN" b="1" i="1" smtClean="0">
                        <a:solidFill>
                          <a:schemeClr val="tx1"/>
                        </a:solidFill>
                        <a:latin typeface="Cambria Math" panose="02040503050406030204" pitchFamily="18" charset="0"/>
                        <a:ea typeface="黑体" panose="02010609060101010101" pitchFamily="49" charset="-122"/>
                      </a:rPr>
                      <m:t>𝟏</m:t>
                    </m:r>
                    <m:r>
                      <a:rPr lang="en-US" altLang="zh-CN" b="1" i="1" smtClean="0">
                        <a:solidFill>
                          <a:schemeClr val="tx1"/>
                        </a:solidFill>
                        <a:latin typeface="Cambria Math" panose="02040503050406030204" pitchFamily="18" charset="0"/>
                        <a:ea typeface="黑体" panose="02010609060101010101" pitchFamily="49" charset="-122"/>
                      </a:rPr>
                      <m:t>]</m:t>
                    </m:r>
                  </m:oMath>
                </a14:m>
                <a:endParaRPr lang="en-US" altLang="zh-CN"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5" name="矩形 24">
                <a:extLst>
                  <a:ext uri="{FF2B5EF4-FFF2-40B4-BE49-F238E27FC236}">
                    <a16:creationId xmlns:a16="http://schemas.microsoft.com/office/drawing/2014/main" id="{AFA5DB3A-4510-4F79-8494-0797DEEC4D1B}"/>
                  </a:ext>
                </a:extLst>
              </p:cNvPr>
              <p:cNvSpPr>
                <a:spLocks noRot="1" noChangeAspect="1" noMove="1" noResize="1" noEditPoints="1" noAdjustHandles="1" noChangeArrowheads="1" noChangeShapeType="1" noTextEdit="1"/>
              </p:cNvSpPr>
              <p:nvPr/>
            </p:nvSpPr>
            <p:spPr>
              <a:xfrm>
                <a:off x="417767" y="1039437"/>
                <a:ext cx="6406373" cy="3019096"/>
              </a:xfrm>
              <a:prstGeom prst="rect">
                <a:avLst/>
              </a:prstGeom>
              <a:blipFill>
                <a:blip r:embed="rId2"/>
                <a:stretch>
                  <a:fillRect l="-857" b="-12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3A8292F1-C007-490F-A837-58BC4174AEDB}"/>
                  </a:ext>
                </a:extLst>
              </p:cNvPr>
              <p:cNvSpPr/>
              <p:nvPr/>
            </p:nvSpPr>
            <p:spPr>
              <a:xfrm>
                <a:off x="417767" y="4152568"/>
                <a:ext cx="6027100" cy="883768"/>
              </a:xfrm>
              <a:prstGeom prst="rect">
                <a:avLst/>
              </a:prstGeom>
            </p:spPr>
            <p:txBody>
              <a:bodyPr wrap="square">
                <a:spAutoFit/>
              </a:bodyPr>
              <a:lstStyle/>
              <a:p>
                <a:pPr algn="ctr">
                  <a:lnSpc>
                    <a:spcPct val="150000"/>
                  </a:lnSpc>
                </a:pPr>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综合以上信息，可用</a:t>
                </a:r>
                <a14:m>
                  <m:oMath xmlns:m="http://schemas.openxmlformats.org/officeDocument/2006/math">
                    <m:r>
                      <a:rPr lang="en-US" altLang="zh-CN" b="1" i="1" smtClean="0">
                        <a:latin typeface="Cambria Math" panose="02040503050406030204" pitchFamily="18" charset="0"/>
                        <a:ea typeface="黑体" panose="02010609060101010101" pitchFamily="49" charset="-122"/>
                      </a:rPr>
                      <m:t>𝑴𝑹𝑷</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𝑺</m:t>
                    </m:r>
                    <m:r>
                      <a:rPr lang="en-US" altLang="zh-CN" b="1" i="1" smtClean="0">
                        <a:latin typeface="Cambria Math" panose="02040503050406030204" pitchFamily="18" charset="0"/>
                        <a:ea typeface="黑体" panose="02010609060101010101" pitchFamily="49" charset="-122"/>
                      </a:rPr>
                      <m:t>,</m:t>
                    </m:r>
                    <m:r>
                      <a:rPr lang="en-US" altLang="zh-CN" b="1" i="1" smtClean="0">
                        <a:latin typeface="Cambria Math" panose="02040503050406030204" pitchFamily="18" charset="0"/>
                        <a:ea typeface="黑体" panose="02010609060101010101" pitchFamily="49" charset="-122"/>
                      </a:rPr>
                      <m:t>𝑷𝒓</m:t>
                    </m:r>
                    <m:r>
                      <a:rPr lang="en-US" altLang="zh-CN" b="1" i="1" smtClean="0">
                        <a:latin typeface="Cambria Math" panose="02040503050406030204" pitchFamily="18" charset="0"/>
                        <a:ea typeface="黑体" panose="02010609060101010101" pitchFamily="49" charset="-122"/>
                      </a:rPr>
                      <m:t>,</m:t>
                    </m:r>
                    <m:r>
                      <a:rPr lang="en-US" altLang="zh-CN" b="1" i="1" smtClean="0">
                        <a:solidFill>
                          <a:srgbClr val="FF0000"/>
                        </a:solidFill>
                        <a:latin typeface="Cambria Math" panose="02040503050406030204" pitchFamily="18" charset="0"/>
                        <a:ea typeface="黑体" panose="02010609060101010101" pitchFamily="49" charset="-122"/>
                      </a:rPr>
                      <m:t>𝑹</m:t>
                    </m:r>
                    <m:r>
                      <a:rPr lang="en-US" altLang="zh-CN" b="1" i="1" smtClean="0">
                        <a:solidFill>
                          <a:srgbClr val="FF0000"/>
                        </a:solidFill>
                        <a:latin typeface="Cambria Math" panose="02040503050406030204" pitchFamily="18" charset="0"/>
                        <a:ea typeface="黑体" panose="02010609060101010101" pitchFamily="49" charset="-122"/>
                      </a:rPr>
                      <m:t>,</m:t>
                    </m:r>
                    <m:r>
                      <a:rPr lang="en-US" altLang="zh-CN" b="1" i="1" smtClean="0">
                        <a:solidFill>
                          <a:srgbClr val="FF0000"/>
                        </a:solidFill>
                        <a:latin typeface="Cambria Math" panose="02040503050406030204" pitchFamily="18" charset="0"/>
                        <a:ea typeface="黑体" panose="02010609060101010101" pitchFamily="49" charset="-122"/>
                      </a:rPr>
                      <m:t>𝜸</m:t>
                    </m:r>
                    <m:r>
                      <a:rPr lang="en-US" altLang="zh-CN" b="1" i="1" smtClean="0">
                        <a:latin typeface="Cambria Math" panose="02040503050406030204" pitchFamily="18" charset="0"/>
                        <a:ea typeface="黑体" panose="02010609060101010101" pitchFamily="49" charset="-122"/>
                      </a:rPr>
                      <m:t>}</m:t>
                    </m:r>
                  </m:oMath>
                </a14:m>
                <a:r>
                  <a:rPr lang="zh-CN" altLang="en-US" b="1" dirty="0">
                    <a:latin typeface="Times New Roman" panose="02020603050405020304" pitchFamily="18" charset="0"/>
                    <a:ea typeface="华文楷体" panose="02010600040101010101" pitchFamily="2" charset="-122"/>
                    <a:cs typeface="Times New Roman" panose="02020603050405020304" pitchFamily="18" charset="0"/>
                  </a:rPr>
                  <a:t>来刻画马尔科夫奖励过程</a:t>
                </a:r>
                <a:endParaRPr lang="en-US" altLang="zh-CN" b="1"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7" name="矩形 46">
                <a:extLst>
                  <a:ext uri="{FF2B5EF4-FFF2-40B4-BE49-F238E27FC236}">
                    <a16:creationId xmlns:a16="http://schemas.microsoft.com/office/drawing/2014/main" id="{3A8292F1-C007-490F-A837-58BC4174AEDB}"/>
                  </a:ext>
                </a:extLst>
              </p:cNvPr>
              <p:cNvSpPr>
                <a:spLocks noRot="1" noChangeAspect="1" noMove="1" noResize="1" noEditPoints="1" noAdjustHandles="1" noChangeArrowheads="1" noChangeShapeType="1" noTextEdit="1"/>
              </p:cNvSpPr>
              <p:nvPr/>
            </p:nvSpPr>
            <p:spPr>
              <a:xfrm>
                <a:off x="417767" y="4152568"/>
                <a:ext cx="6027100" cy="883768"/>
              </a:xfrm>
              <a:prstGeom prst="rect">
                <a:avLst/>
              </a:prstGeom>
              <a:blipFill>
                <a:blip r:embed="rId3"/>
                <a:stretch>
                  <a:fillRect b="-10345"/>
                </a:stretch>
              </a:blipFill>
            </p:spPr>
            <p:txBody>
              <a:bodyPr/>
              <a:lstStyle/>
              <a:p>
                <a:r>
                  <a:rPr lang="zh-CN" altLang="en-US">
                    <a:noFill/>
                  </a:rPr>
                  <a:t> </a:t>
                </a:r>
              </a:p>
            </p:txBody>
          </p:sp>
        </mc:Fallback>
      </mc:AlternateContent>
      <p:sp>
        <p:nvSpPr>
          <p:cNvPr id="19" name="标题 2">
            <a:extLst>
              <a:ext uri="{FF2B5EF4-FFF2-40B4-BE49-F238E27FC236}">
                <a16:creationId xmlns:a16="http://schemas.microsoft.com/office/drawing/2014/main" id="{A7663114-BA1E-4D33-B77E-13B4B0533AAA}"/>
              </a:ext>
            </a:extLst>
          </p:cNvPr>
          <p:cNvSpPr>
            <a:spLocks noGrp="1"/>
          </p:cNvSpPr>
          <p:nvPr>
            <p:ph type="title"/>
          </p:nvPr>
        </p:nvSpPr>
        <p:spPr>
          <a:xfrm>
            <a:off x="548729" y="163782"/>
            <a:ext cx="7507706" cy="657727"/>
          </a:xfrm>
        </p:spPr>
        <p:txBody>
          <a:bodyPr/>
          <a:lstStyle/>
          <a:p>
            <a:r>
              <a:rPr lang="zh-CN" altLang="en-US" sz="2400" kern="0" dirty="0">
                <a:solidFill>
                  <a:srgbClr val="0070C0"/>
                </a:solidFill>
                <a:latin typeface="Times New Roman" pitchFamily="18" charset="0"/>
                <a:cs typeface="Times New Roman" pitchFamily="18" charset="0"/>
              </a:rPr>
              <a:t>马尔可夫奖励过程（</a:t>
            </a:r>
            <a:r>
              <a:rPr lang="en-US" altLang="zh-CN" sz="2400" kern="0" dirty="0">
                <a:solidFill>
                  <a:srgbClr val="0070C0"/>
                </a:solidFill>
                <a:latin typeface="Times New Roman" pitchFamily="18" charset="0"/>
                <a:cs typeface="Times New Roman" pitchFamily="18" charset="0"/>
              </a:rPr>
              <a:t>Markov Reward Process</a:t>
            </a:r>
            <a:r>
              <a:rPr lang="zh-CN" altLang="en-US" sz="2400" kern="0" dirty="0">
                <a:solidFill>
                  <a:srgbClr val="0070C0"/>
                </a:solidFill>
                <a:latin typeface="Times New Roman" pitchFamily="18" charset="0"/>
                <a:cs typeface="Times New Roman" pitchFamily="18" charset="0"/>
              </a:rPr>
              <a:t>） </a:t>
            </a:r>
          </a:p>
        </p:txBody>
      </p:sp>
      <p:sp>
        <p:nvSpPr>
          <p:cNvPr id="21" name="矩形 20">
            <a:extLst>
              <a:ext uri="{FF2B5EF4-FFF2-40B4-BE49-F238E27FC236}">
                <a16:creationId xmlns:a16="http://schemas.microsoft.com/office/drawing/2014/main" id="{BE48BE75-F0D6-4DC8-A879-AD9C4A047E72}"/>
              </a:ext>
            </a:extLst>
          </p:cNvPr>
          <p:cNvSpPr/>
          <p:nvPr/>
        </p:nvSpPr>
        <p:spPr>
          <a:xfrm>
            <a:off x="512123" y="5564839"/>
            <a:ext cx="8119754" cy="507447"/>
          </a:xfrm>
          <a:prstGeom prst="rect">
            <a:avLst/>
          </a:prstGeom>
        </p:spPr>
        <p:txBody>
          <a:bodyPr wrap="square">
            <a:spAutoFit/>
          </a:bodyPr>
          <a:lstStyle/>
          <a:p>
            <a:pPr algn="ctr">
              <a:lnSpc>
                <a:spcPct val="150000"/>
              </a:lnSpc>
            </a:pPr>
            <a:r>
              <a:rPr lang="zh-CN" altLang="en-US"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rPr>
              <a:t>这个模型不能体现机器人能动性，仍然缺乏与环境进行进行交互的手段</a:t>
            </a:r>
            <a:endParaRPr lang="en-US" altLang="zh-CN" sz="2000" b="1" dirty="0">
              <a:solidFill>
                <a:srgbClr val="FF0000"/>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30B86CD0-E7AB-42AB-AEED-2C704C465F1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56338" y="1624212"/>
            <a:ext cx="1968721" cy="2054180"/>
          </a:xfrm>
          <a:prstGeom prst="rect">
            <a:avLst/>
          </a:prstGeom>
        </p:spPr>
      </p:pic>
      <p:sp>
        <p:nvSpPr>
          <p:cNvPr id="20" name="文本框 19">
            <a:extLst>
              <a:ext uri="{FF2B5EF4-FFF2-40B4-BE49-F238E27FC236}">
                <a16:creationId xmlns:a16="http://schemas.microsoft.com/office/drawing/2014/main" id="{A2DAD074-41D8-4EFB-A6E2-9590106B2049}"/>
              </a:ext>
            </a:extLst>
          </p:cNvPr>
          <p:cNvSpPr txBox="1"/>
          <p:nvPr/>
        </p:nvSpPr>
        <p:spPr>
          <a:xfrm>
            <a:off x="6887735" y="1039437"/>
            <a:ext cx="2037324" cy="584775"/>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7.5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机器人寻路问题中的奖惩函数</a:t>
            </a:r>
          </a:p>
        </p:txBody>
      </p:sp>
    </p:spTree>
    <p:extLst>
      <p:ext uri="{BB962C8B-B14F-4D97-AF65-F5344CB8AC3E}">
        <p14:creationId xmlns:p14="http://schemas.microsoft.com/office/powerpoint/2010/main" val="3672654143"/>
      </p:ext>
    </p:extLst>
  </p:cSld>
  <p:clrMapOvr>
    <a:masterClrMapping/>
  </p:clrMapOvr>
</p:sld>
</file>

<file path=ppt/theme/theme1.xml><?xml version="1.0" encoding="utf-8"?>
<a:theme xmlns:a="http://schemas.openxmlformats.org/drawingml/2006/main" name="白底灰边-Office2010风格">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黑体+Times">
      <a:majorFont>
        <a:latin typeface="Times New Roman"/>
        <a:ea typeface="黑体"/>
        <a:cs typeface=""/>
      </a:majorFont>
      <a:minorFont>
        <a:latin typeface="Times New Roman"/>
        <a:ea typeface="黑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白底灰边-Office2010风格</Template>
  <TotalTime>9140</TotalTime>
  <Words>8802</Words>
  <Application>Microsoft Office PowerPoint</Application>
  <PresentationFormat>全屏显示(4:3)</PresentationFormat>
  <Paragraphs>785</Paragraphs>
  <Slides>74</Slides>
  <Notes>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74</vt:i4>
      </vt:variant>
    </vt:vector>
  </HeadingPairs>
  <TitlesOfParts>
    <vt:vector size="87" baseType="lpstr">
      <vt:lpstr>等线</vt:lpstr>
      <vt:lpstr>黑体</vt:lpstr>
      <vt:lpstr>华文楷体</vt:lpstr>
      <vt:lpstr>楷体</vt:lpstr>
      <vt:lpstr>宋体</vt:lpstr>
      <vt:lpstr>微软雅黑</vt:lpstr>
      <vt:lpstr>Arial</vt:lpstr>
      <vt:lpstr>Calibri</vt:lpstr>
      <vt:lpstr>Cambria Math</vt:lpstr>
      <vt:lpstr>Times New Roman</vt:lpstr>
      <vt:lpstr>Verdana</vt:lpstr>
      <vt:lpstr>Wingdings</vt:lpstr>
      <vt:lpstr>白底灰边-Office2010风格</vt:lpstr>
      <vt:lpstr>强化学习  教学课程组    </vt:lpstr>
      <vt:lpstr>PowerPoint 演示文稿</vt:lpstr>
      <vt:lpstr>强化学习中的概念</vt:lpstr>
      <vt:lpstr>强化学习的特点</vt:lpstr>
      <vt:lpstr>马尔可夫决策过程</vt:lpstr>
      <vt:lpstr>离散马尔可夫过程（Discrete Markov Process）</vt:lpstr>
      <vt:lpstr>马尔可夫奖励过程（Markov Reward Process）：引入奖励</vt:lpstr>
      <vt:lpstr>马尔可夫奖励过程（Markov Reward Process）</vt:lpstr>
      <vt:lpstr>马尔可夫奖励过程（Markov Reward Process） </vt:lpstr>
      <vt:lpstr>马尔可夫决策过程（Markov Decision Process）：引入动作</vt:lpstr>
      <vt:lpstr>马尔可夫决策过程（Markov Decision Process） </vt:lpstr>
      <vt:lpstr>马尔可夫决策过程（Markov Decision Process） </vt:lpstr>
      <vt:lpstr>马尔可夫决策过程（Markov Decision Process）</vt:lpstr>
      <vt:lpstr>强化学习中的策略学习</vt:lpstr>
      <vt:lpstr>强化学习问题定义</vt:lpstr>
      <vt:lpstr>强化学习问题定义</vt:lpstr>
      <vt:lpstr>强化学习问题定义</vt:lpstr>
      <vt:lpstr>贝尔曼方程 (Bellman Equation)</vt:lpstr>
      <vt:lpstr>贝尔曼方程 (Bellman Equation)</vt:lpstr>
      <vt:lpstr>贝尔曼方程 (Bellman Equation)</vt:lpstr>
      <vt:lpstr>贝尔曼方程 (Bellman Equation)</vt:lpstr>
      <vt:lpstr>价值函数与动作-价值函数的关系：动作-价值函数的贝尔曼方程</vt:lpstr>
      <vt:lpstr>价值函数与动作-价值函数的关系：动作-价值函数的贝尔曼方程</vt:lpstr>
      <vt:lpstr>价值函数与动作-价值函数的关系：以状态s_1的计算为例</vt:lpstr>
      <vt:lpstr>PowerPoint 演示文稿</vt:lpstr>
      <vt:lpstr>策略迭代的基本模式</vt:lpstr>
      <vt:lpstr>策略迭代的基本模式</vt:lpstr>
      <vt:lpstr>强化学习中的策略优化</vt:lpstr>
      <vt:lpstr>强化学习中的策略优化</vt:lpstr>
      <vt:lpstr>强化学习中的策略优化：机器人寻路问题为例子</vt:lpstr>
      <vt:lpstr>强化学习中的策略优化：机器人寻路问题为例子</vt:lpstr>
      <vt:lpstr>强化学习中的策略优化：机器人寻路问题为例子</vt:lpstr>
      <vt:lpstr>强化学习中的策略优化：机器人寻路问题为例子</vt:lpstr>
      <vt:lpstr>强化学习中的策略评估方法</vt:lpstr>
      <vt:lpstr>强化学习中的策略评估：动态规划</vt:lpstr>
      <vt:lpstr>强化学习中的策略评估：动态规划</vt:lpstr>
      <vt:lpstr>强化学习中的策略评估：蒙特卡洛采样</vt:lpstr>
      <vt:lpstr>强化学习中的策略评估：蒙特卡洛采样</vt:lpstr>
      <vt:lpstr>强化学习中的策略评估：蒙特卡洛采样</vt:lpstr>
      <vt:lpstr>强化学习中的策略评估：时序差分</vt:lpstr>
      <vt:lpstr>强化学习中的策略评估：时序差分</vt:lpstr>
      <vt:lpstr>强化学习中的策略评估：时序差分</vt:lpstr>
      <vt:lpstr>强化学习中的策略评估：时序差分</vt:lpstr>
      <vt:lpstr>强化学习中的策略评估：Q-learning</vt:lpstr>
      <vt:lpstr>强化学习中的策略评估：Q-learning</vt:lpstr>
      <vt:lpstr>强化学习中的策略评估：Q-learning</vt:lpstr>
      <vt:lpstr>强化学习中的策略评估：Q-learning</vt:lpstr>
      <vt:lpstr>强化学习中的策略评估：Q-learning</vt:lpstr>
      <vt:lpstr>强化学习中的策略评估：Q-learning</vt:lpstr>
      <vt:lpstr>强化学习中的策略评估：Q-learning</vt:lpstr>
      <vt:lpstr>强化学习中的策略评估：Q-learning</vt:lpstr>
      <vt:lpstr>策略学习中探索（exploration）与利用（exploitation）的平衡</vt:lpstr>
      <vt:lpstr>策略学习中探索（exploration）与利用（exploitation）的平衡</vt:lpstr>
      <vt:lpstr>强化学习中的策略评估：使用ϵ贪心策略的Q学习 </vt:lpstr>
      <vt:lpstr>强化学习中的策略评估：使用ϵ贪心策略的Q学习 </vt:lpstr>
      <vt:lpstr>用神经网络拟合（行动）价值函数：Deep Q-learning</vt:lpstr>
      <vt:lpstr>用神经网络拟合（行动）价值函数：Deep Q-learning</vt:lpstr>
      <vt:lpstr>PowerPoint 演示文稿</vt:lpstr>
      <vt:lpstr>基于策略的强化学习</vt:lpstr>
      <vt:lpstr>策略梯度定理</vt:lpstr>
      <vt:lpstr>基于蒙特卡洛采样的策略梯度法</vt:lpstr>
      <vt:lpstr>基于蒙特卡洛采样的策略梯度法</vt:lpstr>
      <vt:lpstr>基于蒙特卡洛采样的策略梯度法</vt:lpstr>
      <vt:lpstr>基于蒙特卡洛采样的策略梯度法</vt:lpstr>
      <vt:lpstr>基于时序差分的策略梯度法：Actor-Critic</vt:lpstr>
      <vt:lpstr>基于时序差分的策略梯度法：Actor-Critic</vt:lpstr>
      <vt:lpstr>PowerPoint 演示文稿</vt:lpstr>
      <vt:lpstr>深度Q学习的应用实例: 围棋博弈 </vt:lpstr>
      <vt:lpstr>深度Q学习的应用实例: 围棋博弈 </vt:lpstr>
      <vt:lpstr>深度Q学习的应用实例: 雅达利游戏 </vt:lpstr>
      <vt:lpstr>PowerPoint 演示文稿</vt:lpstr>
      <vt:lpstr>深度Q学习的应用实例: 难以探索的例子 </vt:lpstr>
      <vt:lpstr>强化学习的分类</vt:lpstr>
      <vt:lpstr>作业：深度Q函数学习</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wuxf</dc:creator>
  <cp:lastModifiedBy>ThinkPad</cp:lastModifiedBy>
  <cp:revision>1632</cp:revision>
  <dcterms:created xsi:type="dcterms:W3CDTF">2018-01-15T02:11:00Z</dcterms:created>
  <dcterms:modified xsi:type="dcterms:W3CDTF">2023-05-13T13:50:49Z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